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300" r:id="rId5"/>
    <p:sldId id="260" r:id="rId6"/>
    <p:sldId id="261" r:id="rId7"/>
    <p:sldId id="293" r:id="rId8"/>
    <p:sldId id="294" r:id="rId9"/>
    <p:sldId id="263" r:id="rId10"/>
    <p:sldId id="264" r:id="rId11"/>
    <p:sldId id="262" r:id="rId12"/>
    <p:sldId id="266" r:id="rId13"/>
    <p:sldId id="267" r:id="rId14"/>
    <p:sldId id="268" r:id="rId15"/>
    <p:sldId id="270" r:id="rId16"/>
    <p:sldId id="273" r:id="rId17"/>
    <p:sldId id="269" r:id="rId18"/>
    <p:sldId id="295" r:id="rId19"/>
    <p:sldId id="278" r:id="rId20"/>
    <p:sldId id="281" r:id="rId21"/>
    <p:sldId id="297" r:id="rId22"/>
    <p:sldId id="286" r:id="rId23"/>
    <p:sldId id="298" r:id="rId24"/>
    <p:sldId id="288" r:id="rId25"/>
    <p:sldId id="299" r:id="rId26"/>
    <p:sldId id="291" r:id="rId27"/>
    <p:sldId id="265" r:id="rId28"/>
    <p:sldId id="282" r:id="rId29"/>
    <p:sldId id="292" r:id="rId3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E8B"/>
    <a:srgbClr val="EB9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21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09-02-2020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99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09-02-2020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05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09-02-2020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09-02-2020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001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09-02-2020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6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09-02-2020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982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09-02-2020</a:t>
            </a:fld>
            <a:endParaRPr lang="da-DK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167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09-02-2020</a:t>
            </a:fld>
            <a:endParaRPr lang="da-DK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48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09-02-2020</a:t>
            </a:fld>
            <a:endParaRPr lang="da-DK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318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09-02-2020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406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09-02-2020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711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ED9B-BE88-4148-BE32-6CCB0FE6727E}" type="datetimeFigureOut">
              <a:rPr lang="da-DK" smtClean="0"/>
              <a:pPr/>
              <a:t>09-02-2020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354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microsoft.com/office/2007/relationships/hdphoto" Target="../media/hdphoto2.wdp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6024" y="260648"/>
            <a:ext cx="7772400" cy="6192688"/>
          </a:xfrm>
        </p:spPr>
        <p:txBody>
          <a:bodyPr>
            <a:noAutofit/>
          </a:bodyPr>
          <a:lstStyle/>
          <a:p>
            <a:r>
              <a:rPr lang="es-VE" sz="7200" b="1" dirty="0" err="1" smtClean="0">
                <a:solidFill>
                  <a:schemeClr val="bg1"/>
                </a:solidFill>
                <a:latin typeface="Ubuntu Medium" panose="020B0604030602030204" pitchFamily="34" charset="0"/>
              </a:rPr>
              <a:t>Hello</a:t>
            </a:r>
            <a:r>
              <a:rPr lang="es-VE" sz="7200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 Hello </a:t>
            </a:r>
            <a:br>
              <a:rPr lang="es-VE" sz="7200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</a:br>
            <a:r>
              <a:rPr lang="es-VE" sz="7200" dirty="0" smtClean="0">
                <a:solidFill>
                  <a:schemeClr val="bg1"/>
                </a:solidFill>
                <a:latin typeface="Playfair Display Black" panose="00000A00000000000000" pitchFamily="2" charset="0"/>
              </a:rPr>
              <a:t/>
            </a:r>
            <a:br>
              <a:rPr lang="es-VE" sz="7200" dirty="0" smtClean="0">
                <a:solidFill>
                  <a:schemeClr val="bg1"/>
                </a:solidFill>
                <a:latin typeface="Playfair Display Black" panose="00000A00000000000000" pitchFamily="2" charset="0"/>
              </a:rPr>
            </a:br>
            <a:r>
              <a:rPr lang="da-DK" sz="7200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#PyConCo2020</a:t>
            </a:r>
            <a:endParaRPr lang="da-DK" sz="72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NLP applications: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420933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Translation: </a:t>
            </a: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It is the most used application because it allows you to understand more quickly the text written in another language.</a:t>
            </a:r>
            <a:endParaRPr lang="es-VE" sz="2000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endParaRPr lang="es-VE" sz="2000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Automatic summarization: </a:t>
            </a:r>
            <a:r>
              <a:rPr lang="es-VE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the idea is get a reduced version of a text created by extraction or abstraction.</a:t>
            </a:r>
          </a:p>
          <a:p>
            <a:pPr>
              <a:spcBef>
                <a:spcPts val="1000"/>
              </a:spcBef>
            </a:pPr>
            <a:endParaRPr lang="es-VE" sz="2000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Chatbots: </a:t>
            </a:r>
            <a:r>
              <a:rPr lang="es-VE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A system capable of having a coherent conversation with a human about a specific topic.</a:t>
            </a:r>
            <a:endParaRPr lang="da-DK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50547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Sentiment Analysis: </a:t>
            </a: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Identify subjective information in texts as judgments or opinions used for companies and famous people that want to be aware of their reputation on the internet</a:t>
            </a:r>
            <a:r>
              <a:rPr lang="es-VE" sz="2000" spc="300" dirty="0" smtClean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  <a:endParaRPr lang="da-DK" sz="2000" spc="3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22530" name="Picture 2" descr="https://www.kdnuggets.com/images/sentiment-fig-1-689.jpg"/>
          <p:cNvPicPr>
            <a:picLocks noChangeAspect="1" noChangeArrowheads="1"/>
          </p:cNvPicPr>
          <p:nvPr/>
        </p:nvPicPr>
        <p:blipFill rotWithShape="1">
          <a:blip r:embed="rId2" cstate="print"/>
          <a:srcRect l="728" r="-1"/>
          <a:stretch/>
        </p:blipFill>
        <p:spPr bwMode="auto">
          <a:xfrm>
            <a:off x="2088036" y="2348880"/>
            <a:ext cx="4953825" cy="3744416"/>
          </a:xfrm>
          <a:prstGeom prst="rect">
            <a:avLst/>
          </a:prstGeom>
          <a:noFill/>
          <a:ln w="3175">
            <a:solidFill>
              <a:srgbClr val="FC2E8B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18048"/>
            <a:ext cx="8229600" cy="1143000"/>
          </a:xfrm>
        </p:spPr>
        <p:txBody>
          <a:bodyPr/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Steps for Sentiment Analysis: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28674" name="AutoShape 2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6" name="AutoShape 4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8" name="AutoShape 6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80" name="AutoShape 8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44005"/>
            <a:ext cx="5626968" cy="4065315"/>
          </a:xfrm>
        </p:spPr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Social Network: </a:t>
            </a: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Twitter</a:t>
            </a:r>
          </a:p>
          <a:p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Twitter is what is happening in the world and what people are talking about at the moment. You can access Twitter on the Web or from your mobile device.</a:t>
            </a:r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23554" name="Picture 2" descr="C:\Users\Freddy\AppData\Local\Microsoft\Windows\INetCache\IE\9XHSTH3V\Twitter_bird_logo_2012.svg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C2E8B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660232" y="4005064"/>
            <a:ext cx="1385721" cy="1124744"/>
          </a:xfrm>
          <a:prstGeom prst="rect">
            <a:avLst/>
          </a:prstGeom>
          <a:noFill/>
        </p:spPr>
      </p:pic>
      <p:sp>
        <p:nvSpPr>
          <p:cNvPr id="17410" name="AutoShape 2" descr="blob:https://web.whatsapp.com/0e6cd73c-92c3-4bf0-b211-5495e7611be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7412" name="AutoShape 4" descr="blob:https://web.whatsapp.com/0e6cd73c-92c3-4bf0-b211-5495e7611be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API Twitter: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Twitter provides companies, developers and users programmatic access to data through its API (application programming interface).</a:t>
            </a:r>
          </a:p>
          <a:p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 	You should be a twitter developer account and create an app to request the access tokens.</a:t>
            </a:r>
          </a:p>
          <a:p>
            <a:pPr>
              <a:buNone/>
            </a:pPr>
            <a:endParaRPr lang="en-US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Note: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We only access public information</a:t>
            </a:r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sz="28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915816" y="6093296"/>
            <a:ext cx="377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>
                <a:solidFill>
                  <a:srgbClr val="FC2E8B"/>
                </a:solidFill>
              </a:rPr>
              <a:t>https://developer.twitter.com/en.html</a:t>
            </a:r>
            <a:endParaRPr lang="da-DK" dirty="0">
              <a:solidFill>
                <a:srgbClr val="FC2E8B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9183" r="1338" b="10940"/>
          <a:stretch/>
        </p:blipFill>
        <p:spPr bwMode="auto">
          <a:xfrm>
            <a:off x="-1" y="1643089"/>
            <a:ext cx="9144001" cy="4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137746"/>
            <a:ext cx="301807" cy="24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noFill/>
          <a:ln>
            <a:solidFill>
              <a:srgbClr val="FC2E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10" name="Imagen 9" descr="Escape the Classroom – Escape room voor het onderwij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6131337"/>
            <a:ext cx="309166" cy="309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744217"/>
            <a:ext cx="8229600" cy="41330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Tweepy: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An easy-to-use Python library for accessing the Twitter API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Install with : </a:t>
            </a:r>
          </a:p>
          <a:p>
            <a:pPr>
              <a:spcBef>
                <a:spcPts val="1000"/>
              </a:spcBef>
              <a:buNone/>
            </a:pPr>
            <a:endParaRPr lang="es-VE" sz="2000" b="1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 lvl="0">
              <a:spcBef>
                <a:spcPts val="1000"/>
              </a:spcBef>
            </a:pP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xlsxwriter: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Is a Python module for creating Excel XLSX files.</a:t>
            </a:r>
          </a:p>
          <a:p>
            <a:pPr lvl="0">
              <a:spcBef>
                <a:spcPts val="1000"/>
              </a:spcBef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da-DK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endParaRPr lang="es-VE" sz="2000" b="1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2438819" y="2456646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>
                <a:solidFill>
                  <a:srgbClr val="FC2E8B"/>
                </a:solidFill>
                <a:latin typeface="Ubuntu" panose="020B0504030602030204" pitchFamily="34" charset="0"/>
              </a:rPr>
              <a:t>tweepy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021288"/>
            <a:ext cx="605062" cy="605062"/>
          </a:xfrm>
          <a:prstGeom prst="rect">
            <a:avLst/>
          </a:prstGeom>
          <a:noFill/>
        </p:spPr>
      </p:pic>
      <p:sp>
        <p:nvSpPr>
          <p:cNvPr id="10" name="Tekstboks 9"/>
          <p:cNvSpPr txBox="1"/>
          <p:nvPr/>
        </p:nvSpPr>
        <p:spPr>
          <a:xfrm>
            <a:off x="2438819" y="3789040"/>
            <a:ext cx="2491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install XlsxWriter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Rectángulo"/>
          <p:cNvSpPr/>
          <p:nvPr/>
        </p:nvSpPr>
        <p:spPr>
          <a:xfrm>
            <a:off x="0" y="6093296"/>
            <a:ext cx="914400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1429619"/>
          </a:xfrm>
        </p:spPr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Twitter Archiver:</a:t>
            </a: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is an Add-ons in Drive Spreadsheet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help us to extract data of twitter with the parameters given.</a:t>
            </a:r>
            <a:endParaRPr lang="da-DK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sz="28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595016" y="6093296"/>
            <a:ext cx="829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2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https://docs.google.com/spreadsheets/d/1tUlLulV5Y-yWivYHnLw4zWh7DEKDCC7DNVbtqPXEnZU/edit?usp=sharing</a:t>
            </a:r>
            <a:endParaRPr lang="da-DK" sz="12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9643" b="4952"/>
          <a:stretch/>
        </p:blipFill>
        <p:spPr bwMode="auto">
          <a:xfrm>
            <a:off x="1187624" y="2546538"/>
            <a:ext cx="6336704" cy="304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3" descr="javascript - My ASP.NET website displays a paper &lt;strong&gt;icon&lt;/strong&gt; at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3" y="6021288"/>
            <a:ext cx="349007" cy="34900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noFill/>
          <a:ln>
            <a:solidFill>
              <a:srgbClr val="FC2E8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1: Extract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38904" y="1652935"/>
            <a:ext cx="5915000" cy="41330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da-DK" sz="2000" b="1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Facebook-Scraper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Scrape </a:t>
            </a:r>
            <a:r>
              <a:rPr lang="en-US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Facebook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public pages without an API key. Inspired by twitter-scraper.</a:t>
            </a:r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s-VE" sz="2000" dirty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Install with : </a:t>
            </a:r>
          </a:p>
          <a:p>
            <a:pPr>
              <a:spcBef>
                <a:spcPts val="1000"/>
              </a:spcBef>
              <a:buNone/>
            </a:pPr>
            <a:endParaRPr lang="es-VE" sz="2000" b="1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411760" y="2708920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facebook-scraper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021288"/>
            <a:ext cx="605062" cy="605062"/>
          </a:xfrm>
          <a:prstGeom prst="rect">
            <a:avLst/>
          </a:prstGeom>
          <a:noFill/>
        </p:spPr>
      </p:pic>
      <p:pic>
        <p:nvPicPr>
          <p:cNvPr id="6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64" y="3573016"/>
            <a:ext cx="1794444" cy="1794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2: Load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620887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Pandas: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Powerful data structures for data analysis, time series, and statistics.</a:t>
            </a:r>
          </a:p>
          <a:p>
            <a:pPr>
              <a:spcBef>
                <a:spcPts val="1000"/>
              </a:spcBef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</a:p>
          <a:p>
            <a:pPr>
              <a:spcBef>
                <a:spcPts val="1000"/>
              </a:spcBef>
              <a:buNone/>
            </a:pPr>
            <a:endParaRPr lang="en-US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NLTK: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The Natural Language Toolkit (NLTK) is a Python package for natural language processing.</a:t>
            </a:r>
          </a:p>
          <a:p>
            <a:pPr>
              <a:spcBef>
                <a:spcPts val="1000"/>
              </a:spcBef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439558" y="2204864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pandas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>
            <a:off x="2456224" y="3789040"/>
            <a:ext cx="182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nltk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9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6021288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Angelica Landazabal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199"/>
            <a:ext cx="3898776" cy="4754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 Science Engineering and </a:t>
            </a: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technology lover. </a:t>
            </a: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600" dirty="0" err="1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Karateka</a:t>
            </a: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too)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</a:t>
            </a: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the development of web applications, marketing and, of course, data </a:t>
            </a: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 ;)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motivates me to continue learning about various IT topics, personal / professional growth and helping others so they are also motivated to learn. </a:t>
            </a:r>
            <a:endParaRPr lang="en-US" sz="1600" dirty="0" smtClean="0">
              <a:solidFill>
                <a:srgbClr val="FC2E8B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sz="1600" dirty="0">
                <a:solidFill>
                  <a:srgbClr val="FC2E8B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 going" is my motto :)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5549516" y="5435932"/>
            <a:ext cx="2891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s-VE" sz="16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ngelica.informatik@gmail.com</a:t>
            </a:r>
            <a:endParaRPr lang="da-DK" sz="16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5549516" y="5795972"/>
            <a:ext cx="1260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ALandazabal</a:t>
            </a:r>
            <a:endParaRPr lang="da-DK" sz="16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5549516" y="6156012"/>
            <a:ext cx="1653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@ALandazabal15</a:t>
            </a:r>
            <a:endParaRPr lang="da-DK" sz="16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82" y="5805264"/>
            <a:ext cx="360040" cy="360040"/>
          </a:xfrm>
          <a:prstGeom prst="rect">
            <a:avLst/>
          </a:prstGeom>
        </p:spPr>
      </p:pic>
      <p:pic>
        <p:nvPicPr>
          <p:cNvPr id="13" name="Picture 1" descr="C:\Users\Freddy\AppData\Local\Microsoft\Windows\INetCache\IE\IZEQC48L\email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3286" y="5517232"/>
            <a:ext cx="288032" cy="288032"/>
          </a:xfrm>
          <a:prstGeom prst="rect">
            <a:avLst/>
          </a:prstGeom>
          <a:noFill/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69" y="1412777"/>
            <a:ext cx="3888431" cy="3888431"/>
          </a:xfrm>
          <a:prstGeom prst="rect">
            <a:avLst/>
          </a:prstGeom>
        </p:spPr>
      </p:pic>
      <p:pic>
        <p:nvPicPr>
          <p:cNvPr id="11" name="Picture 2" descr="C:\Users\Freddy\Downloads\FB_IMG_155292599698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1443426"/>
            <a:ext cx="3995936" cy="4001798"/>
          </a:xfrm>
          <a:prstGeom prst="rect">
            <a:avLst/>
          </a:prstGeom>
          <a:noFill/>
        </p:spPr>
      </p:pic>
      <p:pic>
        <p:nvPicPr>
          <p:cNvPr id="4" name="Imagen 3" descr="Escape the Classroom – Escape room voor het onderwij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50" y="6194944"/>
            <a:ext cx="309166" cy="309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3: Clean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67544" y="1614699"/>
            <a:ext cx="8229600" cy="4637112"/>
          </a:xfrm>
        </p:spPr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String: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contains some constants, utility function, and classes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for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string manipulation.</a:t>
            </a: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es-VE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Re: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This module provides regular expression matching operations similar to those found in Perl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</a:p>
          <a:p>
            <a:pPr>
              <a:buNone/>
            </a:pPr>
            <a:endParaRPr lang="es-VE" sz="2000" b="1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Emoji: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The entire set of </a:t>
            </a:r>
            <a:r>
              <a:rPr lang="en-US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Emoji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codes as defined by the </a:t>
            </a:r>
            <a:r>
              <a:rPr lang="en-US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unicode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consortium is supported in addition to a bunch of aliases.</a:t>
            </a: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 : </a:t>
            </a:r>
            <a:endParaRPr lang="da-DK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2483768" y="2249190"/>
            <a:ext cx="2077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rgbClr val="FC2E8B"/>
                </a:solidFill>
                <a:latin typeface="Ubuntu" panose="020B0504030602030204" pitchFamily="34" charset="0"/>
              </a:rPr>
              <a:t>pip install strings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2483768" y="3676962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install re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2484697" y="5045114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emoji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10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Objectives: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Understand What is Natural Language Processing y which are its applications.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Extract data from a Social Network.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Cleaning the data extracted.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Apply the Sentiment Analysis technique to 2 sets of data (Spanish - English).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Show data processed.</a:t>
            </a: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3255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8604448" y="2060848"/>
            <a:ext cx="432048" cy="432048"/>
          </a:xfrm>
          <a:prstGeom prst="rect">
            <a:avLst/>
          </a:prstGeom>
          <a:noFill/>
        </p:spPr>
      </p:pic>
      <p:pic>
        <p:nvPicPr>
          <p:cNvPr id="9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5220072" y="2780928"/>
            <a:ext cx="432048" cy="432048"/>
          </a:xfrm>
          <a:prstGeom prst="rect">
            <a:avLst/>
          </a:prstGeom>
          <a:noFill/>
        </p:spPr>
      </p:pic>
      <p:pic>
        <p:nvPicPr>
          <p:cNvPr id="10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4427984" y="3212976"/>
            <a:ext cx="432048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4: Process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152128"/>
          </a:xfrm>
        </p:spPr>
        <p:txBody>
          <a:bodyPr>
            <a:no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Naive Bayes: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It is a classification and prediction technique that constructs models to determine what size is the possibility in which a set of data originates certain results..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ladsholder til indhold 5"/>
          <p:cNvSpPr txBox="1">
            <a:spLocks/>
          </p:cNvSpPr>
          <p:nvPr/>
        </p:nvSpPr>
        <p:spPr>
          <a:xfrm>
            <a:off x="467544" y="4509120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Bag of word: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It is a mathematical representation of the testing data set.  This has all the unique words of a document and the occurs frequency of each one.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C2E8B"/>
              </a:solidFill>
              <a:effectLst/>
              <a:uLnTx/>
              <a:uFillTx/>
              <a:latin typeface="Ubuntu" panose="020B0504030602030204" pitchFamily="34" charset="0"/>
            </a:endParaRPr>
          </a:p>
        </p:txBody>
      </p:sp>
      <p:pic>
        <p:nvPicPr>
          <p:cNvPr id="10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  <p:pic>
        <p:nvPicPr>
          <p:cNvPr id="11" name="Picture 2" descr="https://i2.wp.com/www.aprendemachinelearning.com/wp-content/uploads/2018/08/teorema_bayes01.png"/>
          <p:cNvPicPr>
            <a:picLocks noChangeAspect="1" noChangeArrowheads="1"/>
          </p:cNvPicPr>
          <p:nvPr/>
        </p:nvPicPr>
        <p:blipFill>
          <a:blip r:embed="rId3" cstate="print"/>
          <a:srcRect l="6750" t="31200" r="8201" b="30401"/>
          <a:stretch>
            <a:fillRect/>
          </a:stretch>
        </p:blipFill>
        <p:spPr bwMode="auto">
          <a:xfrm>
            <a:off x="2303748" y="3068960"/>
            <a:ext cx="4536504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4: Process 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Textblob: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It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provides a consistent API for diving into common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NLP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tasks such as part-of-speech tagging, noun phrase extraction, sentiment analysis, and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more.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Sentiment Analysis returns two values: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Polarity: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float which lies in the range of [-1,1] where 1 means positive statement and -1 means a negative statement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</a:p>
          <a:p>
            <a:pPr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Subjectivity: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Subjective sentences generally refer to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personal opinion. Subjectivity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is also a float which lies in the range of [0,1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].</a:t>
            </a:r>
          </a:p>
          <a:p>
            <a:pPr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VE" sz="1800" b="1" dirty="0" smtClean="0">
                <a:solidFill>
                  <a:schemeClr val="bg1"/>
                </a:solidFill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Install with:</a:t>
            </a:r>
            <a:endParaRPr lang="da-DK" sz="18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  <p:sp>
        <p:nvSpPr>
          <p:cNvPr id="9" name="Tekstboks 8"/>
          <p:cNvSpPr txBox="1"/>
          <p:nvPr/>
        </p:nvSpPr>
        <p:spPr>
          <a:xfrm>
            <a:off x="2195736" y="5261138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textblob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Step 5: ShowData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Matplotlib: </a:t>
            </a:r>
            <a:r>
              <a:rPr lang="en-US" sz="2000" dirty="0">
                <a:solidFill>
                  <a:srgbClr val="FC2E8B"/>
                </a:solidFill>
                <a:latin typeface="Ubuntu" panose="020B0504030602030204" pitchFamily="34" charset="0"/>
              </a:rPr>
              <a:t>is a Python 2D plotting library which produces publication quality figures in a variety of hardcopy formats and interactive environments across platforms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.</a:t>
            </a:r>
          </a:p>
          <a:p>
            <a:pPr>
              <a:buNone/>
            </a:pP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	Install with:</a:t>
            </a:r>
          </a:p>
          <a:p>
            <a:pPr>
              <a:buNone/>
            </a:pPr>
            <a:endParaRPr lang="en-US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n-US" sz="2000" b="1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WordCloud</a:t>
            </a:r>
            <a:r>
              <a:rPr lang="en-US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: </a:t>
            </a: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This tool will be quite handy for exploring text data and making your report more lively.</a:t>
            </a:r>
          </a:p>
          <a:p>
            <a:pPr>
              <a:buNone/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	</a:t>
            </a:r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 Install with:</a:t>
            </a:r>
            <a:endParaRPr lang="en-US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en-US" sz="20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buNone/>
            </a:pP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>
            <a:off x="2394038" y="4325034"/>
            <a:ext cx="2610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wordcloud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2413274" y="2564904"/>
            <a:ext cx="2590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pip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install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0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matplotlib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  <p:pic>
        <p:nvPicPr>
          <p:cNvPr id="10" name="Picture 2" descr="https://avatars1.githubusercontent.com/u/18338774?s=400&amp;v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949280"/>
            <a:ext cx="605062" cy="605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Objectives: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Understand What is Natural Language Processing y which are its applications.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Extract data from a Social Network.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Cleaning the data extracted.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Apply the Sentiment Analysis technique to 2 sets of data (Spanish - English).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Show data processed.</a:t>
            </a:r>
            <a:endParaRPr lang="en-US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3255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8604448" y="2060848"/>
            <a:ext cx="432048" cy="432048"/>
          </a:xfrm>
          <a:prstGeom prst="rect">
            <a:avLst/>
          </a:prstGeom>
          <a:noFill/>
        </p:spPr>
      </p:pic>
      <p:pic>
        <p:nvPicPr>
          <p:cNvPr id="9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5292080" y="2780928"/>
            <a:ext cx="432048" cy="432048"/>
          </a:xfrm>
          <a:prstGeom prst="rect">
            <a:avLst/>
          </a:prstGeom>
          <a:noFill/>
        </p:spPr>
      </p:pic>
      <p:pic>
        <p:nvPicPr>
          <p:cNvPr id="10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4355976" y="3212976"/>
            <a:ext cx="432048" cy="432048"/>
          </a:xfrm>
          <a:prstGeom prst="rect">
            <a:avLst/>
          </a:prstGeom>
          <a:noFill/>
        </p:spPr>
      </p:pic>
      <p:pic>
        <p:nvPicPr>
          <p:cNvPr id="7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7668344" y="3789040"/>
            <a:ext cx="432048" cy="432048"/>
          </a:xfrm>
          <a:prstGeom prst="rect">
            <a:avLst/>
          </a:prstGeom>
          <a:noFill/>
        </p:spPr>
      </p:pic>
      <p:pic>
        <p:nvPicPr>
          <p:cNvPr id="8" name="Picture 7" descr="C:\Users\Freddy\AppData\Local\Microsoft\Windows\INetCache\IE\V2R67UQL\1200px-Light_green_check.svg[1]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3594720" y="4365104"/>
            <a:ext cx="432048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Use cases of Sentimental Analysis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Brand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monitoring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Competitive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research</a:t>
            </a:r>
          </a:p>
          <a:p>
            <a:r>
              <a:rPr lang="en-US" sz="2400" dirty="0">
                <a:solidFill>
                  <a:srgbClr val="FC2E8B"/>
                </a:solidFill>
                <a:latin typeface="Ubuntu" panose="020B0504030602030204" pitchFamily="34" charset="0"/>
              </a:rPr>
              <a:t>Flame detection and customer service prioritization</a:t>
            </a:r>
          </a:p>
          <a:p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Product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400" dirty="0" err="1" smtClean="0">
                <a:solidFill>
                  <a:srgbClr val="FC2E8B"/>
                </a:solidFill>
                <a:latin typeface="Ubuntu" panose="020B0504030602030204" pitchFamily="34" charset="0"/>
              </a:rPr>
              <a:t>analysis</a:t>
            </a:r>
            <a:endParaRPr lang="da-DK" sz="2400" dirty="0" smtClean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r>
              <a:rPr lang="en-US" sz="2400" dirty="0">
                <a:solidFill>
                  <a:srgbClr val="FC2E8B"/>
                </a:solidFill>
                <a:latin typeface="Ubuntu" panose="020B0504030602030204" pitchFamily="34" charset="0"/>
              </a:rPr>
              <a:t>Market research and insights into industry trends</a:t>
            </a:r>
          </a:p>
          <a:p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Workforce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analytics/employee</a:t>
            </a:r>
            <a:r>
              <a:rPr lang="da-DK" sz="2400" dirty="0">
                <a:solidFill>
                  <a:srgbClr val="FC2E8B"/>
                </a:solidFill>
                <a:latin typeface="Ubuntu" panose="020B0504030602030204" pitchFamily="34" charset="0"/>
              </a:rPr>
              <a:t> engagement </a:t>
            </a:r>
            <a:r>
              <a:rPr lang="da-DK" sz="2400" dirty="0" err="1">
                <a:solidFill>
                  <a:srgbClr val="FC2E8B"/>
                </a:solidFill>
                <a:latin typeface="Ubuntu" panose="020B0504030602030204" pitchFamily="34" charset="0"/>
              </a:rPr>
              <a:t>monitoring</a:t>
            </a:r>
            <a:endParaRPr lang="da-DK" sz="24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endParaRPr lang="da-DK" dirty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Sources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The Definitive Guide to Natural Language Processing 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https://monkeylearn.com/blog/definitive-guide-natural-language-processing/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API Twitter: </a:t>
            </a:r>
            <a:r>
              <a:rPr lang="da-DK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//developer.twitter.com/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Jupyter Notebook: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https://jupyter.org/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Excel files with python: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https://xlsxwriter.readthedocs.io/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Tweepy Library: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https://www.tweepy.org/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Pandas: </a:t>
            </a:r>
            <a:r>
              <a:rPr lang="da-DK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//pandas.pydata.org/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NLTK: </a:t>
            </a:r>
            <a:r>
              <a:rPr lang="da-DK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//www.nltk.org/</a:t>
            </a:r>
          </a:p>
          <a:p>
            <a:r>
              <a:rPr lang="es-VE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Re: </a:t>
            </a:r>
            <a:r>
              <a:rPr lang="da-DK" sz="20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//docs.python.org/3/library/re.html</a:t>
            </a:r>
            <a:endParaRPr lang="da-DK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Sources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String module: 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https://www.journaldev.com/23788/python-string-module</a:t>
            </a: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TextBlob: </a:t>
            </a:r>
            <a:r>
              <a:rPr lang="da-DK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 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//textblob.readthedocs.io/en/dev/</a:t>
            </a: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Matplotlib: 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https://matplotlib.org/</a:t>
            </a: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WordCloud: 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https://www.datacamp.com/community/tutorials/wordcloud-python</a:t>
            </a:r>
          </a:p>
          <a:p>
            <a:r>
              <a:rPr lang="es-VE" sz="2000" b="1" dirty="0" smtClean="0">
                <a:solidFill>
                  <a:srgbClr val="FC2E8B"/>
                </a:solidFill>
                <a:latin typeface="Ubuntu" panose="020B0504030602030204" pitchFamily="34" charset="0"/>
              </a:rPr>
              <a:t>Sentiment Analysis: Types, Tools and Use Cases: </a:t>
            </a:r>
            <a:r>
              <a:rPr lang="da-DK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https://www.altexsoft.com/blog/business/sentiment-analysis-types-tools-and-use-cases/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ython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</a:blip>
          <a:srcRect/>
          <a:stretch>
            <a:fillRect/>
          </a:stretch>
        </p:blipFill>
        <p:spPr bwMode="auto">
          <a:xfrm>
            <a:off x="511950" y="476672"/>
            <a:ext cx="2060848" cy="2060848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1515423" y="4194666"/>
            <a:ext cx="5492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b="1" dirty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s-VE" sz="2800" b="1" dirty="0" smtClean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ngelica.informatik@gmail.com</a:t>
            </a:r>
            <a:endParaRPr lang="da-DK" sz="28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1515423" y="4914746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 err="1" smtClean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ALandazabal</a:t>
            </a:r>
            <a:endParaRPr lang="da-DK" sz="28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1515423" y="5778842"/>
            <a:ext cx="301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 smtClean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@ALandazabal15</a:t>
            </a:r>
            <a:endParaRPr lang="da-DK" sz="28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8 Imagen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14746"/>
            <a:ext cx="538258" cy="538258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778842"/>
            <a:ext cx="53532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 descr="C:\Users\Freddy\AppData\Local\Microsoft\Windows\INetCache\IE\IZEQC48L\email[1]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683568" y="4194666"/>
            <a:ext cx="548680" cy="548680"/>
          </a:xfrm>
          <a:prstGeom prst="rect">
            <a:avLst/>
          </a:prstGeom>
          <a:noFill/>
        </p:spPr>
      </p:pic>
      <p:sp>
        <p:nvSpPr>
          <p:cNvPr id="10" name="Tekstboks 4"/>
          <p:cNvSpPr txBox="1"/>
          <p:nvPr/>
        </p:nvSpPr>
        <p:spPr>
          <a:xfrm>
            <a:off x="4860032" y="476672"/>
            <a:ext cx="3848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2400" b="1" dirty="0" smtClean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“Las personas mienten, los datos no”</a:t>
            </a:r>
          </a:p>
          <a:p>
            <a:pPr algn="r"/>
            <a:r>
              <a:rPr lang="es-VE" sz="2400" b="1" dirty="0" err="1" smtClean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PlatziConf</a:t>
            </a:r>
            <a:r>
              <a:rPr lang="es-VE" sz="2400" b="1" dirty="0" smtClean="0">
                <a:solidFill>
                  <a:schemeClr val="bg1"/>
                </a:solidFill>
                <a:latin typeface="Ubuntu Medium" panose="020B06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2019</a:t>
            </a:r>
            <a:endParaRPr lang="da-DK" sz="2400" b="1" dirty="0">
              <a:solidFill>
                <a:schemeClr val="bg1"/>
              </a:solidFill>
              <a:latin typeface="Ubuntu Medium" panose="020B06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2" name="AutoShape 4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4" name="AutoShape 6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12" y="4169539"/>
            <a:ext cx="4070587" cy="2715845"/>
          </a:xfrm>
          <a:prstGeom prst="rect">
            <a:avLst/>
          </a:prstGeom>
        </p:spPr>
      </p:pic>
      <p:pic>
        <p:nvPicPr>
          <p:cNvPr id="2056" name="Picture 8" descr="C:\Users\Freddy\Downloads\Taller-303.jpg"/>
          <p:cNvPicPr>
            <a:picLocks noChangeAspect="1" noChangeArrowheads="1"/>
          </p:cNvPicPr>
          <p:nvPr/>
        </p:nvPicPr>
        <p:blipFill>
          <a:blip r:embed="rId3" cstate="print"/>
          <a:srcRect t="8036" b="8929"/>
          <a:stretch>
            <a:fillRect/>
          </a:stretch>
        </p:blipFill>
        <p:spPr bwMode="auto">
          <a:xfrm>
            <a:off x="5073412" y="2276872"/>
            <a:ext cx="4063097" cy="2249215"/>
          </a:xfrm>
          <a:prstGeom prst="rect">
            <a:avLst/>
          </a:prstGeom>
          <a:noFill/>
        </p:spPr>
      </p:pic>
      <p:pic>
        <p:nvPicPr>
          <p:cNvPr id="2058" name="Picture 10" descr="C:\Users\Freddy\Downloads\Taller-4.jpg"/>
          <p:cNvPicPr>
            <a:picLocks noChangeAspect="1" noChangeArrowheads="1"/>
          </p:cNvPicPr>
          <p:nvPr/>
        </p:nvPicPr>
        <p:blipFill>
          <a:blip r:embed="rId4" cstate="print"/>
          <a:srcRect t="13763"/>
          <a:stretch>
            <a:fillRect/>
          </a:stretch>
        </p:blipFill>
        <p:spPr bwMode="auto">
          <a:xfrm>
            <a:off x="5073412" y="-11075"/>
            <a:ext cx="4070587" cy="2334842"/>
          </a:xfrm>
          <a:prstGeom prst="rect">
            <a:avLst/>
          </a:prstGeom>
          <a:noFill/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420948"/>
            <a:ext cx="4173721" cy="2093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Freddy\Downloads\20191009_102308.jpg"/>
          <p:cNvPicPr>
            <a:picLocks noChangeAspect="1" noChangeArrowheads="1"/>
          </p:cNvPicPr>
          <p:nvPr/>
        </p:nvPicPr>
        <p:blipFill rotWithShape="1">
          <a:blip r:embed="rId2" cstate="print"/>
          <a:srcRect l="14674" t="15509" r="32409" b="13935"/>
          <a:stretch/>
        </p:blipFill>
        <p:spPr bwMode="auto">
          <a:xfrm rot="5400000">
            <a:off x="3426538" y="2420887"/>
            <a:ext cx="2285999" cy="2286002"/>
          </a:xfrm>
          <a:prstGeom prst="rect">
            <a:avLst/>
          </a:prstGeom>
          <a:noFill/>
        </p:spPr>
      </p:pic>
      <p:pic>
        <p:nvPicPr>
          <p:cNvPr id="5" name="Picture 4" descr="C:\Users\Freddy\Downloads\20191010_183251.jpg"/>
          <p:cNvPicPr>
            <a:picLocks noChangeAspect="1" noChangeArrowheads="1"/>
          </p:cNvPicPr>
          <p:nvPr/>
        </p:nvPicPr>
        <p:blipFill rotWithShape="1">
          <a:blip r:embed="rId3" cstate="print"/>
          <a:srcRect l="30178" t="876" r="6126" b="14394"/>
          <a:stretch/>
        </p:blipFill>
        <p:spPr bwMode="auto">
          <a:xfrm>
            <a:off x="532380" y="2431657"/>
            <a:ext cx="2286000" cy="2280684"/>
          </a:xfrm>
          <a:prstGeom prst="rect">
            <a:avLst/>
          </a:prstGeom>
          <a:noFill/>
        </p:spPr>
      </p:pic>
      <p:pic>
        <p:nvPicPr>
          <p:cNvPr id="17410" name="Picture 2" descr="C:\Users\Freddy\Downloads\20191010_183149.jpg"/>
          <p:cNvPicPr>
            <a:picLocks noChangeAspect="1" noChangeArrowheads="1"/>
          </p:cNvPicPr>
          <p:nvPr/>
        </p:nvPicPr>
        <p:blipFill rotWithShape="1">
          <a:blip r:embed="rId4" cstate="print"/>
          <a:srcRect l="25023" t="6022" r="18279" b="18556"/>
          <a:stretch/>
        </p:blipFill>
        <p:spPr bwMode="auto">
          <a:xfrm>
            <a:off x="6288027" y="2431657"/>
            <a:ext cx="2286000" cy="2280684"/>
          </a:xfrm>
          <a:prstGeom prst="rect">
            <a:avLst/>
          </a:prstGeom>
          <a:noFill/>
        </p:spPr>
      </p:pic>
      <p:sp>
        <p:nvSpPr>
          <p:cNvPr id="7" name="Tekstboks 6"/>
          <p:cNvSpPr txBox="1"/>
          <p:nvPr/>
        </p:nvSpPr>
        <p:spPr>
          <a:xfrm>
            <a:off x="3264267" y="4863705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spc="300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Travis Oliphant</a:t>
            </a:r>
            <a:endParaRPr lang="da-DK" sz="2000" b="1" spc="3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>
            <a:off x="467544" y="4853771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spc="300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Lindsey Heagy</a:t>
            </a:r>
            <a:endParaRPr lang="da-DK" sz="2000" b="1" spc="3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6276669" y="4869160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b="1" spc="300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Damián Avila</a:t>
            </a:r>
            <a:endParaRPr lang="da-DK" sz="2000" b="1" spc="300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1" name="Tekstboks 10"/>
          <p:cNvSpPr txBox="1"/>
          <p:nvPr/>
        </p:nvSpPr>
        <p:spPr>
          <a:xfrm>
            <a:off x="1024739" y="6084004"/>
            <a:ext cx="72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https://www.youtube.com/channel/UClb88lwUvlFikmhTzVGsVGA/featured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12" name="Imagen 11" descr="File:&lt;strong&gt;YouTube&lt;/strong&gt; social dark circle (2017)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5" y="6114913"/>
            <a:ext cx="303134" cy="303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Ubuntu Medium" panose="020B0604030602030204" pitchFamily="34" charset="0"/>
              </a:rPr>
              <a:t>"Applying sentiment analysis to your social network"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sp>
        <p:nvSpPr>
          <p:cNvPr id="4" name="Tekstboks 3"/>
          <p:cNvSpPr txBox="1"/>
          <p:nvPr/>
        </p:nvSpPr>
        <p:spPr>
          <a:xfrm>
            <a:off x="2771800" y="4325034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What is Sentiment Analysis?</a:t>
            </a:r>
            <a:endParaRPr lang="da-DK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sz="4000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Objectives:</a:t>
            </a:r>
            <a:endParaRPr lang="da-DK" sz="4000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Understand What is Natural Language Processing y which are its applications.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Extract data from a Social Network.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Cleaning the data extracted.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Apply the Sentiment Analysis technique to 2 sets of data (Spanish - English).</a:t>
            </a:r>
          </a:p>
          <a:p>
            <a:pPr>
              <a:spcBef>
                <a:spcPts val="1000"/>
              </a:spcBef>
            </a:pPr>
            <a:r>
              <a:rPr lang="en-US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Show data processed.</a:t>
            </a:r>
            <a:endParaRPr lang="en-US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Medium" panose="020B0604030602030204" pitchFamily="34" charset="0"/>
              </a:rPr>
              <a:t>What will we need?</a:t>
            </a:r>
            <a:endParaRPr lang="da-DK" b="1" dirty="0">
              <a:solidFill>
                <a:schemeClr val="bg1"/>
              </a:solidFill>
              <a:latin typeface="Ubuntu Medium" panose="020B06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" r="9723"/>
          <a:stretch/>
        </p:blipFill>
        <p:spPr>
          <a:xfrm>
            <a:off x="906334" y="2132856"/>
            <a:ext cx="2585546" cy="315223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636912"/>
            <a:ext cx="4359758" cy="187220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2268664" y="6111142"/>
            <a:ext cx="561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rgbClr val="FC2E8B"/>
                </a:solidFill>
              </a:rPr>
              <a:t>https://github.com/ALandazabal/PyConCo2020-workshop</a:t>
            </a:r>
            <a:endParaRPr lang="da-DK" dirty="0">
              <a:solidFill>
                <a:srgbClr val="FC2E8B"/>
              </a:solidFill>
            </a:endParaRPr>
          </a:p>
        </p:txBody>
      </p:sp>
      <p:pic>
        <p:nvPicPr>
          <p:cNvPr id="7" name="Imagen 6" descr="&lt;strong&gt;GitHub&lt;/strong&gt; — Wikipé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99" y="6111142"/>
            <a:ext cx="367308" cy="367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Autofit/>
          </a:bodyPr>
          <a:lstStyle/>
          <a:p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Natural </a:t>
            </a:r>
            <a:r>
              <a:rPr lang="es-VE" b="1" dirty="0" err="1" smtClean="0">
                <a:solidFill>
                  <a:srgbClr val="FC2E8B"/>
                </a:solidFill>
                <a:latin typeface="Ubuntu Medium" panose="020B0604030602030204" pitchFamily="34" charset="0"/>
              </a:rPr>
              <a:t>Languaje</a:t>
            </a:r>
            <a:r>
              <a:rPr lang="es-VE" b="1" dirty="0">
                <a:solidFill>
                  <a:srgbClr val="FC2E8B"/>
                </a:solidFill>
                <a:latin typeface="Ubuntu Medium" panose="020B0604030602030204" pitchFamily="34" charset="0"/>
              </a:rPr>
              <a:t> </a:t>
            </a:r>
            <a:r>
              <a:rPr lang="es-VE" b="1" dirty="0" err="1" smtClean="0">
                <a:solidFill>
                  <a:srgbClr val="FC2E8B"/>
                </a:solidFill>
                <a:latin typeface="Ubuntu Medium" panose="020B0604030602030204" pitchFamily="34" charset="0"/>
              </a:rPr>
              <a:t>Processing</a:t>
            </a:r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/>
            </a:r>
            <a:b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</a:br>
            <a:r>
              <a:rPr lang="es-VE" b="1" dirty="0" smtClean="0">
                <a:solidFill>
                  <a:srgbClr val="FC2E8B"/>
                </a:solidFill>
                <a:latin typeface="Ubuntu Medium" panose="020B0604030602030204" pitchFamily="34" charset="0"/>
              </a:rPr>
              <a:t>(NLP )</a:t>
            </a:r>
            <a:endParaRPr lang="da-DK" b="1" dirty="0">
              <a:solidFill>
                <a:srgbClr val="FC2E8B"/>
              </a:solidFill>
              <a:latin typeface="Ubuntu Medium" panose="020B0604030602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532037"/>
            <a:ext cx="8229600" cy="3921299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None/>
            </a:pP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Is the study that it try to understand, analyze, interpret and obtain mean of human languaje with a computer to will be used in data science, AI and linguistics.</a:t>
            </a:r>
          </a:p>
          <a:p>
            <a:pPr>
              <a:spcBef>
                <a:spcPts val="1000"/>
              </a:spcBef>
              <a:buNone/>
            </a:pPr>
            <a:endParaRPr lang="es-VE" sz="2000" dirty="0">
              <a:solidFill>
                <a:srgbClr val="FC2E8B"/>
              </a:solidFill>
              <a:latin typeface="Ubuntu" panose="020B0504030602030204" pitchFamily="34" charset="0"/>
            </a:endParaRPr>
          </a:p>
          <a:p>
            <a:pPr>
              <a:spcBef>
                <a:spcPts val="1000"/>
              </a:spcBef>
              <a:buNone/>
            </a:pPr>
            <a:r>
              <a:rPr lang="es-VE" sz="2000" dirty="0" smtClean="0">
                <a:solidFill>
                  <a:srgbClr val="FC2E8B"/>
                </a:solidFill>
                <a:latin typeface="Ubuntu" panose="020B0504030602030204" pitchFamily="34" charset="0"/>
              </a:rPr>
              <a:t>The main idea is perceive of a set of words the intention of its creator.</a:t>
            </a:r>
            <a:endParaRPr lang="da-DK" sz="2000" dirty="0">
              <a:solidFill>
                <a:srgbClr val="FC2E8B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4215</TotalTime>
  <Words>875</Words>
  <Application>Microsoft Office PowerPoint</Application>
  <PresentationFormat>Presentación en pantalla (4:3)</PresentationFormat>
  <Paragraphs>145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</vt:lpstr>
      <vt:lpstr>Calibri</vt:lpstr>
      <vt:lpstr>Open Sans</vt:lpstr>
      <vt:lpstr>Playfair Display Black</vt:lpstr>
      <vt:lpstr>Times New Roman</vt:lpstr>
      <vt:lpstr>Ubuntu</vt:lpstr>
      <vt:lpstr>Ubuntu Medium</vt:lpstr>
      <vt:lpstr>Tema de Office</vt:lpstr>
      <vt:lpstr>Hello Hello   #PyConCo2020</vt:lpstr>
      <vt:lpstr>Angelica Landazabal</vt:lpstr>
      <vt:lpstr>Presentación de PowerPoint</vt:lpstr>
      <vt:lpstr>Presentación de PowerPoint</vt:lpstr>
      <vt:lpstr>Presentación de PowerPoint</vt:lpstr>
      <vt:lpstr>"Applying sentiment analysis to your social network"</vt:lpstr>
      <vt:lpstr>Objectives:</vt:lpstr>
      <vt:lpstr>What will we need?</vt:lpstr>
      <vt:lpstr>Natural Languaje Processing (NLP )</vt:lpstr>
      <vt:lpstr>NLP applications:</vt:lpstr>
      <vt:lpstr>Presentación de PowerPoint</vt:lpstr>
      <vt:lpstr>Steps for Sentiment Analysis:</vt:lpstr>
      <vt:lpstr>Step 1: Extract Data</vt:lpstr>
      <vt:lpstr>Step 1: Extract Data</vt:lpstr>
      <vt:lpstr>Step 1: Extract Data</vt:lpstr>
      <vt:lpstr>Step 1: Extract Data</vt:lpstr>
      <vt:lpstr>Step 1: Extract Data</vt:lpstr>
      <vt:lpstr>Step 1: Extract Data</vt:lpstr>
      <vt:lpstr>Step 2: Load Data</vt:lpstr>
      <vt:lpstr>Step 3: Clean Data</vt:lpstr>
      <vt:lpstr>Objectives:</vt:lpstr>
      <vt:lpstr>Step 4: Process Data</vt:lpstr>
      <vt:lpstr>Step 4: Process Data</vt:lpstr>
      <vt:lpstr>Step 5: ShowData</vt:lpstr>
      <vt:lpstr>Objectives:</vt:lpstr>
      <vt:lpstr>Use cases of Sentimental Analysis</vt:lpstr>
      <vt:lpstr>Sources</vt:lpstr>
      <vt:lpstr>Sources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Hello #DataPY2019!!</dc:title>
  <dc:creator>Freddy</dc:creator>
  <cp:lastModifiedBy>Usuario</cp:lastModifiedBy>
  <cp:revision>356</cp:revision>
  <dcterms:created xsi:type="dcterms:W3CDTF">2019-10-26T11:31:09Z</dcterms:created>
  <dcterms:modified xsi:type="dcterms:W3CDTF">2020-02-09T14:39:38Z</dcterms:modified>
</cp:coreProperties>
</file>