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320" r:id="rId3"/>
    <p:sldId id="258" r:id="rId4"/>
    <p:sldId id="301" r:id="rId5"/>
    <p:sldId id="300" r:id="rId6"/>
    <p:sldId id="261" r:id="rId7"/>
    <p:sldId id="293" r:id="rId8"/>
    <p:sldId id="294" r:id="rId9"/>
    <p:sldId id="263" r:id="rId10"/>
    <p:sldId id="264" r:id="rId11"/>
    <p:sldId id="266" r:id="rId12"/>
    <p:sldId id="304" r:id="rId13"/>
    <p:sldId id="319" r:id="rId14"/>
    <p:sldId id="302" r:id="rId15"/>
    <p:sldId id="311" r:id="rId16"/>
    <p:sldId id="321" r:id="rId17"/>
    <p:sldId id="315" r:id="rId18"/>
    <p:sldId id="316" r:id="rId19"/>
    <p:sldId id="313" r:id="rId20"/>
    <p:sldId id="312" r:id="rId21"/>
    <p:sldId id="314" r:id="rId22"/>
    <p:sldId id="317" r:id="rId23"/>
    <p:sldId id="318" r:id="rId24"/>
    <p:sldId id="265" r:id="rId25"/>
    <p:sldId id="282" r:id="rId26"/>
    <p:sldId id="292" r:id="rId2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056D"/>
    <a:srgbClr val="835387"/>
    <a:srgbClr val="82368A"/>
    <a:srgbClr val="FC2E8B"/>
    <a:srgbClr val="EB9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0" autoAdjust="0"/>
    <p:restoredTop sz="93992" autoAdjust="0"/>
  </p:normalViewPr>
  <p:slideViewPr>
    <p:cSldViewPr>
      <p:cViewPr varScale="1">
        <p:scale>
          <a:sx n="108" d="100"/>
          <a:sy n="108" d="100"/>
        </p:scale>
        <p:origin x="9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20-07-2020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99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20-07-2020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053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20-07-2020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5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20-07-2020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001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20-07-2020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6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20-07-2020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982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20-07-2020</a:t>
            </a:fld>
            <a:endParaRPr lang="da-DK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167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20-07-2020</a:t>
            </a:fld>
            <a:endParaRPr lang="da-DK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48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20-07-2020</a:t>
            </a:fld>
            <a:endParaRPr lang="da-DK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318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20-07-2020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406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D9B-BE88-4148-BE32-6CCB0FE6727E}" type="datetimeFigureOut">
              <a:rPr lang="da-DK" smtClean="0"/>
              <a:pPr/>
              <a:t>20-07-2020</a:t>
            </a:fld>
            <a:endParaRPr lang="da-DK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11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D9B-BE88-4148-BE32-6CCB0FE6727E}" type="datetimeFigureOut">
              <a:rPr lang="da-DK" smtClean="0"/>
              <a:pPr/>
              <a:t>20-07-2020</a:t>
            </a:fld>
            <a:endParaRPr lang="da-DK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638E-229E-49F8-B196-1C511525CD7C}" type="slidenum">
              <a:rPr lang="da-DK" smtClean="0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354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xml/xpath_syntax.asp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HbrXEsiq2M&amp;list=LLFmcDz0MlQjFrJB4P_nvWpg&amp;index=4&amp;t=38s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WfIoZVFZ2o&amp;list=LLFmcDz0MlQjFrJB4P_nvWpg&amp;index=2&amp;t=32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S9RkC-cmRw&amp;list=LLFmcDz0MlQjFrJB4P_nvWpg&amp;index=6&amp;t=1788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5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 descr="Degrada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59632" y="1844824"/>
            <a:ext cx="6696744" cy="3407079"/>
          </a:xfrm>
          <a:noFill/>
        </p:spPr>
        <p:txBody>
          <a:bodyPr anchor="ctr">
            <a:normAutofit/>
          </a:bodyPr>
          <a:lstStyle/>
          <a:p>
            <a:r>
              <a:rPr lang="en-US" sz="70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Helvetica" pitchFamily="34" charset="0"/>
              </a:rPr>
              <a:t>BIENVENID@S</a:t>
            </a:r>
            <a:endParaRPr lang="da-DK" sz="7000" b="1" dirty="0">
              <a:solidFill>
                <a:schemeClr val="bg1"/>
              </a:solidFill>
              <a:latin typeface="Jost" pitchFamily="2" charset="0"/>
              <a:ea typeface="Jost" pitchFamily="2" charset="0"/>
              <a:cs typeface="Helvetic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2AFA3C9-F5B3-4853-A0B5-64D83814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9"/>
          <a:stretch>
            <a:fillRect/>
          </a:stretch>
        </p:blipFill>
        <p:spPr bwMode="auto">
          <a:xfrm>
            <a:off x="2105113" y="1628800"/>
            <a:ext cx="4915159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7200" y="5578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Un </a:t>
            </a:r>
            <a:r>
              <a:rPr lang="en-US" sz="48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mundo</a:t>
            </a:r>
            <a:r>
              <a:rPr lang="en-US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 ideal</a:t>
            </a:r>
            <a:endParaRPr kumimoji="0" lang="da-DK" sz="4800" b="1" i="0" u="none" strike="noStrike" kern="1200" cap="none" spc="0" normalizeH="0" baseline="0" noProof="0" dirty="0">
              <a:ln>
                <a:noFill/>
              </a:ln>
              <a:solidFill>
                <a:srgbClr val="4E056D"/>
              </a:solidFill>
              <a:effectLst/>
              <a:uLnTx/>
              <a:uFillTx/>
              <a:latin typeface="Jost" pitchFamily="2" charset="0"/>
              <a:ea typeface="Jost" pitchFamily="2" charset="0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 descr="Degrada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862064"/>
            <a:ext cx="8229600" cy="1143000"/>
          </a:xfrm>
        </p:spPr>
        <p:txBody>
          <a:bodyPr>
            <a:normAutofit/>
          </a:bodyPr>
          <a:lstStyle/>
          <a:p>
            <a:r>
              <a:rPr lang="da-DK" sz="48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¿Es el web scraping legal?</a:t>
            </a:r>
          </a:p>
        </p:txBody>
      </p:sp>
      <p:sp>
        <p:nvSpPr>
          <p:cNvPr id="28674" name="AutoShape 2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6" name="AutoShape 4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8" name="AutoShape 6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80" name="AutoShape 8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23" y="4461119"/>
            <a:ext cx="3764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57200" y="5578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da-DK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¿Es el web </a:t>
            </a:r>
            <a:r>
              <a:rPr lang="da-DK" sz="48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scraping</a:t>
            </a:r>
            <a:r>
              <a:rPr lang="da-DK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 legal?</a:t>
            </a:r>
            <a:endParaRPr kumimoji="0" lang="da-DK" sz="4800" b="1" i="0" u="none" strike="noStrike" kern="1200" cap="none" spc="0" normalizeH="0" baseline="0" noProof="0" dirty="0">
              <a:ln>
                <a:noFill/>
              </a:ln>
              <a:solidFill>
                <a:srgbClr val="4E056D"/>
              </a:solidFill>
              <a:effectLst/>
              <a:uLnTx/>
              <a:uFillTx/>
              <a:latin typeface="Jost" pitchFamily="2" charset="0"/>
              <a:ea typeface="Jost" pitchFamily="2" charset="0"/>
              <a:cs typeface="+mj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6640" y="1988840"/>
            <a:ext cx="4097808" cy="398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 l="15831" r="9503"/>
          <a:stretch>
            <a:fillRect/>
          </a:stretch>
        </p:blipFill>
        <p:spPr bwMode="auto">
          <a:xfrm flipH="1">
            <a:off x="0" y="2060848"/>
            <a:ext cx="396044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952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2" name="AutoShape 4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4" name="AutoShape 6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5575B55-6B99-410A-B58A-78C73534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78112"/>
            <a:ext cx="2899376" cy="12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el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da-DK" sz="48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Herramientas</a:t>
            </a:r>
            <a:endParaRPr kumimoji="0" lang="da-DK" sz="4800" b="1" i="0" u="none" strike="noStrike" kern="1200" cap="none" spc="0" normalizeH="0" baseline="0" noProof="0" dirty="0">
              <a:ln>
                <a:noFill/>
              </a:ln>
              <a:solidFill>
                <a:srgbClr val="4E056D"/>
              </a:solidFill>
              <a:effectLst/>
              <a:uLnTx/>
              <a:uFillTx/>
              <a:latin typeface="Jost" pitchFamily="2" charset="0"/>
              <a:ea typeface="Jost" pitchFamily="2" charset="0"/>
              <a:cs typeface="+mj-cs"/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ABFD6923-5121-4E98-93D9-F9D0EFF8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09120"/>
            <a:ext cx="2448272" cy="114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B8CE5813-B339-44AC-A067-CCC84013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6300"/>
          <a:stretch>
            <a:fillRect/>
          </a:stretch>
        </p:blipFill>
        <p:spPr bwMode="auto">
          <a:xfrm>
            <a:off x="3275856" y="3210488"/>
            <a:ext cx="2520280" cy="115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4DA2F43A-CD7B-47FD-9D6C-33411BD1E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70" y="4437112"/>
            <a:ext cx="2595702" cy="125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84C4555-1238-49D7-895C-F9B95149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121" y="1589072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8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5">
            <a:extLst>
              <a:ext uri="{FF2B5EF4-FFF2-40B4-BE49-F238E27FC236}">
                <a16:creationId xmlns:a16="http://schemas.microsoft.com/office/drawing/2014/main" id="{A620C836-FCD5-42CF-AEFC-D62E2D86180E}"/>
              </a:ext>
            </a:extLst>
          </p:cNvPr>
          <p:cNvSpPr txBox="1">
            <a:spLocks/>
          </p:cNvSpPr>
          <p:nvPr/>
        </p:nvSpPr>
        <p:spPr>
          <a:xfrm>
            <a:off x="473074" y="1700808"/>
            <a:ext cx="8229600" cy="1451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E</a:t>
            </a:r>
            <a:r>
              <a:rPr kumimoji="0" lang="es-E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Jost" pitchFamily="2" charset="0"/>
                <a:ea typeface="Jost" pitchFamily="2" charset="0"/>
                <a:cs typeface="Open Sans" pitchFamily="34" charset="0"/>
              </a:rPr>
              <a:t>s un modulo capaz de analizar el HTML de una página web.  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kumimoji="0" lang="es-E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Jost" pitchFamily="2" charset="0"/>
                <a:ea typeface="Jost" pitchFamily="2" charset="0"/>
                <a:cs typeface="Open Sans" pitchFamily="34" charset="0"/>
              </a:rPr>
              <a:t>Para ello se debe de hacer la descarga de este contenido dentro de un documento denominado </a:t>
            </a:r>
            <a:r>
              <a:rPr kumimoji="0" lang="es-ES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Jost" pitchFamily="2" charset="0"/>
                <a:ea typeface="Jost" pitchFamily="2" charset="0"/>
                <a:cs typeface="Open Sans" pitchFamily="34" charset="0"/>
              </a:rPr>
              <a:t>Soup</a:t>
            </a:r>
            <a:r>
              <a:rPr kumimoji="0" lang="es-E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Jost" pitchFamily="2" charset="0"/>
                <a:ea typeface="Jost" pitchFamily="2" charset="0"/>
                <a:cs typeface="Open Sans" pitchFamily="34" charset="0"/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Jost" pitchFamily="2" charset="0"/>
              <a:ea typeface="Jost" pitchFamily="2" charset="0"/>
              <a:cs typeface="Open Sans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C4D6E8-7C6E-4C5C-B8F9-E66591636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12988"/>
            <a:ext cx="4176464" cy="179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GB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1. </a:t>
            </a:r>
            <a:r>
              <a:rPr lang="en-GB" sz="48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BeautifulSoup</a:t>
            </a:r>
            <a:endParaRPr kumimoji="0" lang="da-DK" sz="4800" b="1" i="0" u="none" strike="noStrike" kern="1200" cap="none" spc="0" normalizeH="0" baseline="0" noProof="0" dirty="0">
              <a:ln>
                <a:noFill/>
              </a:ln>
              <a:solidFill>
                <a:srgbClr val="4E056D"/>
              </a:solidFill>
              <a:effectLst/>
              <a:uLnTx/>
              <a:uFillTx/>
              <a:latin typeface="Jost" pitchFamily="2" charset="0"/>
              <a:ea typeface="Jost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942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5">
            <a:extLst>
              <a:ext uri="{FF2B5EF4-FFF2-40B4-BE49-F238E27FC236}">
                <a16:creationId xmlns:a16="http://schemas.microsoft.com/office/drawing/2014/main" id="{A620C836-FCD5-42CF-AEFC-D62E2D86180E}"/>
              </a:ext>
            </a:extLst>
          </p:cNvPr>
          <p:cNvSpPr txBox="1">
            <a:spLocks/>
          </p:cNvSpPr>
          <p:nvPr/>
        </p:nvSpPr>
        <p:spPr>
          <a:xfrm>
            <a:off x="473074" y="1700815"/>
            <a:ext cx="8229600" cy="2016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Es una manera de seleccionar información de las páginas web.  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Es basado sobre XML que es un lenguaje parecido a la estructura de HTML formado por nodos o etiquetas y todo lo que contiene dentro de sí.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Jost" pitchFamily="2" charset="0"/>
              <a:ea typeface="Jost" pitchFamily="2" charset="0"/>
              <a:cs typeface="Open San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97791-1A25-4C68-98E4-8DC780116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3933056"/>
            <a:ext cx="2952328" cy="138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da-DK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2. </a:t>
            </a:r>
            <a:r>
              <a:rPr lang="da-DK" sz="48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XPath</a:t>
            </a:r>
            <a:endParaRPr kumimoji="0" lang="da-DK" sz="4800" b="1" i="0" u="none" strike="noStrike" kern="1200" cap="none" spc="0" normalizeH="0" baseline="0" noProof="0" dirty="0">
              <a:ln>
                <a:noFill/>
              </a:ln>
              <a:solidFill>
                <a:srgbClr val="4E056D"/>
              </a:solidFill>
              <a:effectLst/>
              <a:uLnTx/>
              <a:uFillTx/>
              <a:latin typeface="Jost" pitchFamily="2" charset="0"/>
              <a:ea typeface="Jost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046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da-DK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2. </a:t>
            </a:r>
            <a:r>
              <a:rPr lang="da-DK" sz="48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XPath</a:t>
            </a:r>
            <a:endParaRPr kumimoji="0" lang="da-DK" sz="4800" b="1" i="0" u="none" strike="noStrike" kern="1200" cap="none" spc="0" normalizeH="0" baseline="0" noProof="0" dirty="0">
              <a:ln>
                <a:noFill/>
              </a:ln>
              <a:solidFill>
                <a:srgbClr val="4E056D"/>
              </a:solidFill>
              <a:effectLst/>
              <a:uLnTx/>
              <a:uFillTx/>
              <a:latin typeface="Jost" pitchFamily="2" charset="0"/>
              <a:ea typeface="Jost" pitchFamily="2" charset="0"/>
              <a:cs typeface="+mj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6C3AA70-98C0-406E-8FA8-03851963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22472"/>
            <a:ext cx="7434572" cy="17900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2F5B50D-01BF-484F-B52D-8A0980EAF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12"/>
          <a:stretch/>
        </p:blipFill>
        <p:spPr>
          <a:xfrm>
            <a:off x="971600" y="3933056"/>
            <a:ext cx="7434572" cy="2003989"/>
          </a:xfrm>
          <a:prstGeom prst="rect">
            <a:avLst/>
          </a:prstGeom>
        </p:spPr>
      </p:pic>
      <p:sp>
        <p:nvSpPr>
          <p:cNvPr id="6" name="Tekstboks 4">
            <a:extLst>
              <a:ext uri="{FF2B5EF4-FFF2-40B4-BE49-F238E27FC236}">
                <a16:creationId xmlns:a16="http://schemas.microsoft.com/office/drawing/2014/main" id="{46F3C1AB-1694-44A4-8B37-3A90D554F012}"/>
              </a:ext>
            </a:extLst>
          </p:cNvPr>
          <p:cNvSpPr txBox="1"/>
          <p:nvPr/>
        </p:nvSpPr>
        <p:spPr>
          <a:xfrm>
            <a:off x="1979712" y="6107668"/>
            <a:ext cx="500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linkClick r:id="rId4"/>
              </a:rPr>
              <a:t>https://www.w3schools.com/xml/xpath_syntax.asp</a:t>
            </a:r>
            <a:endParaRPr lang="da-DK" dirty="0">
              <a:solidFill>
                <a:srgbClr val="835387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7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A220502-37A2-46AE-8067-4AB338BE5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18" y="1723642"/>
            <a:ext cx="4090764" cy="409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DA629B9-B7CF-4F8B-94EA-F26E00E66577}"/>
              </a:ext>
            </a:extLst>
          </p:cNvPr>
          <p:cNvSpPr/>
          <p:nvPr/>
        </p:nvSpPr>
        <p:spPr>
          <a:xfrm rot="2013402">
            <a:off x="1261089" y="3594887"/>
            <a:ext cx="6480720" cy="135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E5D6367-BC94-4A65-BA2F-B4892197F088}"/>
              </a:ext>
            </a:extLst>
          </p:cNvPr>
          <p:cNvSpPr/>
          <p:nvPr/>
        </p:nvSpPr>
        <p:spPr>
          <a:xfrm rot="19281312">
            <a:off x="1413489" y="3747287"/>
            <a:ext cx="6480720" cy="135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da-DK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3. Tesseract OCR</a:t>
            </a:r>
            <a:endParaRPr kumimoji="0" lang="da-DK" sz="4800" b="1" i="0" u="none" strike="noStrike" kern="1200" cap="none" spc="0" normalizeH="0" baseline="0" noProof="0" dirty="0">
              <a:ln>
                <a:noFill/>
              </a:ln>
              <a:solidFill>
                <a:srgbClr val="4E056D"/>
              </a:solidFill>
              <a:effectLst/>
              <a:uLnTx/>
              <a:uFillTx/>
              <a:latin typeface="Jost" pitchFamily="2" charset="0"/>
              <a:ea typeface="Jost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222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36FB578A-4508-4EE9-A388-54B9D5136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92"/>
          <a:stretch/>
        </p:blipFill>
        <p:spPr bwMode="auto">
          <a:xfrm>
            <a:off x="2268177" y="3140968"/>
            <a:ext cx="4607645" cy="283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da-DK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3. Tesseract OCR</a:t>
            </a:r>
            <a:endParaRPr kumimoji="0" lang="da-DK" sz="4800" b="1" i="0" u="none" strike="noStrike" kern="1200" cap="none" spc="0" normalizeH="0" baseline="0" noProof="0" dirty="0">
              <a:ln>
                <a:noFill/>
              </a:ln>
              <a:solidFill>
                <a:srgbClr val="4E056D"/>
              </a:solidFill>
              <a:effectLst/>
              <a:uLnTx/>
              <a:uFillTx/>
              <a:latin typeface="Jost" pitchFamily="2" charset="0"/>
              <a:ea typeface="Jost" pitchFamily="2" charset="0"/>
              <a:cs typeface="+mj-cs"/>
            </a:endParaRPr>
          </a:p>
        </p:txBody>
      </p:sp>
      <p:sp>
        <p:nvSpPr>
          <p:cNvPr id="2" name="Pladsholder til indhold 5">
            <a:extLst>
              <a:ext uri="{FF2B5EF4-FFF2-40B4-BE49-F238E27FC236}">
                <a16:creationId xmlns:a16="http://schemas.microsoft.com/office/drawing/2014/main" id="{8C54BFCA-1710-4706-8868-E117062B0F78}"/>
              </a:ext>
            </a:extLst>
          </p:cNvPr>
          <p:cNvSpPr txBox="1">
            <a:spLocks/>
          </p:cNvSpPr>
          <p:nvPr/>
        </p:nvSpPr>
        <p:spPr>
          <a:xfrm>
            <a:off x="473074" y="1700815"/>
            <a:ext cx="8229600" cy="2016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Es un motor de reconocimiento óptico de caracteres para varios sistemas operativos.  Es de software libre y su desarrollo es financiado por Google desde el 2006.</a:t>
            </a:r>
          </a:p>
        </p:txBody>
      </p:sp>
    </p:spTree>
    <p:extLst>
      <p:ext uri="{BB962C8B-B14F-4D97-AF65-F5344CB8AC3E}">
        <p14:creationId xmlns:p14="http://schemas.microsoft.com/office/powerpoint/2010/main" val="19480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5">
            <a:extLst>
              <a:ext uri="{FF2B5EF4-FFF2-40B4-BE49-F238E27FC236}">
                <a16:creationId xmlns:a16="http://schemas.microsoft.com/office/drawing/2014/main" id="{A620C836-FCD5-42CF-AEFC-D62E2D86180E}"/>
              </a:ext>
            </a:extLst>
          </p:cNvPr>
          <p:cNvSpPr txBox="1">
            <a:spLocks/>
          </p:cNvSpPr>
          <p:nvPr/>
        </p:nvSpPr>
        <p:spPr>
          <a:xfrm>
            <a:off x="473074" y="1700808"/>
            <a:ext cx="8229600" cy="2016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Proporciona una API para automatizar el navegador web.  </a:t>
            </a:r>
          </a:p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Es comúnmente usado para la realización de pruebas y permite controlar un navegador desde el código.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da-DK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4. </a:t>
            </a:r>
            <a:r>
              <a:rPr lang="da-DK" sz="48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Selenium</a:t>
            </a:r>
            <a:endParaRPr kumimoji="0" lang="da-DK" sz="4800" b="1" i="0" u="none" strike="noStrike" kern="1200" cap="none" spc="0" normalizeH="0" baseline="0" noProof="0" dirty="0">
              <a:ln>
                <a:noFill/>
              </a:ln>
              <a:solidFill>
                <a:srgbClr val="4E056D"/>
              </a:solidFill>
              <a:effectLst/>
              <a:uLnTx/>
              <a:uFillTx/>
              <a:latin typeface="Jost" pitchFamily="2" charset="0"/>
              <a:ea typeface="Jost" pitchFamily="2" charset="0"/>
              <a:cs typeface="+mj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AF60894-CA79-4F37-B768-AB085756E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933056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97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4176464" cy="504056"/>
          </a:xfrm>
        </p:spPr>
        <p:txBody>
          <a:bodyPr>
            <a:noAutofit/>
          </a:bodyPr>
          <a:lstStyle/>
          <a:p>
            <a:pPr algn="l"/>
            <a:r>
              <a:rPr lang="es-VE" sz="2400" b="1" dirty="0">
                <a:solidFill>
                  <a:srgbClr val="4E056D"/>
                </a:solidFill>
                <a:latin typeface="Jost" pitchFamily="2" charset="0"/>
                <a:ea typeface="Jost" pitchFamily="2" charset="0"/>
                <a:cs typeface="Helvetica" pitchFamily="34" charset="0"/>
              </a:rPr>
              <a:t>Angelica Landazabal</a:t>
            </a:r>
            <a:endParaRPr lang="da-DK" sz="2400" b="1" dirty="0">
              <a:solidFill>
                <a:srgbClr val="4E056D"/>
              </a:solidFill>
              <a:latin typeface="Jost" pitchFamily="2" charset="0"/>
              <a:ea typeface="Jost" pitchFamily="2" charset="0"/>
              <a:cs typeface="Helvetica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3212976"/>
            <a:ext cx="8496944" cy="27363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Computer Science Engineering and a technology lover. (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Karateka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 too)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I like the development of web applications, marketing and, of course, data analysis ;)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It motivates me to continue learning about various IT topics, personal / professional growth and helping others so they are also motivated to learn. 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"Keep going" is my motto :)</a:t>
            </a:r>
            <a:endParaRPr lang="da-DK" sz="2400" dirty="0">
              <a:solidFill>
                <a:schemeClr val="tx1">
                  <a:lumMod val="85000"/>
                  <a:lumOff val="15000"/>
                </a:schemeClr>
              </a:solidFill>
              <a:latin typeface="Jost" pitchFamily="2" charset="0"/>
              <a:ea typeface="Jost" pitchFamily="2" charset="0"/>
              <a:cs typeface="Open Sans" pitchFamily="34" charset="0"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710433" y="6165304"/>
            <a:ext cx="289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dirty="0">
                <a:solidFill>
                  <a:srgbClr val="4E056D"/>
                </a:solidFill>
                <a:latin typeface="Jost" pitchFamily="2" charset="0"/>
                <a:ea typeface="Jost" pitchFamily="2" charset="0"/>
                <a:cs typeface="Helvetica" pitchFamily="34" charset="0"/>
              </a:rPr>
              <a:t>angelica.informatik@gmail.com</a:t>
            </a:r>
            <a:endParaRPr lang="da-DK" sz="1600" dirty="0">
              <a:solidFill>
                <a:srgbClr val="4E056D"/>
              </a:solidFill>
              <a:latin typeface="Jost" pitchFamily="2" charset="0"/>
              <a:ea typeface="Jost" pitchFamily="2" charset="0"/>
              <a:cs typeface="Helvetica" pitchFamily="34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6880059" y="6186790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 err="1">
                <a:solidFill>
                  <a:srgbClr val="4E056D"/>
                </a:solidFill>
                <a:latin typeface="Jost" pitchFamily="2" charset="0"/>
                <a:ea typeface="Jost" pitchFamily="2" charset="0"/>
                <a:cs typeface="Helvetica" pitchFamily="34" charset="0"/>
              </a:rPr>
              <a:t>ALandazabal</a:t>
            </a:r>
            <a:endParaRPr lang="da-DK" sz="1600" dirty="0">
              <a:solidFill>
                <a:srgbClr val="4E056D"/>
              </a:solidFill>
              <a:latin typeface="Jost" pitchFamily="2" charset="0"/>
              <a:ea typeface="Jost" pitchFamily="2" charset="0"/>
              <a:cs typeface="Helvetica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4331035" y="6186790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>
                <a:solidFill>
                  <a:srgbClr val="4E056D"/>
                </a:solidFill>
                <a:latin typeface="Jost" pitchFamily="2" charset="0"/>
                <a:ea typeface="Jost" pitchFamily="2" charset="0"/>
                <a:cs typeface="Helvetica" pitchFamily="34" charset="0"/>
              </a:rPr>
              <a:t>@ALandazabal15</a:t>
            </a:r>
          </a:p>
        </p:txBody>
      </p:sp>
      <p:pic>
        <p:nvPicPr>
          <p:cNvPr id="16" name="Billede 15" descr="Foto angelica Redond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188641"/>
            <a:ext cx="2376263" cy="237626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282" y="2708920"/>
            <a:ext cx="455294" cy="2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b="9281"/>
          <a:stretch>
            <a:fillRect/>
          </a:stretch>
        </p:blipFill>
        <p:spPr bwMode="auto">
          <a:xfrm>
            <a:off x="6517084" y="6165304"/>
            <a:ext cx="35917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6165304"/>
            <a:ext cx="386905" cy="313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6165304"/>
            <a:ext cx="391782" cy="32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5">
            <a:extLst>
              <a:ext uri="{FF2B5EF4-FFF2-40B4-BE49-F238E27FC236}">
                <a16:creationId xmlns:a16="http://schemas.microsoft.com/office/drawing/2014/main" id="{A620C836-FCD5-42CF-AEFC-D62E2D86180E}"/>
              </a:ext>
            </a:extLst>
          </p:cNvPr>
          <p:cNvSpPr txBox="1">
            <a:spLocks/>
          </p:cNvSpPr>
          <p:nvPr/>
        </p:nvSpPr>
        <p:spPr>
          <a:xfrm>
            <a:off x="473074" y="1700815"/>
            <a:ext cx="8229600" cy="2016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Es un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framework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 de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scraping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 y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crawling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 de código abierto escrito en Python para extraer los datos que necesitas desde las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websites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 de una manera rápida, simple y respeta los archivos robots.txt.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D3AE8EA-6C5F-46ED-A17F-29B035F7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86" y="4293096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da-DK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5. </a:t>
            </a:r>
            <a:r>
              <a:rPr lang="da-DK" sz="48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Scrapy</a:t>
            </a:r>
            <a:endParaRPr kumimoji="0" lang="da-DK" sz="4800" b="1" i="0" u="none" strike="noStrike" kern="1200" cap="none" spc="0" normalizeH="0" baseline="0" noProof="0" dirty="0">
              <a:ln>
                <a:noFill/>
              </a:ln>
              <a:solidFill>
                <a:srgbClr val="4E056D"/>
              </a:solidFill>
              <a:effectLst/>
              <a:uLnTx/>
              <a:uFillTx/>
              <a:latin typeface="Jost" pitchFamily="2" charset="0"/>
              <a:ea typeface="Jost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102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da-DK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a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ladsholder til indhold 5">
            <a:extLst>
              <a:ext uri="{FF2B5EF4-FFF2-40B4-BE49-F238E27FC236}">
                <a16:creationId xmlns:a16="http://schemas.microsoft.com/office/drawing/2014/main" id="{A620C836-FCD5-42CF-AEFC-D62E2D86180E}"/>
              </a:ext>
            </a:extLst>
          </p:cNvPr>
          <p:cNvSpPr txBox="1">
            <a:spLocks/>
          </p:cNvSpPr>
          <p:nvPr/>
        </p:nvSpPr>
        <p:spPr>
          <a:xfrm>
            <a:off x="473074" y="1700808"/>
            <a:ext cx="8229600" cy="2016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Son interfaces de programación de aplicaciones (por sus siglas en inglés), que contiene un conjunto de subrutinas, funciones y procedimientos que ofrece cierta biblioteca para ser utilizado por otro software como una capa de abstracción.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91816981-D2D7-4876-B627-CB87CA08E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17816"/>
            <a:ext cx="30670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457200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da-DK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6. </a:t>
            </a:r>
            <a:r>
              <a:rPr lang="da-DK" sz="48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APIs</a:t>
            </a:r>
            <a:endParaRPr kumimoji="0" lang="da-DK" sz="4800" b="1" i="0" u="none" strike="noStrike" kern="1200" cap="none" spc="0" normalizeH="0" baseline="0" noProof="0" dirty="0">
              <a:ln>
                <a:noFill/>
              </a:ln>
              <a:solidFill>
                <a:srgbClr val="4E056D"/>
              </a:solidFill>
              <a:effectLst/>
              <a:uLnTx/>
              <a:uFillTx/>
              <a:latin typeface="Jost" pitchFamily="2" charset="0"/>
              <a:ea typeface="Jost" pitchFamily="2" charset="0"/>
              <a:cs typeface="+mj-cs"/>
            </a:endParaRPr>
          </a:p>
        </p:txBody>
      </p:sp>
      <p:sp>
        <p:nvSpPr>
          <p:cNvPr id="10" name="Pladsholder til indhold 5">
            <a:extLst>
              <a:ext uri="{FF2B5EF4-FFF2-40B4-BE49-F238E27FC236}">
                <a16:creationId xmlns:a16="http://schemas.microsoft.com/office/drawing/2014/main" id="{A620C836-FCD5-42CF-AEFC-D62E2D86180E}"/>
              </a:ext>
            </a:extLst>
          </p:cNvPr>
          <p:cNvSpPr txBox="1">
            <a:spLocks/>
          </p:cNvSpPr>
          <p:nvPr/>
        </p:nvSpPr>
        <p:spPr>
          <a:xfrm>
            <a:off x="467544" y="5805271"/>
            <a:ext cx="8229600" cy="1008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s-ES" sz="2000" b="1" dirty="0">
                <a:solidFill>
                  <a:srgbClr val="4E056D"/>
                </a:solidFill>
                <a:latin typeface="Jost" pitchFamily="2" charset="0"/>
                <a:ea typeface="Jost" pitchFamily="2" charset="0"/>
                <a:hlinkClick r:id="rId3"/>
              </a:rPr>
              <a:t>Aplica el análisis de sentimientos a tu red social desde cero | Python Pereira - Youtube</a:t>
            </a:r>
            <a:endParaRPr lang="es-ES" sz="2000" b="1" dirty="0">
              <a:solidFill>
                <a:srgbClr val="4E056D"/>
              </a:solidFill>
              <a:latin typeface="Jost" pitchFamily="2" charset="0"/>
              <a:ea typeface="Jo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16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77C2D141-F73C-4BF3-B3DF-D3BA74B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5869" y="1350438"/>
            <a:ext cx="3120390" cy="4157124"/>
          </a:xfrm>
          <a:custGeom>
            <a:avLst/>
            <a:gdLst>
              <a:gd name="connsiteX0" fmla="*/ 2080261 w 4160520"/>
              <a:gd name="connsiteY0" fmla="*/ 0 h 4157124"/>
              <a:gd name="connsiteX1" fmla="*/ 4160520 w 4160520"/>
              <a:gd name="connsiteY1" fmla="*/ 2078563 h 4157124"/>
              <a:gd name="connsiteX2" fmla="*/ 2080261 w 4160520"/>
              <a:gd name="connsiteY2" fmla="*/ 4157124 h 4157124"/>
              <a:gd name="connsiteX3" fmla="*/ 0 w 4160520"/>
              <a:gd name="connsiteY3" fmla="*/ 2078563 h 415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0520" h="4157124">
                <a:moveTo>
                  <a:pt x="2080261" y="0"/>
                </a:moveTo>
                <a:lnTo>
                  <a:pt x="4160520" y="2078563"/>
                </a:lnTo>
                <a:lnTo>
                  <a:pt x="2080261" y="4157124"/>
                </a:lnTo>
                <a:lnTo>
                  <a:pt x="0" y="20785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B456AC5-2DFE-4E00-B0CE-30AAA2A3D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5674" y="1"/>
            <a:ext cx="2998052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9671820-9967-4806-B0A7-4944C2A4A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85674" y="3562194"/>
            <a:ext cx="2998052" cy="3295805"/>
          </a:xfrm>
          <a:custGeom>
            <a:avLst/>
            <a:gdLst>
              <a:gd name="connsiteX0" fmla="*/ 1352836 w 4160520"/>
              <a:gd name="connsiteY0" fmla="*/ 0 h 3430293"/>
              <a:gd name="connsiteX1" fmla="*/ 2807685 w 4160520"/>
              <a:gd name="connsiteY1" fmla="*/ 0 h 3430293"/>
              <a:gd name="connsiteX2" fmla="*/ 4160520 w 4160520"/>
              <a:gd name="connsiteY2" fmla="*/ 1351732 h 3430293"/>
              <a:gd name="connsiteX3" fmla="*/ 2080261 w 4160520"/>
              <a:gd name="connsiteY3" fmla="*/ 3430293 h 3430293"/>
              <a:gd name="connsiteX4" fmla="*/ 0 w 4160520"/>
              <a:gd name="connsiteY4" fmla="*/ 1351732 h 343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674" name="AutoShape 2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6" name="AutoShape 4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8" name="AutoShape 6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80" name="AutoShape 8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1" name="Titel 1"/>
          <p:cNvSpPr txBox="1">
            <a:spLocks/>
          </p:cNvSpPr>
          <p:nvPr/>
        </p:nvSpPr>
        <p:spPr>
          <a:xfrm>
            <a:off x="251520" y="548680"/>
            <a:ext cx="864096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¿</a:t>
            </a:r>
            <a:r>
              <a:rPr lang="en-US" sz="48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Dónde</a:t>
            </a:r>
            <a:r>
              <a:rPr lang="en-US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 </a:t>
            </a:r>
            <a:r>
              <a:rPr lang="en-US" sz="48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almacenar</a:t>
            </a:r>
            <a:r>
              <a:rPr lang="en-US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 </a:t>
            </a:r>
            <a:r>
              <a:rPr lang="en-US" sz="48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esta</a:t>
            </a:r>
            <a:r>
              <a:rPr lang="en-US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 </a:t>
            </a:r>
            <a:r>
              <a:rPr lang="en-US" sz="48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información</a:t>
            </a:r>
            <a:r>
              <a:rPr lang="en-US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?</a:t>
            </a:r>
            <a:endParaRPr kumimoji="0" lang="da-DK" sz="4800" b="1" i="0" u="none" strike="noStrike" kern="1200" cap="none" spc="0" normalizeH="0" baseline="0" noProof="0" dirty="0">
              <a:ln>
                <a:noFill/>
              </a:ln>
              <a:solidFill>
                <a:srgbClr val="4E056D"/>
              </a:solidFill>
              <a:effectLst/>
              <a:uLnTx/>
              <a:uFillTx/>
              <a:latin typeface="Jost" pitchFamily="2" charset="0"/>
              <a:ea typeface="Jost" pitchFamily="2" charset="0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6724" y="2042322"/>
            <a:ext cx="4525516" cy="455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007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 descr="Degrada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862064"/>
            <a:ext cx="8229600" cy="1143000"/>
          </a:xfrm>
        </p:spPr>
        <p:txBody>
          <a:bodyPr>
            <a:normAutofit/>
          </a:bodyPr>
          <a:lstStyle/>
          <a:p>
            <a:r>
              <a:rPr lang="da-DK" sz="48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¿Qué hacer luego?</a:t>
            </a:r>
          </a:p>
        </p:txBody>
      </p:sp>
      <p:sp>
        <p:nvSpPr>
          <p:cNvPr id="28674" name="AutoShape 2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6" name="AutoShape 4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78" name="AutoShape 6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8680" name="AutoShape 8" descr="data:image/jpeg;base64,/9j/4AAQSkZJRgABAQAAAQABAAD/2wCEAAkGBxAPEBAPDw8QERAPEBUPFRUWFRAPFRgQFxUYFhYSGBgYHSggGR4oGxgWITIjJSkrMC4vFx8zODM4NygtLisBCgoKDg0OGhAQGy0mICUtLS0vLS0tLS0tLS0tLS0tLS0tLS0tLS0tLS0tLS0tLS0tLS0tLS0tLS0tLS0tLS0tLf/AABEIAJYBTwMBEQACEQEDEQH/xAAbAAEAAgMBAQAAAAAAAAAAAAAABQYBAwQCB//EADUQAAICAQMCBQMDBAEDBQAAAAECAAMRBBIhBTEGE0FRYSJxgTJCkRRSobHBI9HwBxUWcpL/xAAaAQEAAwEBAQAAAAAAAAAAAAAAAwQFAgEG/8QALhEBAAICAQMEAQIEBwAAAAAAAAECAxEEEiExBRNBUWEUIhUycaFCgZGx0eHx/9oADAMBAAIRAxEAPwD7jAQEBAQEBAQEBAQEBAQEBAQEBAQEBAQEBAQEBAQEBAQEBAQEBAQEBAQPOI2PUBAQEBAQEBAQEBAQEBAQEBAQEBAQEBAQEBAQEBAQEBAQEBAQEBAQECu+IepawX1abQ11s+3z7TZkL5W8LtB9+/uRjtJ8dKdM2vP9EV7W6oirzoPEb6jXeRTSW0yVv5lpV0xcGwFG4AEcEfOfiLYYrj6pnv8AT2LzNtQskgSEBAQEBAQEBAQEBAQEBAQEBAQEBAQEBAQEBAQEBAQEBAQEBAQEBA4ur9Uq0lTX3EhEx2BYkngAAdzO8dLXt0w4veKRuXOOv6XytPcbQE1bKlRIILM3ZcenzntPfavuYj48vPcrqJ35SgEjSMwEBAQEBAQEBAQEBAQEBAQEBAQEBAQEBAQEBAQEBAQEBAQEBAQEDxbaqDLMFGQMkgDJOAOfmIiZ8PJmI8uXqPT67zW1vIpfzQM/STgj6geCOZ3S813r5c2rFtbcV/hrT2XrqLA7lCpSssfKRlAAKp2HYfxOozWivTH/AG5nFWbblNSJKQEBAQEBAQEBAQEBAQEBAQEDBM8CejMBA8WNgE+wJ/ieTOoeT2jannxpapO7SgA9vrwcfIxKU8yI8wz55t4n+V5p8cPuXzNMAmcEqxZgPfGOYpzazOtPP11on91ey16DXVXrvqcOAcHHocA4I9Dgj+Zdi0T4X6ZK3jdZdU9dsGAgZgICAgICAgICBiBV/E3RbNfelDgrpkqL7xhs3EgAEH4z/mW8GauKk2jvM/7KPIw3zZIrPasfP5cHiLQ6y2o9NooY0Ilai57OXUDlW9x7/adYbYqz7lp7/RljJMe1WO32uWjqZK60ZtzIiqW92AALfmU5nc7XaxqNN08ekBAQEBAQEBAQEBAQEBAQECI6j4hoqLICXsX9q9s+xbsJVzcvHj7b7o7ZIhTep663UHNrHA5CrlVH2x/szHvzMl52qXtNvL1oNdqEc2V2OzVIXKMSwekEFhz+7tzLXG5F7Tv6c1teJ7S+haW7zERwCu9Q2DwRkZwfma8Tvu0IncbbZ69YIgRL+HNM1puKEsTnGTtz74kE8ek26pQzx6dW0P4r6AoQW6esDaTvVRyQf3fj2+ZV5XH1HVSPCDkYI1usOXwU2y9VVh/1aWNiEkEMj4RguOcqRn8SXizr9qHiTq+o+Ynf+S8y400Z4i87yGOnco4OSQAzbMHIA9+0izTaK7qhzxaaftnuqFXW+pBNwbeq8bmqzn7kYlKOTl1vXZQjLyYjz/ZO+HPFA1DCi5Ql5zjGdjgc8E9jj0lzFmi6xx+XF56L9rLLJl1jMBmAgIDMBAr3izrdmnVUoCm1wWyQW2oB3x6n/sZb4vHjL3t4ZfqPPnj6rSN2l1+G+o2ajTrZemx8lTwVVgOzqD6Ef6MhzY4pea1W+LmnLii9o04/DPiI6y3UVsgTytrJ3J8s5X6j75Unj3Ek5HHnFEflHxOXGebdvCxSsuswEBAQEBAQEBAQEBAQEBAQEDy4yCO2RieT4FJfoV+4VhPu/wC375mDPBydcViP6yrzSdrMOiUeWa9gG5QpYcMcYOc/cTW/S4+jpiEvt11pB1+FLVdmW4LhWVSM5O4Ywfbj2lXHwr0mdSr/AKed9pT/AETRtRQlTv5jJu+rk8FiQOfYED8TQx1mtYiZT4qTSsRMu+dpCAgYgcg01Ju80KnnKpXPG7acZ/4nOo3v5R9NOvfy7J0kYgebKwwKkZDAgj4PeeajWnkx20pGp8O20W1sil0/qKyrLgug3jkg8djg/mU6YJx27eGZk49q3iY8bheZdaiqdZs1zXmqtmWtzhQoA+n+4vjj1nMzO2bnnPOTprPZC6jT6nR2DFroxw3LM9bEDsc9/Yzuv1KnemXBbcTK+9P1QuqrtGMWIH4IYcjkZ9YltY7xekWj5hz9b6gdPVvVdzE7RngDgnJ+OJ1SsWnSLk55w4+qI2qOo6Vq7gmpDWl7WDKVcqV/tbb2A/H3luL4o3WYY1sHJtrLEzuV26e9jVVm5dlpQb1yGw3ryOJStrfZvY5tNIm3lC6AaW7XWW1X+ZYteCg5UA7VyD2P6fT+6T3teMUVmOyjix4cnJtkrO51rTd4g6B/WNUfNata88DPr7YP45zGDPGPe43KTl8Sc811bUQ6ei9Eq0gby8lnOWZsFjjsPt/3nObPbLO7JeNxaYI1VKSFZICAgICAgICAgICAgYMCL1fX9PU/ls53Dg4UlQfYt2Eq35mGtumZ7pIxXmN6ctXiVPM2WIyKzIEfh1O4D9RHAwePWR052O1+j/T8vZxTEbTykHkciXdomZ6EBAQMEwKvqfF4rswaS1B/erZOPfbjn7ZlOeXWLa+FS3Kis+O32l361R5ZsSxbMIXCgjcQPTB5k9stYr1bTTmprcSpNXUtRqbDS+oZVvJAA7Ky5cAY5HbEz8fIyZbdPhne5e1umZ8rj4VtD6Ski024BXcQQcqxGDnnIxj8TSxzusL/ABp3ijvtLztO+c9d0Wo0l/npuytjOlnJG1m3Gt/juMTOyTfFk38MjPivjv11WKvxhpzSbMP5i4Brx9QYjPrxjgjMs/qaRXq2tV5tJrv5+nvpvi3T27FbfU9j+WFYEjdwANw45yJ1TPS/h1j5lL9p7SsEmWlb8QeI30lyr5W+vartyQxUkhivuRgcfMhvm6balT5HKnFbWuywae5bEV0OVdQwPuCMgyWJW62i0RMNk9dNd4XaS4BCgk5GeMc/4hxbp13RnROs6e4tTUPLNfZCAuU9GXHcfadTCvx+TiybpXtr4eT4i0bP5JsBLOKhlWKljwADjB54zPeifLz9ZgtbomfwmBOFvwrGu6Vr/Ostp1B2Of0FuNvtgjjjjIlql8Woi0MnPg5fXaaW7T8HhnoNtFptswoCMiqDnklck44/bOuTmreIip6dwsmC1rXWmU2uQEBAQEBAQEBAQEBAQECF8QdTNQFdZxY4yT/avv8AczJ9U5/sV6K/zT/Zb4vH9ydz4Vcfj88/7nytcsxuZ8y0bV+G/p5XzBTZg03KyjPOy3GQw9uAR/E1fTb1ybx3+vKnyImO8J7wtrEKHTIHH9MFGWAG5WJwwx27Hj7Te4WemSmq/HZSyVmJ7p2XXBA1arULUjWOcKoyfWc2vFY3LyZ13cvSOrV6pWavI2NtIYYI9j9iOZxiy1yRurytot4d5krpVNb4S3Mxqt2oxJ2kE4J9Bj0mdk4M2tusqluNueyD1vhrUVHIr3gfuTn/AB3lXJxs1fzCvbjWr8PPT+i6i3LJWVKAjLfSCxBGBn4/2J1hwXt3js5phvbvC/8ATdGKKq6gSQigZOMk+p4+Zr0r01iGljpFKxV1Tp28WVhgVYAgjBB5BHtPJiJjUvJhR+s+FXrbdp1NlbH9IxuX457iZmbiWif2eGfl40xO6nROk3eYtT0jy0uFzlwCOBhVX5zg5HtJOPjtExEx4c4sN5tqY7b2vU0Gm5OpdNq1C7bVzjOD2IPuDOL44vHdHkx1vGrKDr9FfpN2mNlgpZty4ZgpHPA9u/K+8qTN6ftZWTFbFuu+ya8H6u9rBW13mVLSWIbl1O7Cjd68e/xLOO0zHdNw75OrpmdxpbyJK01e6l4Ups+ur6LAdw74z8eonVbM/NwKW717S4un+Hr1tRmIVVdWbBySFO4Y+5AEknJGtIMXBvGSJnwt8ha7GIDEDMBAQEBAQEBAQEBAQEBAh/EHVzQAleDa/IzyFX+4+/xM7n839PXUfzT4WuLxvdnc+FXpV7rVUsWssPc+vGSfwOfxPnKYsnKz6tPdqXtXDj3Xwsq+H18oJvO/duLY+P049puT6RjnDGOJ7+dsz9Xbr6nLpvDzeYpsKlEbdxnJx2+0r8T0i2PJu89jLyYtHZM6Dp1dG4oOWABJOSQCSB/kzZwcfHhjVIVrWm3eXZJ3LxdaEVmJwFBM4veKVm0j5/qta+43WM7jOXXc20pnkBc47f6nzdeXbLkjrntKC091j6MVq1NtFdIFbVraLASxPbAbP/2OPsZt8eKUtOOsfl1TUWmsLBLiUgYgMQMwEBAQMTwJ6MwNd1KuMOqsPYgGeTET5eTWJ8w16TR10gitFQE5OB3MRER4eVpWv8ronrpiAgZgICAgICAgICAgICAgICAgIFc6/wBLey5bVGV8vafXDA8ceo5P8TL5fFtfL7kfS7gzxWnR+Tw10lkbzrV2nG1F9Rnux/wP5kXpnDvimcmTzL3mcit9Vr4WObKiQOPqeqNVZKgFzwueBnHcyHPl9uk2h1WNyrVXiDVIwLiqxM4IANbAZ7jk/wATHx+rW6tXq6tTTbrPED2goKVFbLg5Yls/ie8n1StqzSI8opQtiZBHHbGPfPHEysdbT3hDaFi8MaRhbbawYYRK1Ocoy4H1A+v6R/M+j4dLbtazrHE7mZWSX0pAQEBAQEBAQEBAQEBAQEBAQEBAQEBAQEBAQMQEDk1HUqa7KqntRbLiQik8sR3AnM3iJ1Mu4x2ms2iO0OvM6cMwEDGIGYCAgRnXenm+sBThkbcP4IIlPm4LZcf7J7x3d0mInuhaeh3sfqAX5JB/13mHHpvJy23bs7taPhvbw7Z6OmPyJL/BsnxaEM927ReHdtivY4YKd2AMZI7Z/PMu8X0z279Vp246O6fAms7ZgICAgICAgICAgICAgICAgICAgICAgICAgICBD+JOvV6Kre31WNwiepb3+APUyHNmjHXcrfD4d+Tk6a+PmXzRera6+3f/AFdisWH7/LrHOcY7YGe0zI5GW1u0vo8nB42Kmtf8vVFq6lkrs2025bymrBVWtZi2GyfpJYnkepnEX923nUx4R5MX6au471nz+IWTw31HUaK2rQ3ozC+wsGZyzIGH0rznjcrHv+6XOPmvS0Yr+WXy8NMtbZ8c9oX2aDJICAgICAgICAgICAgICAgICAgICAgICAgICAgICAgICAgICAgcfVuoJpqbL7DhUXPyT6KPknAnN7xSs2lLgw2zZIx18y+L9U6lZqrmvtP1N2Hoq+iD4H+ZhZclsk7l91xuNTjY4pX/ANakH/n/AJ+JD3SWiNtzplSM44/II7GcRPTbcIclYtWYXbqPXlNOj1KJXZrDURubJVSPpc4BGTu3Y9uZrcjk0p031uz5rj8O+Sb496rErZ4e6gdVpqr2UKzqdwHIDAlTj4yDL2K/XSLMzNj9vJNfpIyREQEDXqLQiM57KpY/YDM5taK1m0/D2I3OkD0/xIbNQtT1hEtyEOcneMnDfcdpQ4/qFM2TohPk49qV3KxTRVyAgICAgICAgICAgICAgICAgICAgICAgYxAzAQEBAQI7r3WKtFS19pOBwFHLM57KJxkvFI3KxxuNfkZIx08vknX/Eeo17DzMLWpyta/pHyx9Tj1mVmzzk7fD7LhenY+JG472+3rofQL9YcUgbRjexxhVPIb59ePic4+Pa89nPL9Rx8ftbyvHVvBm7T0U6ZlDVHLlsjfkfqOPXP+zLebidVIrV8/xfVOjNbJl77/ALKm/QNWj+W1FhYc8DcGAP7WHH8zOniZerWm1PqPHmnVFly0XgysVUrax3pkvj9J3NuK/jOMzSjg0mK9Xw+fv6lfqt0+JWTQ6RKa1qrXai5wO/ckk/ySZcrWKxqGfe83tNrOidOSBw9a1hppd1xu/Sue248A/wDP4lXmcj2MU3TYMXuXiqj26h1Y3F3JySwLMylT+pSO2MZnzVOdkyZdWntPn+jUvx61r2jvCb1f9NpGov22WI31qwKsqDA+v54aatONxuJki8fPhRnJky1mPpalOQCOQRmbSmzAQEBAQEBAQEBAQEBAQEBAQEBAQEBAQEBAQEBAQPlP/qPdZfr1043baal2j03NlrH/APzt/iUOXEzaIfS+h5K4sOS8+dwrOt2ofLUKQuDvAOW478+/BlO31Dc49ptX3Lz5+Pp9g8G9NOm0VFbgiwrvcHuGYltv4zia2GvTSIfE87N7ue1o8JuSqhiAgebbVQFmYKqjJJIAA9yZ5M67yRG/DRp+o0WHbXdW59lZWP8AAnkXrPiXU0tHmHTmdOVc8XF/+mAfo5JHH6uAD/n/AHML1rrmldePlpendPVO/Kurz3nzU+ezTmHU17HS6WooHAyuDwSvmlAAR6bcTfyZuuMFJj8sqKdM3svYE+jZ7MBAQEBAQEBAQEBAQEBAQEBAQEBAQEBAQEBAQEBAr3XfDSai5dSAvmrUaeeMgnIbPoVy+OPWRZMfVO1vBypx0mnxM7RHRvAqpqTqbypUP5iVD6gGzkEn1wew+BIMfGiLdUr/ACPV72wezT61MrwJcYpAQECn+LrluzQHBNbAbPazAbJ9xtYiZ/Nmb16az3aPBjov1zHZUjosc42MrYDKdrBvgjmYUzlxzvbbn2ska8pP/wBz1DV+W11m3AB55JGQfq74PB7+8nzc/JNemJU68LHFuqYa6VwMZYgdsknA7zMzZ75O1p2nrirXxDeLAAxIYkDjGMfmIxUmuv8AFM9kN7Tv8LD0zpDrbS65VKSyuGyCWAYEqP7SxyDPoePwbUzVv8RGu7JyZ4mk1+1mmwqEBAQEBAQEBAQEBAQEBAQEBAQEBAQEBAQEDGZ5sZnoQEBAQEBAQECi+MeiWm5tRUrMtgAYpncGAAwQO44BmTzcWSL9dGzwM+Kcft5PhE6Xp2oubArsYknJIKjJOTkn5My/Zz5p8S0bZ+Phr5hK/wDxjUgZ2ofXAbn7dp1b0rPpV/iWGZbK/Dmp9VUfdh/xOI9J5EuLeoYvhJ9M8Osrq9xUhDkKOcsO2c+3eXuF6TOPJ15J8eFPkc3rr00+VkE3WcQEBAQEBAQEBAQEBAQEBAQEBAQEBAQMQMwEBA87RnM51G9j1OggICAgICAgIGMQGIGYCAgICAgICAgICAgICAgICAgICAgICAgICAgICAgICAg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0" name="Pladsholder til indhold 5">
            <a:extLst>
              <a:ext uri="{FF2B5EF4-FFF2-40B4-BE49-F238E27FC236}">
                <a16:creationId xmlns:a16="http://schemas.microsoft.com/office/drawing/2014/main" id="{A620C836-FCD5-42CF-AEFC-D62E2D86180E}"/>
              </a:ext>
            </a:extLst>
          </p:cNvPr>
          <p:cNvSpPr txBox="1">
            <a:spLocks/>
          </p:cNvSpPr>
          <p:nvPr/>
        </p:nvSpPr>
        <p:spPr>
          <a:xfrm>
            <a:off x="467544" y="5805271"/>
            <a:ext cx="8229600" cy="10081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hlinkClick r:id="rId3"/>
              </a:rPr>
              <a:t>HackemCON: Modelos de Clasificación con Python</a:t>
            </a:r>
            <a:endParaRPr lang="es-ES" sz="24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7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Degrada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48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Referencias</a:t>
            </a:r>
            <a:endParaRPr lang="da-DK" sz="48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67544"/>
            <a:ext cx="8229600" cy="55904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Lawson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, R. (2015).  Web </a:t>
            </a: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Scraping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 </a:t>
            </a: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with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 Python. Birmingham, Reino Unido: </a:t>
            </a: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Packt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 Publishing</a:t>
            </a:r>
          </a:p>
          <a:p>
            <a:pPr>
              <a:lnSpc>
                <a:spcPct val="170000"/>
              </a:lnSpc>
            </a:pP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Kouzis-Loukas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, D. (2016).  </a:t>
            </a: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Learning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 </a:t>
            </a: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Scrapy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.  Birmingham, Reino Unido: </a:t>
            </a: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Packt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 Publishing</a:t>
            </a:r>
          </a:p>
          <a:p>
            <a:pPr>
              <a:lnSpc>
                <a:spcPct val="170000"/>
              </a:lnSpc>
            </a:pP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Dimas Lujan, J. (2017). Web </a:t>
            </a: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Scraping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. Recuperado de: https://ed.team/blog/web-scraping</a:t>
            </a:r>
          </a:p>
          <a:p>
            <a:pPr>
              <a:lnSpc>
                <a:spcPct val="170000"/>
              </a:lnSpc>
            </a:pP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Selenium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-Python.  Recuperado de: https://selenium-python.readthedocs.io/installation.html</a:t>
            </a:r>
          </a:p>
          <a:p>
            <a:pPr>
              <a:lnSpc>
                <a:spcPct val="170000"/>
              </a:lnSpc>
            </a:pP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Tesserocr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.  Recuperado de: https://pypi.org/project/tesserocr/</a:t>
            </a:r>
          </a:p>
          <a:p>
            <a:pPr>
              <a:lnSpc>
                <a:spcPct val="170000"/>
              </a:lnSpc>
            </a:pP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Example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 web </a:t>
            </a: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scraping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 </a:t>
            </a:r>
            <a:r>
              <a:rPr lang="es-ES" sz="20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website</a:t>
            </a:r>
            <a:r>
              <a:rPr lang="es-ES" sz="2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.  Recuperado de: http://example.webscraping.com/places/default/index</a:t>
            </a:r>
          </a:p>
          <a:p>
            <a:pPr>
              <a:lnSpc>
                <a:spcPct val="170000"/>
              </a:lnSpc>
            </a:pPr>
            <a:endParaRPr lang="es-VE" sz="20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Referencias</a:t>
            </a:r>
            <a:endParaRPr lang="da-DK" sz="4800" b="1" dirty="0">
              <a:solidFill>
                <a:srgbClr val="4E056D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7321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s-VE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COWIE INSPIRE.  Recuperado de: https://nubela.co/blog/is-linkedin-scraping-legal/</a:t>
            </a:r>
          </a:p>
          <a:p>
            <a:pPr>
              <a:lnSpc>
                <a:spcPct val="160000"/>
              </a:lnSpc>
            </a:pPr>
            <a:r>
              <a:rPr lang="es-VE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Jpyter</a:t>
            </a:r>
            <a:r>
              <a:rPr lang="es-VE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 </a:t>
            </a:r>
            <a:r>
              <a:rPr lang="es-VE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Nootebook</a:t>
            </a:r>
            <a:r>
              <a:rPr lang="es-VE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: </a:t>
            </a:r>
            <a:r>
              <a:rPr lang="es-VE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Documentation</a:t>
            </a:r>
            <a:r>
              <a:rPr lang="es-VE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.  Recuperado de: https://jupyter.org/documentation</a:t>
            </a:r>
          </a:p>
          <a:p>
            <a:pPr>
              <a:lnSpc>
                <a:spcPct val="160000"/>
              </a:lnSpc>
            </a:pPr>
            <a:r>
              <a:rPr lang="es-VE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The</a:t>
            </a:r>
            <a:r>
              <a:rPr lang="es-VE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 Web Robots Pages.  Recuperado de: https://www.robotstxt.org/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lede 11" descr="Degrada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26" name="Picture 2" descr="Resultado de imagen para python"/>
          <p:cNvPicPr>
            <a:picLocks noChangeAspect="1" noChangeArrowheads="1"/>
          </p:cNvPicPr>
          <p:nvPr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511950" y="476672"/>
            <a:ext cx="2060848" cy="2060848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1515423" y="4194666"/>
            <a:ext cx="5367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28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Open Sans" panose="020B0606030504020204" pitchFamily="34" charset="0"/>
              </a:rPr>
              <a:t>angelica.informatik@gmail.com</a:t>
            </a:r>
            <a:endParaRPr lang="da-DK" sz="2800" b="1" dirty="0">
              <a:solidFill>
                <a:schemeClr val="bg1"/>
              </a:solidFill>
              <a:latin typeface="Jost" pitchFamily="2" charset="0"/>
              <a:ea typeface="Jost" pitchFamily="2" charset="0"/>
              <a:cs typeface="Open Sans" panose="020B0606030504020204" pitchFamily="34" charset="0"/>
            </a:endParaRPr>
          </a:p>
        </p:txBody>
      </p:sp>
      <p:sp>
        <p:nvSpPr>
          <p:cNvPr id="6" name="Tekstboks 5"/>
          <p:cNvSpPr txBox="1"/>
          <p:nvPr/>
        </p:nvSpPr>
        <p:spPr>
          <a:xfrm>
            <a:off x="1515423" y="4914746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 err="1">
                <a:solidFill>
                  <a:schemeClr val="bg1"/>
                </a:solidFill>
                <a:latin typeface="Jost" pitchFamily="2" charset="0"/>
                <a:ea typeface="Jost" pitchFamily="2" charset="0"/>
                <a:cs typeface="Open Sans" panose="020B0606030504020204" pitchFamily="34" charset="0"/>
              </a:rPr>
              <a:t>ALandazabal</a:t>
            </a:r>
            <a:endParaRPr lang="da-DK" sz="2800" b="1" dirty="0">
              <a:solidFill>
                <a:schemeClr val="bg1"/>
              </a:solidFill>
              <a:latin typeface="Jost" pitchFamily="2" charset="0"/>
              <a:ea typeface="Jost" pitchFamily="2" charset="0"/>
              <a:cs typeface="Open Sans" panose="020B0606030504020204" pitchFamily="34" charset="0"/>
            </a:endParaRPr>
          </a:p>
        </p:txBody>
      </p:sp>
      <p:sp>
        <p:nvSpPr>
          <p:cNvPr id="7" name="Tekstboks 6"/>
          <p:cNvSpPr txBox="1"/>
          <p:nvPr/>
        </p:nvSpPr>
        <p:spPr>
          <a:xfrm>
            <a:off x="1515423" y="5778842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Open Sans" panose="020B0606030504020204" pitchFamily="34" charset="0"/>
              </a:rPr>
              <a:t>@ALandazabal15</a:t>
            </a:r>
          </a:p>
        </p:txBody>
      </p:sp>
      <p:pic>
        <p:nvPicPr>
          <p:cNvPr id="8" name="8 Imagen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869160"/>
            <a:ext cx="674494" cy="674494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778842"/>
            <a:ext cx="53532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 descr="C:\Users\Freddy\AppData\Local\Microsoft\Windows\INetCache\IE\IZEQC48L\email[1].png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683568" y="4194666"/>
            <a:ext cx="548680" cy="548680"/>
          </a:xfrm>
          <a:prstGeom prst="rect">
            <a:avLst/>
          </a:prstGeom>
          <a:noFill/>
        </p:spPr>
      </p:pic>
      <p:sp>
        <p:nvSpPr>
          <p:cNvPr id="10" name="Tekstboks 4"/>
          <p:cNvSpPr txBox="1"/>
          <p:nvPr/>
        </p:nvSpPr>
        <p:spPr>
          <a:xfrm>
            <a:off x="2987824" y="476672"/>
            <a:ext cx="57203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32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Open Sans" panose="020B0606030504020204" pitchFamily="34" charset="0"/>
              </a:rPr>
              <a:t>“Lo más importante es tratar de inspirar a las personas para que puedan ser geniales en lo que quieran hacer”</a:t>
            </a:r>
          </a:p>
          <a:p>
            <a:pPr algn="r"/>
            <a:r>
              <a:rPr lang="es-VE" sz="32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Open Sans" panose="020B0606030504020204" pitchFamily="34" charset="0"/>
              </a:rPr>
              <a:t>Kobe Bryant – (1978-2020)</a:t>
            </a:r>
            <a:endParaRPr lang="da-DK" sz="3200" b="1" dirty="0">
              <a:solidFill>
                <a:schemeClr val="bg1"/>
              </a:solidFill>
              <a:latin typeface="Jost" pitchFamily="2" charset="0"/>
              <a:ea typeface="Jost" pitchFamily="2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53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lede 11" descr="Degrada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50" name="AutoShape 2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2" name="AutoShape 4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4" name="AutoShape 6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581128"/>
            <a:ext cx="3384375" cy="2161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C:\Users\Freddy\Downloads\Taller-303.jpg"/>
          <p:cNvPicPr>
            <a:picLocks noChangeAspect="1" noChangeArrowheads="1"/>
          </p:cNvPicPr>
          <p:nvPr/>
        </p:nvPicPr>
        <p:blipFill>
          <a:blip r:embed="rId4" cstate="print"/>
          <a:srcRect t="8036" b="8929"/>
          <a:stretch>
            <a:fillRect/>
          </a:stretch>
        </p:blipFill>
        <p:spPr bwMode="auto">
          <a:xfrm>
            <a:off x="107504" y="2348880"/>
            <a:ext cx="3384376" cy="2160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8" name="Picture 10" descr="C:\Users\Freddy\Downloads\Taller-4.jpg"/>
          <p:cNvPicPr>
            <a:picLocks noChangeAspect="1" noChangeArrowheads="1"/>
          </p:cNvPicPr>
          <p:nvPr/>
        </p:nvPicPr>
        <p:blipFill>
          <a:blip r:embed="rId5" cstate="print"/>
          <a:srcRect t="13763"/>
          <a:stretch>
            <a:fillRect/>
          </a:stretch>
        </p:blipFill>
        <p:spPr bwMode="auto">
          <a:xfrm>
            <a:off x="107504" y="125155"/>
            <a:ext cx="3384375" cy="2151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62" y="2204864"/>
            <a:ext cx="4737486" cy="23762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8220269-FFFA-4967-8CE7-75278DD51C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37" r="7476" b="27739"/>
          <a:stretch/>
        </p:blipFill>
        <p:spPr>
          <a:xfrm>
            <a:off x="307975" y="2819707"/>
            <a:ext cx="2736304" cy="1592256"/>
          </a:xfrm>
          <a:prstGeom prst="rect">
            <a:avLst/>
          </a:prstGeom>
        </p:spPr>
      </p:pic>
      <p:pic>
        <p:nvPicPr>
          <p:cNvPr id="13" name="Imagen 12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30E69A5A-DBEE-4614-895B-C1FA96C09C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651855"/>
            <a:ext cx="2735502" cy="1224136"/>
          </a:xfrm>
          <a:prstGeom prst="rect">
            <a:avLst/>
          </a:prstGeom>
        </p:spPr>
      </p:pic>
      <p:pic>
        <p:nvPicPr>
          <p:cNvPr id="11" name="Imagen 10" descr="Imagen que contiene dibujo, reloj, señal&#10;&#10;Descripción generada automáticamente">
            <a:extLst>
              <a:ext uri="{FF2B5EF4-FFF2-40B4-BE49-F238E27FC236}">
                <a16:creationId xmlns:a16="http://schemas.microsoft.com/office/drawing/2014/main" id="{E23ED05B-C59D-4029-931C-9D6193A8BF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355680"/>
            <a:ext cx="2615115" cy="876063"/>
          </a:xfrm>
          <a:prstGeom prst="rect">
            <a:avLst/>
          </a:prstGeom>
        </p:spPr>
      </p:pic>
      <p:sp>
        <p:nvSpPr>
          <p:cNvPr id="2050" name="AutoShape 2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2" name="AutoShape 4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2054" name="AutoShape 6" descr="data:image/png;base64,iVBORw0KGgoAAAANSUhEUgAAAT4AAACfCAMAAABX0UX9AAAAwFBMVEX////1kzP1ki/1kS3//fz/9fD/+/n6nU/0ki73iiH0kCr7mEf1jiX/s4T/vJD/49P8n1j5l0D+u5X3hRf5kjX8oWH+2cP/7OH+yan/+PT/xaP3iin3ggz/8en9y63/3MT8rHH9uIb8p3L8k0n/6dv/38z7mVL+0bX8wJj4lDv+1bv7rnn6iij/49D8k0H7oVj8s375mkj9vpH7jjf+rX39hjH8jT/5gyH8pm36nl38omv8kET+y7H7eQD8p2b+u5kezg9lAAARIElEQVR4nO2ceXuivBrGMUEkIRUtKALF6hQX0Kqtc6Z23vd4vv+3OnkCQXCZbnY6zpV7/hgtEJIfWZ4lqGlKSkpKSkpKSkpKSkpKSkpKSkpKSkpKSkpKSkpKSkpKSkpKSkpKSkpKSkpKSkpKf6Tqo3781XW4XEUDt9b76kpcruoDhoOvrsTlyl99OT4909dW4p0ymgxPv7ICfnPxYIE6df7t5zhT5yur9BZdM3r9lffn3R+BaAPwdSj/aCLa+soqvUUBY1+NrwZCGT4svph/Gr6RfWJy4fiav7cqVV0CPv+63bCPH+oxevWV07Z/9efjCxhi3eOHepTO/N9bm4ouAB837pA7On6sh+mg/nurU9EF4NNGbWd1glEf0230e2tTkTGs4KPZMvxn4dM8+xSiPsId77fWpaoqvouz+yY13PjKmEEV3yUpinmfnNTQw4lF+bfogvDFk90wradBpx1OtEnytfi05pfg818y1ozJ4+M0LX3XokatJf8w7bgMo5tISxPUvq9cNx1+vxo+3p63uge1q0+2jcUisVoLVMKX9jLJavr121XLWizWi4fWNCqabPj1+HErDvAjncfIOCjf93qDVsNa8H/j5XaY1v3cPPNHA2sdhuHa2t6etNjqgzXDGIfrzUjcdPo01UYOYkNxNB5zdoiitaZ126hdsmm8Fb+OcrH16vOmRN8eEJItsmZGL8c3djLdwVm6ly5DJ3OJkWkS0hSDx7DTQTJ3oAX5IeIsJxWAXnflOvwGZnYcY+Y4rgU3iPqJQ7M/I0rc3vEVdeSy/KFSB+4Z3ZBAG5EanUG1Jgk3r1h7GMRg05Tx9UN+HWaMEIYZ+SxvLrpysxFbUm64mDu7Tw8aBFdOISIq41kkb9xOmKx2/Or9JTs4o8bAO7C3pHyAl3hs4hpZ/L7Anp9CYCDEN2yqeaSGO/wuPRfzC5vZkLUf8A5fnxdOw2WzN5k0HwjZfhK98WHjjpjNRoMeIIAH6rUPr+bNLJ51vMH4yAngdtnWfpHUOnQnogbwCVsta83LDQQ+MtUil1cy1tKQdzBX9navgRNZgt02a2TriZnEiLqfZNBEB204he8AE1T/BL4a62fFd8mx4mt05Wt2eMgVhwetHLAaWojSpriMr4FR0vUWZg2Pi2ui1g7flNbY46cgK6m+KTUPFSRO4uNzFGN5s1FtUsGHdtcLPlx8gj9GDyWppu+eW+lC2tirIB+kKEcypHLwkqluTPmME8xoDVu7Ee93dviuac39dCOmX0x7mISJG7Jf4UOMuMvBcNiQ/PolfPxYkrhEEmlD1WOr4MIPu27xmc9aPXkqJslDUkwgZFKt4IrVSB5f4azISOLTUlZLxm2E3JI9o2+pK4MxHB/7bHxRQYK07qMoigf0JD7muE0vqvuGEeXGNS7hwwObXx89SigiKDKUHYzNV3YUz7LL2Mq+1fSWmdOzUn5dz8354aqHaFiIDTITydjimhMX+Lr8YfDZkFWSG5sdPj54yYm41tnUJXI0ZXPV6XCpsd3E+5fh3g4fyxOsud1dYxxfF8ueeSXan1MXE1hPmkiLzFq5dWVNKjZugJGb3/eW34mA4ZLjqyFBu2LsfNvhS2sINz45+LfNuweeZk/4ND69VM16LxQH6BF8oxwfH2ZiehLHMvu2wPdoiM6RfentV6WSamxSOssdoAkHHAI+T+AbiRvjfqU9M4qLHsfXHFI9enblQwa38if8YrA+mgTT5uYBncR37xb4oofsetzIvFMj75lsaGj+LKcVyg5ynw+Eymj0B7QA1KMVfPdQCbSountlfB5f2cPP5edkVaZXsrqzX+HTg80YzHiaD7xj+Owk+87nHS/MgeT9SX+Uc5+vxfmkixrSwPZDWZcSkXv+BPKloT4o8DmALwZTgK2q7ZlRupvvRiFF7uwTnXfPkWNXtuEXvc+fEoIrdsgL+GxZulxM88EMHscov4wOCnzFX0oN7u4mNxtGCtn1voivJDWyB2dFy2mQuMVMRqb1z8oe2W/AFw/Ivg33S3wjbSJX4SIywnJAHF9+GlvJtvm5kUM3pVk2xcXA4MvVHDlZ72McHwx/ZO2tDcMKPs27Znz9tYITqZGPyr7Zx3dy8PqtA8f4JXzBPr7gCL5d77OO9L4Jo7n7Z/BZcMwIzNHZ4NWvuGG32gvuNKv4NL27JSZmyTDVPkHF4JUu6ml8K2lQU0rCtfsafP0cnysHr8S3rReDFy8LfPkyRq9KSPpEPlkjNOcjIryODB+YSGSfSpOCrRcPd0E/I7UYRjTpfIbPK/ENZPjtFD59kVm52LqajrQ4W3pfmPtGci2Vpkgvt7aX9WzihxslElZ0bOUNiLRjAsKGdYeAF5vj425FuO9WPFJO1LthzqQ03/U7LgfoNM9vBOZPvPB8qvied/gmuQ0yFhW226/B5+VApOEi8SGOrzBciOwVU3l2ye7Tpwzn5Vpm6PmEDrQC35Rb1Pv4poAv6nB3d1qCVZ80+J3J+VPAHWmrPmctrFfxoQLfFEsoIPtVvc+Tjpg0L3qlwq/zO9NNdsyXce6k7MPy3peN/BSzoe+HeKmV8bX38QUUfGa7RREelN2RuMnXPbY6d//rFn67JZr/Ir6svq/DV98WLu8Wno5RTqT0i/iBGKz+LHe+zVbZzOgRltGc0aQL0+PDDl+AUHt/Qusz4cXEY4qoVfb+9B5EDc8dQoiWMuaGyNxqPLTlaC7jQzt8fBxGkRelrxq8EBTJRR237TrlcI7+bEp+VpA2i4A3q/hsE4LTDAuswH5iujt8vdohvlsiDmn6hmKTzOzSKnSF+Zp1ZnzckdwZc2gXd8vwtXb40hwzdhvLxoP7ipWX4xOW7a7wWqXwwirkT24X78duxcadZEuH16JJDLaNOd/h6/OBvt+d7gl4hFxG8MBqzH3sFvNdwLufdW58xuzQnJMtNMa5cdHhj3MtIyQIFyBewqdNwmPR0jwLesSQ5CSrpkgqep2xpSJK4zdMZ4fvNjlcOjzC5BYrb+BQkyWbx76YBA3e+8yz49P07ZFUR9ZCLzdkMfT5FTk860V82vDAU6llKy+07zBNgMK99wq6CCXT6ZixLXRKf2ne1At88cI8iIfWCRiVecvslksxxWhxN2617lyYgs+Oj5ua1iFAE/BJz0DgM54Pz3oZn9ZMDnMdOMOnxftPjrr7ARJuXSPCHdeMib/Fzj0kKsFp0+rWfl/ltZxXltdRs+UybAodTaScQ6NmUk42Iu5mE2hhX7YK8qlatArLrUX8NIePKC/JMrwybmfXRN5W4tO7A1k2YjKmIjuINy0XiUnnIDoswiw1MsuMED7TOByYbt00YYJrUWffadNaTpVonAbLJCRCjf5B/v4sMuJ00A7znHiYNGap7eliss06Vpaw8u2BSxznRpxFXGs5CLg54i3bYiu+K/G1XaG5RFG3h6LsuTVtZj1x10F0ewgJdD7EmEOW6ZEsed8hTtjPcetNJgKgXi+Fsdxpzw5iAV58YNtFcTxKe72sTa9WetW8f/ksKXiXw/fiqG4UL3UUjoFTVFI3Int0H9f90rsful59FUQ/fDNE1w2flyt9XtIrHdSj6WwwmA1vjeONG03jos9wK7rs0p14+8SHnMsbDWS4pLK3JAgpnU9Onv8KdaVNMz9Tn6/neaj3Z3D6hL6812LIx8fN7E3lGmsYHqVqifwtXry1fuUiV3nnM60z4YtlkOrd+FJCRdok/rcX9PonglDg2xRRwtfJsMCGL1UL3OYa+gi+PB1USuZ8VHm0FCXvjl52s97XHFPCGHO/H92I+y58/MEmJXzGd14I+8Cm5FRabIee0WsVtQal+USX4T86ePfu7ZGY+77ne5UQax3jdw58WnqH8frd9Yyahb/Apu8du1GDkWXftuPYi21uwEg76P0vPY4IX3knMCyYCwjJsaLOgk+Lpie2y70sP+jsnNCjT/hVihpIbP14aCwfklCaz8h6/973lDixMAjCYfc6hMn9yAr7XnzuufYkNG+YDIeY8/cHeSK5qwiVNw+RD2x76hFHuDUojLLF0TkfPpScbUuHN7CyXC5dfGBbcLQ84vCy5/cXaAxYKEKUbGZkAdcMn7daz+fzdT7LlPAZE3FgkM3e8Xixnvn+Zv30NL6FoOr86WkrDgl87bQZPs2tzES/Xi8WT+KYPxnz8+aL4C2mpD1tM4TY5iNe4i6YWKK3+UDE3H/AltiZleU6cI5vlO0LM0n2RtEOX33miN3GzBEdy3ZN3Aju4GQcpv0bmE7YWgRyAd96TcQfxHC7ZqYJ/rUWbR2R3EbO295XsoMkOeZGvV6Hvc+cDz9Soh+yodYkuS0FPuXch9AB2GgwWsgQaBb4dJE+gQNYQLJhT9YTFrtd8V1oigHGwMAWc18YiiPsGzzga16IAyBnogyxTg3fVFk9+uDrYfUl7PuW6BCiTjj6kAXOF17bgMiZ8Hyvue0H+P7HgM92zTvQHGpc4IvEnzoL2DoOb0nDPgWXOq0xLN2Yzjtrzt38oeX4aqTVmkPaDMxSiW8EZTxt4RLkfAzH23U7e7ZqiD9v3v+T50MH/41q0YeIz385vrjZbE50zYclZJ5twCLgERf4Jg7n9q+mcQJiq4fY5gFLIbBBgA3iwbBtJut9/2YhcML/L/BBlMPh137n/998wduG9qQXcPX6H98o4YUs0P0CXy6ISkIc1BvjzM0q8LVgF8e9yPAjsEoAH27Vs2EvhiK8OhDelwyXUZgHhCQ+vj6JXVxX/JKbN4Rg/kCtmGVrB/ggAw29zviJRS/c4QPD8DnKuhSbHMXHP4S3JbMZpkcs8qgSH66JSHcT8H3yy0mfq9SFbZYH+P6V37/B+NJK+PjYxT992J+ejUiBb/lrfGBUwn5Xia93c/PfzYXi829271LpE0Kh5xziI3kITODzS/huOD5IwsM+MrjitfiSEj6pi8TnsLAnXDzdnhIcwvR5FJ+w6+TsXsZHv2k5vt5H8NVHP9Hl4dMGDLHnaa8XXD0wnG3Uej0+vYIvyCe29+DrfROG+cXh81oMY4oQZpTley4+hO9dvS/e5LuRLw6fZgQdbjei2sOm2MD5u/H1uHOHkx8XiY/jSvv9/mRUZIV2+HTDh7eCPxnf5AbV6Lh7dYlz3xHt8KWz2exnvIevfualIwanjXvMl7jyHpMxlD5vwCjljoAwXCBrJAwXY99w0XN8b7D73KjiddQg8/634BNhFJEpBgjOvYjdHzebn2B3Ex/eXSd70/Advc+A0Pb8Qs3mo0plvE/gi8XWuZedtvCV+PacNu+ZO9Jr4y/CBxvOGWxlv86WCtijD/se4zHK3gYu8D2zGoLX02csS46+YPcVIYPZLmTgteCMv6n3ide55p7mdbJwqQGD9snX/sXZLLXDlzpi45cx51y/GS/2PhboerAXsIo62Qyhff9b8GkBDMp5aw1R0I2RvS3Cv4e5s18Kly4gXDoWJ0JG8wV8iFjWQbj0CiL6T40F+0sMFwjsQZMgAYGEF1xfiOi7SPuCebgXrIcT6Rii+L/Gh56yn2Ghm3KwPhV7LTDCT38LPthdapril18ELm6YMBN+WsbJ9uU2GTLzVNHGgfNMNheBG9s1EW1E8PqCaWb4+Ie5wEdNNF7DT8rQtYjrFqmiARRhksWdaf4l+LT6491ivb57lvl2bwC/X3SXe3LBj7u7f/JfgJ3Cif/kuyvtMT8Afav3z93dD/ACN/ABos0d/mFkdxa8lOzc//FC/gNehz79h9+q6U9/3P3nk94s/AL5XjXxEHkn0rD7J/5SxtFSPpoyU1JSUlJSUlJSUlJSUlJSUlJSUlJSUlJSUlJSUlJSUlJSUlJSUlJSUlJSUlJSUlJSUlJSUlJSUvoa/R/b1ZQKfguhT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335F84A-26C0-4294-A093-32C3E87E88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39887"/>
            <a:ext cx="2566622" cy="64807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26936" y="2583140"/>
            <a:ext cx="2572787" cy="252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E5F771E-E110-44A2-9250-225508B2D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872" y="187598"/>
            <a:ext cx="2124075" cy="21526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D3F478-9546-488F-A738-774087CE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43" y="2107127"/>
            <a:ext cx="2523670" cy="171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A6DF9E-1CB0-4887-B516-A129E3E3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689" y="4900451"/>
            <a:ext cx="2524109" cy="133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8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0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 descr="Degrada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056" y="2430016"/>
            <a:ext cx="8100392" cy="1143000"/>
          </a:xfrm>
        </p:spPr>
        <p:txBody>
          <a:bodyPr>
            <a:noAutofit/>
          </a:bodyPr>
          <a:lstStyle/>
          <a:p>
            <a:r>
              <a:rPr lang="en-US" sz="70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Helvetica" pitchFamily="34" charset="0"/>
              </a:rPr>
              <a:t>Web Scraping</a:t>
            </a:r>
            <a:endParaRPr lang="da-DK" sz="7000" b="1" dirty="0">
              <a:solidFill>
                <a:schemeClr val="bg1"/>
              </a:solidFill>
              <a:latin typeface="Jost" pitchFamily="2" charset="0"/>
              <a:ea typeface="Jost" pitchFamily="2" charset="0"/>
              <a:cs typeface="Helvetica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B4E1FB-6F6C-4710-81C8-CFD090E786A0}"/>
              </a:ext>
            </a:extLst>
          </p:cNvPr>
          <p:cNvSpPr txBox="1"/>
          <p:nvPr/>
        </p:nvSpPr>
        <p:spPr>
          <a:xfrm>
            <a:off x="2339752" y="4638326"/>
            <a:ext cx="453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¿Para quién es esta charla?</a:t>
            </a:r>
            <a:endParaRPr lang="es-CO" sz="2800" dirty="0">
              <a:solidFill>
                <a:schemeClr val="bg1"/>
              </a:solidFill>
              <a:latin typeface="Jost" pitchFamily="2" charset="0"/>
              <a:ea typeface="Jost" pitchFamily="2" charset="0"/>
              <a:cs typeface="Open Sans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/>
          </a:bodyPr>
          <a:lstStyle/>
          <a:p>
            <a:r>
              <a:rPr lang="es-VE" sz="5400" b="1" dirty="0">
                <a:solidFill>
                  <a:srgbClr val="4E056D"/>
                </a:solidFill>
                <a:latin typeface="Jost" pitchFamily="2" charset="0"/>
                <a:ea typeface="Jost" pitchFamily="2" charset="0"/>
                <a:cs typeface="Helvetica" pitchFamily="34" charset="0"/>
              </a:rPr>
              <a:t>Si eres:</a:t>
            </a:r>
            <a:endParaRPr lang="da-DK" sz="5400" b="1" dirty="0">
              <a:solidFill>
                <a:srgbClr val="4E056D"/>
              </a:solidFill>
              <a:latin typeface="Jost" pitchFamily="2" charset="0"/>
              <a:ea typeface="Jost" pitchFamily="2" charset="0"/>
              <a:cs typeface="Helvetica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654BC8-A9CA-40F3-B94C-CF1D56584FDF}"/>
              </a:ext>
            </a:extLst>
          </p:cNvPr>
          <p:cNvSpPr txBox="1"/>
          <p:nvPr/>
        </p:nvSpPr>
        <p:spPr>
          <a:xfrm>
            <a:off x="251520" y="4581128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Científic</a:t>
            </a:r>
            <a:r>
              <a:rPr lang="en-US" sz="24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@ de </a:t>
            </a:r>
            <a:r>
              <a:rPr lang="en-US" sz="24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datos</a:t>
            </a:r>
            <a:endParaRPr lang="es-CO" sz="2400" b="1" dirty="0">
              <a:solidFill>
                <a:srgbClr val="4E056D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7CEF65-6360-40F7-AD1B-B0C5EB8F8535}"/>
              </a:ext>
            </a:extLst>
          </p:cNvPr>
          <p:cNvSpPr txBox="1"/>
          <p:nvPr/>
        </p:nvSpPr>
        <p:spPr>
          <a:xfrm>
            <a:off x="6204178" y="4551511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Programador</a:t>
            </a:r>
            <a:r>
              <a:rPr lang="en-US" sz="24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 (a)</a:t>
            </a:r>
            <a:endParaRPr lang="es-CO" sz="2400" b="1" dirty="0">
              <a:solidFill>
                <a:srgbClr val="4E056D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CB9F45-9932-446F-BF07-74DD73768673}"/>
              </a:ext>
            </a:extLst>
          </p:cNvPr>
          <p:cNvSpPr txBox="1"/>
          <p:nvPr/>
        </p:nvSpPr>
        <p:spPr>
          <a:xfrm>
            <a:off x="3832645" y="4581128"/>
            <a:ext cx="167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Estudiante</a:t>
            </a:r>
            <a:endParaRPr lang="es-CO" sz="2400" b="1" dirty="0">
              <a:solidFill>
                <a:srgbClr val="4E056D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2781300" cy="237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204864"/>
            <a:ext cx="259228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2719" y="2348880"/>
            <a:ext cx="238172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2E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 descr="Degrada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Autofit/>
          </a:bodyPr>
          <a:lstStyle/>
          <a:p>
            <a:r>
              <a:rPr lang="es-VE" sz="60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¿Qué necesitamos?</a:t>
            </a:r>
            <a:endParaRPr lang="da-DK" sz="60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5949280"/>
            <a:ext cx="9144000" cy="63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5" name="Tekstboks 4"/>
          <p:cNvSpPr txBox="1"/>
          <p:nvPr/>
        </p:nvSpPr>
        <p:spPr>
          <a:xfrm>
            <a:off x="2297000" y="6093296"/>
            <a:ext cx="659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4E056D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www.github.com/ALandazabal/CoWie-USCO.git</a:t>
            </a:r>
            <a:endParaRPr lang="da-DK" dirty="0">
              <a:solidFill>
                <a:srgbClr val="4E056D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Pladsholder til indhold 5">
            <a:extLst>
              <a:ext uri="{FF2B5EF4-FFF2-40B4-BE49-F238E27FC236}">
                <a16:creationId xmlns:a16="http://schemas.microsoft.com/office/drawing/2014/main" id="{C0E8329E-9E02-4FE8-A0B2-95736A086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86" y="1838823"/>
            <a:ext cx="8229600" cy="375041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2100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Tener conocimientos en tecnologías web como HTML, CSS y JS.</a:t>
            </a:r>
          </a:p>
          <a:p>
            <a:pPr>
              <a:lnSpc>
                <a:spcPct val="150000"/>
              </a:lnSpc>
            </a:pPr>
            <a:r>
              <a:rPr lang="es-ES" sz="2100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Conocer sobre los protocolos de transferencia de texto en la web.</a:t>
            </a:r>
          </a:p>
          <a:p>
            <a:pPr>
              <a:lnSpc>
                <a:spcPct val="150000"/>
              </a:lnSpc>
            </a:pPr>
            <a:r>
              <a:rPr lang="es-ES" sz="2100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Conocer sobre la sintaxis de Python.</a:t>
            </a:r>
          </a:p>
          <a:p>
            <a:pPr>
              <a:lnSpc>
                <a:spcPct val="150000"/>
              </a:lnSpc>
            </a:pPr>
            <a:r>
              <a:rPr lang="es-ES" sz="2100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Conocer sobre la herramienta de Jupyter Notebook : </a:t>
            </a:r>
            <a:r>
              <a:rPr lang="es-ES" sz="21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hlinkClick r:id="rId3"/>
              </a:rPr>
              <a:t>AQUI</a:t>
            </a:r>
            <a:endParaRPr lang="es-ES" sz="2100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  <a:p>
            <a:pPr>
              <a:lnSpc>
                <a:spcPct val="150000"/>
              </a:lnSpc>
            </a:pPr>
            <a:r>
              <a:rPr lang="es-ES" sz="2100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Muchas ganas de aprender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 b="9281"/>
          <a:stretch>
            <a:fillRect/>
          </a:stretch>
        </p:blipFill>
        <p:spPr bwMode="auto">
          <a:xfrm>
            <a:off x="1835696" y="6093296"/>
            <a:ext cx="35917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ktangel 10"/>
          <p:cNvSpPr/>
          <p:nvPr/>
        </p:nvSpPr>
        <p:spPr>
          <a:xfrm>
            <a:off x="0" y="0"/>
            <a:ext cx="33478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95536" y="2060848"/>
            <a:ext cx="2808312" cy="4392488"/>
          </a:xfrm>
        </p:spPr>
        <p:txBody>
          <a:bodyPr anchor="t">
            <a:normAutofit fontScale="62500" lnSpcReduction="20000"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None/>
            </a:pPr>
            <a:r>
              <a:rPr lang="es-ES" sz="2900" dirty="0">
                <a:solidFill>
                  <a:srgbClr val="4E056D"/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	</a:t>
            </a:r>
            <a:r>
              <a:rPr lang="es-ES" sz="29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Open Sans" pitchFamily="34" charset="0"/>
              </a:rPr>
              <a:t>Es una técnica  comúnmente usada para realizar la extracción de datos almacenados en la web para un fin específico, ya sea hacer análisis posteriores o suministrar datos a otra web.</a:t>
            </a:r>
            <a:endParaRPr lang="da-DK" sz="1500" dirty="0">
              <a:solidFill>
                <a:schemeClr val="tx1">
                  <a:lumMod val="85000"/>
                  <a:lumOff val="15000"/>
                </a:schemeClr>
              </a:solidFill>
              <a:latin typeface="Jost" pitchFamily="2" charset="0"/>
              <a:ea typeface="Jost" pitchFamily="2" charset="0"/>
              <a:cs typeface="Open Sans" pitchFamily="34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57200" y="5578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VE" sz="4800" b="1" dirty="0">
                <a:solidFill>
                  <a:srgbClr val="4E056D"/>
                </a:solidFill>
                <a:latin typeface="Jost" pitchFamily="2" charset="0"/>
                <a:ea typeface="Jost" pitchFamily="2" charset="0"/>
              </a:rPr>
              <a:t>¿Qué es el web scraping?</a:t>
            </a:r>
            <a:endParaRPr kumimoji="0" lang="da-DK" sz="4800" b="1" i="0" u="none" strike="noStrike" kern="1200" cap="none" spc="0" normalizeH="0" baseline="0" noProof="0" dirty="0">
              <a:ln>
                <a:noFill/>
              </a:ln>
              <a:solidFill>
                <a:srgbClr val="4E056D"/>
              </a:solidFill>
              <a:effectLst/>
              <a:uLnTx/>
              <a:uFillTx/>
              <a:latin typeface="Jost" pitchFamily="2" charset="0"/>
              <a:ea typeface="Jost" pitchFamily="2" charset="0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132856"/>
            <a:ext cx="3905597" cy="384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696</Words>
  <Application>Microsoft Office PowerPoint</Application>
  <PresentationFormat>Presentación en pantalla (4:3)</PresentationFormat>
  <Paragraphs>74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Jost</vt:lpstr>
      <vt:lpstr>Open Sans</vt:lpstr>
      <vt:lpstr>Ubuntu</vt:lpstr>
      <vt:lpstr>Tema de Office</vt:lpstr>
      <vt:lpstr>BIENVENID@S</vt:lpstr>
      <vt:lpstr>Angelica Landazabal</vt:lpstr>
      <vt:lpstr>Presentación de PowerPoint</vt:lpstr>
      <vt:lpstr>Presentación de PowerPoint</vt:lpstr>
      <vt:lpstr>Presentación de PowerPoint</vt:lpstr>
      <vt:lpstr>Web Scraping</vt:lpstr>
      <vt:lpstr>Si eres:</vt:lpstr>
      <vt:lpstr>¿Qué necesitamos?</vt:lpstr>
      <vt:lpstr>Presentación de PowerPoint</vt:lpstr>
      <vt:lpstr>Presentación de PowerPoint</vt:lpstr>
      <vt:lpstr>¿Es el web scraping legal?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hacer luego?</vt:lpstr>
      <vt:lpstr>Referencias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BIENVENID@S</dc:title>
  <dc:creator>Angélica Alexandra Landazabal Maldonado</dc:creator>
  <cp:lastModifiedBy>Angélica Alexandra Landazabal Maldonado</cp:lastModifiedBy>
  <cp:revision>83</cp:revision>
  <dcterms:created xsi:type="dcterms:W3CDTF">2020-07-20T16:25:21Z</dcterms:created>
  <dcterms:modified xsi:type="dcterms:W3CDTF">2020-07-20T21:54:00Z</dcterms:modified>
</cp:coreProperties>
</file>