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6" r:id="rId2"/>
    <p:sldId id="325" r:id="rId3"/>
    <p:sldId id="347" r:id="rId4"/>
    <p:sldId id="348" r:id="rId5"/>
    <p:sldId id="349" r:id="rId6"/>
    <p:sldId id="354" r:id="rId7"/>
    <p:sldId id="353" r:id="rId8"/>
    <p:sldId id="352" r:id="rId9"/>
    <p:sldId id="351" r:id="rId10"/>
    <p:sldId id="355" r:id="rId11"/>
    <p:sldId id="350" r:id="rId12"/>
    <p:sldId id="358" r:id="rId13"/>
    <p:sldId id="359" r:id="rId14"/>
    <p:sldId id="356" r:id="rId15"/>
    <p:sldId id="35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9" autoAdjust="0"/>
  </p:normalViewPr>
  <p:slideViewPr>
    <p:cSldViewPr>
      <p:cViewPr varScale="1">
        <p:scale>
          <a:sx n="83" d="100"/>
          <a:sy n="83" d="100"/>
        </p:scale>
        <p:origin x="144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767A8A-C609-497C-8219-1E28C67E0E26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4F55B89-A9B9-4967-8ACE-D531B1742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9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565" y="2348880"/>
            <a:ext cx="9160565" cy="2232248"/>
          </a:xfrm>
          <a:solidFill>
            <a:srgbClr val="AC0000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6916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rgbClr val="AC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51520" y="1052736"/>
            <a:ext cx="865435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6518"/>
            <a:ext cx="8439472" cy="89421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72608"/>
          </a:xfrm>
        </p:spPr>
        <p:txBody>
          <a:bodyPr/>
          <a:lstStyle>
            <a:lvl1pPr>
              <a:buNone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Symbol" pitchFamily="18" charset="2"/>
              <a:buChar char="*"/>
              <a:defRPr/>
            </a:lvl3pPr>
            <a:lvl4pPr>
              <a:buFont typeface="Calibri" pitchFamily="34" charset="0"/>
              <a:buChar char="−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C6F2C8-5EB7-4441-9A6E-44CDD82F97FE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F1BE7EC-2E60-48C5-A5E3-860288A42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ebp"/><Relationship Id="rId5" Type="http://schemas.openxmlformats.org/officeDocument/2006/relationships/image" Target="../media/image13.web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xgami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6565" y="2564904"/>
            <a:ext cx="9160565" cy="2016224"/>
          </a:xfrm>
        </p:spPr>
        <p:txBody>
          <a:bodyPr/>
          <a:lstStyle/>
          <a:p>
            <a:r>
              <a:rPr lang="sr-Cyrl-RS" dirty="0"/>
              <a:t>Купујемо рачунар </a:t>
            </a:r>
            <a:br>
              <a:rPr lang="sr-Cyrl-RS" dirty="0"/>
            </a:br>
            <a:r>
              <a:rPr lang="sr-Cyrl-RS" dirty="0"/>
              <a:t>за ...</a:t>
            </a:r>
            <a:endParaRPr lang="sr-Cyrl-C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43200" y="4869160"/>
            <a:ext cx="6400800" cy="1800200"/>
          </a:xfrm>
        </p:spPr>
        <p:txBody>
          <a:bodyPr/>
          <a:lstStyle/>
          <a:p>
            <a:pPr algn="l"/>
            <a:r>
              <a:rPr lang="sr-Cyrl-RS" dirty="0"/>
              <a:t>Ученик: Александар Ђорђевић</a:t>
            </a:r>
            <a:endParaRPr lang="sr-Cyrl-CS" dirty="0"/>
          </a:p>
        </p:txBody>
      </p:sp>
      <p:sp>
        <p:nvSpPr>
          <p:cNvPr id="8" name="Rectangle 7"/>
          <p:cNvSpPr/>
          <p:nvPr/>
        </p:nvSpPr>
        <p:spPr>
          <a:xfrm>
            <a:off x="3275856" y="1772816"/>
            <a:ext cx="26340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sz="4400" dirty="0">
                <a:solidFill>
                  <a:srgbClr val="AC0000"/>
                </a:solidFill>
              </a:rPr>
              <a:t>Пројекат:</a:t>
            </a:r>
            <a:endParaRPr lang="sr-Cyrl-CS" sz="4400" dirty="0">
              <a:solidFill>
                <a:srgbClr val="A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Картице</a:t>
            </a:r>
            <a:endParaRPr lang="sr-Cyrl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400" b="1" dirty="0">
                <a:solidFill>
                  <a:srgbClr val="FF0000"/>
                </a:solidFill>
              </a:rPr>
              <a:t>Графичка картица:</a:t>
            </a:r>
            <a:r>
              <a:rPr lang="de-DE" sz="2400" b="1" i="0" dirty="0">
                <a:solidFill>
                  <a:srgbClr val="FF0000"/>
                </a:solidFill>
                <a:effectLst/>
                <a:latin typeface="Human BBY Digital"/>
              </a:rPr>
              <a:t> </a:t>
            </a:r>
            <a:r>
              <a:rPr lang="de-DE" sz="2400" b="0" i="0" dirty="0">
                <a:solidFill>
                  <a:srgbClr val="040C13"/>
                </a:solidFill>
                <a:effectLst/>
                <a:latin typeface="Human BBY Digital"/>
              </a:rPr>
              <a:t>NVIDIA </a:t>
            </a:r>
            <a:r>
              <a:rPr lang="de-DE" sz="2400" b="0" i="0" dirty="0" err="1">
                <a:solidFill>
                  <a:srgbClr val="040C13"/>
                </a:solidFill>
                <a:effectLst/>
                <a:latin typeface="Human BBY Digital"/>
              </a:rPr>
              <a:t>GeForce</a:t>
            </a:r>
            <a:r>
              <a:rPr lang="de-DE" sz="2400" b="0" i="0" dirty="0">
                <a:solidFill>
                  <a:srgbClr val="040C13"/>
                </a:solidFill>
                <a:effectLst/>
                <a:latin typeface="Human BBY Digital"/>
              </a:rPr>
              <a:t> RTX 3060 12GB GDDR6</a:t>
            </a:r>
            <a:endParaRPr lang="sr-Cyrl-RS" sz="2400" b="0" i="0" dirty="0">
              <a:solidFill>
                <a:srgbClr val="040C13"/>
              </a:solidFill>
              <a:effectLst/>
              <a:latin typeface="Human BBY Digital"/>
            </a:endParaRPr>
          </a:p>
          <a:p>
            <a:r>
              <a:rPr lang="sr-Cyrl-RS" sz="2000" b="0" i="0" dirty="0">
                <a:solidFill>
                  <a:srgbClr val="040C13"/>
                </a:solidFill>
                <a:effectLst/>
                <a:latin typeface="Human BBY Digital"/>
              </a:rPr>
              <a:t>Количина видео меморије:</a:t>
            </a:r>
            <a:r>
              <a:rPr lang="en-US" sz="2000" b="0" i="0" dirty="0">
                <a:solidFill>
                  <a:srgbClr val="040C13"/>
                </a:solidFill>
                <a:effectLst/>
                <a:latin typeface="Human BBY Digital"/>
              </a:rPr>
              <a:t> </a:t>
            </a:r>
            <a:r>
              <a:rPr lang="sr-Cyrl-RS" sz="2000" b="0" i="0" dirty="0">
                <a:solidFill>
                  <a:srgbClr val="040C13"/>
                </a:solidFill>
                <a:effectLst/>
                <a:latin typeface="Human BBY Digital"/>
              </a:rPr>
              <a:t>12000М</a:t>
            </a:r>
            <a:r>
              <a:rPr lang="en-US" sz="2000" b="0" i="0" dirty="0">
                <a:solidFill>
                  <a:srgbClr val="040C13"/>
                </a:solidFill>
                <a:effectLst/>
                <a:latin typeface="Human BBY Digital"/>
              </a:rPr>
              <a:t>B</a:t>
            </a:r>
          </a:p>
          <a:p>
            <a:r>
              <a:rPr lang="sr-Cyrl-RS" sz="2000" b="0" i="0" dirty="0">
                <a:solidFill>
                  <a:srgbClr val="040C13"/>
                </a:solidFill>
                <a:effectLst/>
                <a:latin typeface="Human BBY Digital"/>
              </a:rPr>
              <a:t>Тип меморије: </a:t>
            </a:r>
            <a:r>
              <a:rPr lang="en-US" sz="2000" b="0" i="0" dirty="0">
                <a:solidFill>
                  <a:srgbClr val="040C13"/>
                </a:solidFill>
                <a:effectLst/>
                <a:latin typeface="Human BBY Digital"/>
              </a:rPr>
              <a:t>GDDR6</a:t>
            </a:r>
          </a:p>
          <a:p>
            <a:r>
              <a:rPr lang="sr-Cyrl-RS" sz="2000" dirty="0">
                <a:solidFill>
                  <a:srgbClr val="040C13"/>
                </a:solidFill>
                <a:latin typeface="Human BBY Digital"/>
              </a:rPr>
              <a:t>Максимална дигитална резолуција: </a:t>
            </a:r>
            <a:r>
              <a:rPr lang="de-DE" sz="2000" dirty="0">
                <a:solidFill>
                  <a:srgbClr val="040C13"/>
                </a:solidFill>
                <a:latin typeface="Human BBY Digital"/>
              </a:rPr>
              <a:t>7680X4320 H x W</a:t>
            </a:r>
            <a:endParaRPr lang="sr-Cyrl-RS" sz="2000" b="0" i="0" dirty="0">
              <a:solidFill>
                <a:srgbClr val="040C13"/>
              </a:solidFill>
              <a:effectLst/>
              <a:latin typeface="Human BBY Digital"/>
            </a:endParaRPr>
          </a:p>
          <a:p>
            <a:r>
              <a:rPr lang="de-DE" sz="2400" b="0" i="0" dirty="0">
                <a:solidFill>
                  <a:srgbClr val="040C13"/>
                </a:solidFill>
                <a:effectLst/>
                <a:latin typeface="Human BBY Digital"/>
              </a:rPr>
              <a:t> </a:t>
            </a:r>
            <a:r>
              <a:rPr lang="sr-Cyrl-RS" sz="2400" dirty="0">
                <a:solidFill>
                  <a:srgbClr val="040C13"/>
                </a:solidFill>
                <a:latin typeface="Human BBY Digital"/>
              </a:rPr>
              <a:t>Цена: </a:t>
            </a:r>
            <a:r>
              <a:rPr lang="en-US" sz="2400" b="1" dirty="0">
                <a:solidFill>
                  <a:srgbClr val="040C13"/>
                </a:solidFill>
                <a:latin typeface="Human BBY Digital"/>
              </a:rPr>
              <a:t>620$ </a:t>
            </a:r>
          </a:p>
          <a:p>
            <a:r>
              <a:rPr lang="sr-Cyrl-RS" sz="2400" b="1" dirty="0">
                <a:solidFill>
                  <a:srgbClr val="FF0000"/>
                </a:solidFill>
                <a:latin typeface="Human BBY Digital"/>
              </a:rPr>
              <a:t>Звучна картица</a:t>
            </a:r>
            <a:r>
              <a:rPr lang="sr-Cyrl-RS" sz="2400" b="1" dirty="0">
                <a:solidFill>
                  <a:srgbClr val="040C13"/>
                </a:solidFill>
                <a:latin typeface="Human BBY Digital"/>
              </a:rPr>
              <a:t>: </a:t>
            </a:r>
            <a:r>
              <a:rPr lang="de-DE" sz="2000" dirty="0">
                <a:solidFill>
                  <a:srgbClr val="040C13"/>
                </a:solidFill>
                <a:latin typeface="Human BBY Digital"/>
              </a:rPr>
              <a:t>ASUS XONAR SE 5.1 Channel 192kHz/24-bit</a:t>
            </a:r>
            <a:endParaRPr lang="sr-Cyrl-RS" sz="2000" dirty="0">
              <a:solidFill>
                <a:srgbClr val="040C13"/>
              </a:solidFill>
              <a:latin typeface="Human BBY Digital"/>
            </a:endParaRPr>
          </a:p>
          <a:p>
            <a:r>
              <a:rPr lang="sr-Cyrl-RS" sz="2000" b="1" dirty="0">
                <a:solidFill>
                  <a:srgbClr val="040C13"/>
                </a:solidFill>
              </a:rPr>
              <a:t>Произвођач:</a:t>
            </a:r>
            <a:r>
              <a:rPr lang="en-US" sz="2000" b="1" dirty="0">
                <a:solidFill>
                  <a:srgbClr val="040C13"/>
                </a:solidFill>
              </a:rPr>
              <a:t> </a:t>
            </a:r>
            <a:r>
              <a:rPr lang="en-US" sz="2000" dirty="0">
                <a:solidFill>
                  <a:srgbClr val="040C13"/>
                </a:solidFill>
              </a:rPr>
              <a:t>ASUS</a:t>
            </a:r>
          </a:p>
          <a:p>
            <a:r>
              <a:rPr lang="sr-Cyrl-RS" sz="2000" b="1" dirty="0">
                <a:solidFill>
                  <a:srgbClr val="040C13"/>
                </a:solidFill>
              </a:rPr>
              <a:t>Цена:</a:t>
            </a:r>
            <a:r>
              <a:rPr lang="sr-Cyrl-RS" sz="2000" dirty="0">
                <a:solidFill>
                  <a:srgbClr val="040C13"/>
                </a:solidFill>
              </a:rPr>
              <a:t> </a:t>
            </a:r>
            <a:r>
              <a:rPr lang="en-US" sz="2000" dirty="0">
                <a:solidFill>
                  <a:srgbClr val="040C13"/>
                </a:solidFill>
              </a:rPr>
              <a:t>40$</a:t>
            </a:r>
          </a:p>
          <a:p>
            <a:r>
              <a:rPr lang="sr-Cyrl-RS" sz="2000" b="1" dirty="0">
                <a:solidFill>
                  <a:srgbClr val="FF0000"/>
                </a:solidFill>
              </a:rPr>
              <a:t>Интернет картица: </a:t>
            </a:r>
            <a:r>
              <a:rPr lang="de-DE" sz="2000" dirty="0">
                <a:solidFill>
                  <a:srgbClr val="040C13"/>
                </a:solidFill>
              </a:rPr>
              <a:t>TP-Link Gigabit PCIE Network </a:t>
            </a:r>
            <a:r>
              <a:rPr lang="de-DE" sz="2000" dirty="0" err="1">
                <a:solidFill>
                  <a:srgbClr val="040C13"/>
                </a:solidFill>
              </a:rPr>
              <a:t>AdapterCard</a:t>
            </a:r>
            <a:endParaRPr lang="sr-Cyrl-RS" sz="2000" dirty="0">
              <a:solidFill>
                <a:srgbClr val="040C13"/>
              </a:solidFill>
            </a:endParaRPr>
          </a:p>
          <a:p>
            <a:r>
              <a:rPr lang="sr-Cyrl-RS" sz="2000" b="1" dirty="0">
                <a:solidFill>
                  <a:srgbClr val="040C13"/>
                </a:solidFill>
                <a:latin typeface="Human BBY Digital"/>
              </a:rPr>
              <a:t>Брзина </a:t>
            </a:r>
            <a:r>
              <a:rPr lang="en-US" sz="2000" b="1" dirty="0" err="1">
                <a:solidFill>
                  <a:srgbClr val="040C13"/>
                </a:solidFill>
                <a:latin typeface="Human BBY Digital"/>
              </a:rPr>
              <a:t>Gpbs</a:t>
            </a:r>
            <a:r>
              <a:rPr lang="en-US" sz="2000" dirty="0">
                <a:solidFill>
                  <a:srgbClr val="040C13"/>
                </a:solidFill>
                <a:latin typeface="Human BBY Digital"/>
              </a:rPr>
              <a:t>: 1Gigabait</a:t>
            </a:r>
          </a:p>
          <a:p>
            <a:r>
              <a:rPr lang="sr-Cyrl-RS" sz="2000" b="1" dirty="0">
                <a:solidFill>
                  <a:srgbClr val="040C13"/>
                </a:solidFill>
              </a:rPr>
              <a:t>Цена:</a:t>
            </a:r>
            <a:r>
              <a:rPr lang="en-US" sz="2000" b="1" dirty="0">
                <a:solidFill>
                  <a:srgbClr val="040C13"/>
                </a:solidFill>
              </a:rPr>
              <a:t> 22$</a:t>
            </a:r>
            <a:endParaRPr lang="en-US" sz="2000" dirty="0">
              <a:solidFill>
                <a:srgbClr val="040C13"/>
              </a:solidFill>
              <a:latin typeface="Human BBY Digit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7AE82-54FD-C136-7E23-AA5E5FF41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612035"/>
            <a:ext cx="2046338" cy="2046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E616E5-0D20-20D3-0533-0B4E214FC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37" y="3107399"/>
            <a:ext cx="1510928" cy="1510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71BF9C-14B5-470B-D227-79261685D8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585" y="1729675"/>
            <a:ext cx="1835696" cy="10325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223448" cy="894210"/>
          </a:xfrm>
        </p:spPr>
        <p:txBody>
          <a:bodyPr/>
          <a:lstStyle/>
          <a:p>
            <a:r>
              <a:rPr lang="sr-Cyrl-RS" dirty="0"/>
              <a:t>Периферни уређаји</a:t>
            </a:r>
            <a:endParaRPr lang="sr-Cyrl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 err="1"/>
              <a:t>Tastatura</a:t>
            </a:r>
            <a:r>
              <a:rPr lang="de-DE" sz="2400" b="1" dirty="0"/>
              <a:t>:</a:t>
            </a:r>
            <a:r>
              <a:rPr lang="en-US" sz="2400" b="1" dirty="0"/>
              <a:t> </a:t>
            </a:r>
            <a:r>
              <a:rPr lang="en-US" sz="2400" dirty="0"/>
              <a:t>Razer </a:t>
            </a:r>
            <a:r>
              <a:rPr lang="en-US" sz="2400" dirty="0" err="1"/>
              <a:t>BlackWidow</a:t>
            </a:r>
            <a:r>
              <a:rPr lang="en-US" sz="2400" dirty="0"/>
              <a:t> V3 Mechanical Gaming</a:t>
            </a:r>
          </a:p>
          <a:p>
            <a:r>
              <a:rPr lang="sr-Cyrl-RS" sz="2400" b="1" dirty="0"/>
              <a:t>Цена</a:t>
            </a:r>
            <a:r>
              <a:rPr lang="en-US" sz="2400" b="1" dirty="0"/>
              <a:t> </a:t>
            </a:r>
            <a:r>
              <a:rPr lang="sr-Cyrl-RS" sz="2400" b="1" dirty="0"/>
              <a:t>тастатуре:</a:t>
            </a:r>
            <a:r>
              <a:rPr lang="sr-Cyrl-RS" sz="2400" dirty="0"/>
              <a:t>140</a:t>
            </a:r>
            <a:r>
              <a:rPr lang="en-US" sz="2400" dirty="0"/>
              <a:t>$</a:t>
            </a:r>
          </a:p>
          <a:p>
            <a:r>
              <a:rPr lang="sr-Cyrl-RS" sz="2400" b="1" dirty="0"/>
              <a:t>Миш:</a:t>
            </a:r>
            <a:r>
              <a:rPr lang="en-US" sz="2400" b="1" dirty="0"/>
              <a:t> </a:t>
            </a:r>
            <a:r>
              <a:rPr lang="en-US" sz="2400" dirty="0"/>
              <a:t>Razer Mamba Elite Wired Gaming Mouse</a:t>
            </a:r>
            <a:endParaRPr lang="sr-Cyrl-RS" sz="2400" dirty="0"/>
          </a:p>
          <a:p>
            <a:r>
              <a:rPr lang="sr-Cyrl-RS" sz="2400" b="1" dirty="0"/>
              <a:t>Цена миша:</a:t>
            </a:r>
            <a:r>
              <a:rPr lang="sr-Cyrl-RS" sz="2400" dirty="0"/>
              <a:t>49$</a:t>
            </a:r>
          </a:p>
          <a:p>
            <a:r>
              <a:rPr lang="sr-Cyrl-RS" sz="2400" b="1" dirty="0"/>
              <a:t>Слушалице</a:t>
            </a:r>
            <a:r>
              <a:rPr lang="sr-Cyrl-RS" sz="2400" dirty="0"/>
              <a:t>:</a:t>
            </a:r>
            <a:r>
              <a:rPr lang="en-US" sz="2400" dirty="0"/>
              <a:t> Logitech G332 Stereo Gaming Headset</a:t>
            </a:r>
            <a:endParaRPr lang="sr-Cyrl-RS" sz="2400" dirty="0"/>
          </a:p>
          <a:p>
            <a:r>
              <a:rPr lang="sr-Cyrl-RS" sz="2400" b="1" dirty="0"/>
              <a:t>Цена слушалица:</a:t>
            </a:r>
            <a:r>
              <a:rPr lang="sr-Cyrl-RS" sz="2400" dirty="0"/>
              <a:t> 55$</a:t>
            </a:r>
          </a:p>
          <a:p>
            <a:r>
              <a:rPr lang="sr-Cyrl-RS" sz="2400" b="1" dirty="0"/>
              <a:t>Микрофон</a:t>
            </a:r>
            <a:r>
              <a:rPr lang="sr-Cyrl-RS" sz="2400" dirty="0"/>
              <a:t>:</a:t>
            </a:r>
            <a:r>
              <a:rPr lang="en-US" sz="2400" dirty="0"/>
              <a:t> HyperX </a:t>
            </a:r>
            <a:r>
              <a:rPr lang="en-US" sz="2400" dirty="0" err="1"/>
              <a:t>Quadcast</a:t>
            </a:r>
            <a:r>
              <a:rPr lang="en-US" sz="2400" dirty="0"/>
              <a:t> S RGB Microphone Black</a:t>
            </a:r>
            <a:endParaRPr lang="sr-Cyrl-RS" sz="2400" dirty="0"/>
          </a:p>
          <a:p>
            <a:r>
              <a:rPr lang="sr-Cyrl-RS" sz="2400" b="1" dirty="0"/>
              <a:t>Цена микрофона: </a:t>
            </a:r>
            <a:r>
              <a:rPr lang="sr-Cyrl-RS" sz="2400" dirty="0"/>
              <a:t>169$</a:t>
            </a:r>
            <a:endParaRPr lang="en-US" sz="2400" dirty="0"/>
          </a:p>
          <a:p>
            <a:r>
              <a:rPr lang="en-US" sz="2400" b="1" dirty="0"/>
              <a:t> </a:t>
            </a:r>
            <a:r>
              <a:rPr lang="sr-Cyrl-RS" sz="2400" b="1" dirty="0"/>
              <a:t>Монитор</a:t>
            </a:r>
            <a:r>
              <a:rPr lang="sr-Cyrl-RS" sz="2400" dirty="0"/>
              <a:t>:</a:t>
            </a:r>
            <a:r>
              <a:rPr lang="de-DE" sz="2400" dirty="0"/>
              <a:t> MSI G242C 24" Gaming Adaptive </a:t>
            </a:r>
            <a:r>
              <a:rPr lang="de-DE" sz="2400" dirty="0" err="1"/>
              <a:t>sync</a:t>
            </a:r>
            <a:r>
              <a:rPr lang="de-DE" sz="2400" dirty="0"/>
              <a:t> FHD</a:t>
            </a:r>
            <a:endParaRPr lang="sr-Cyrl-RS" sz="2400" dirty="0"/>
          </a:p>
          <a:p>
            <a:r>
              <a:rPr lang="sr-Cyrl-RS" sz="2400" b="1" dirty="0"/>
              <a:t>Цена монитора: 176$</a:t>
            </a:r>
            <a:endParaRPr lang="sr-Cyrl-C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4D3D5-2C3F-B8FC-DA68-3225571F4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821216"/>
            <a:ext cx="1522316" cy="1243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919E4-0FF6-30A0-9EBA-FC757BF529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61" y="1861312"/>
            <a:ext cx="956611" cy="956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EBE6FD-7717-B227-42DD-F0B11E107A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24" y="2528258"/>
            <a:ext cx="1152128" cy="1152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C1C151-9A08-DAC4-E577-2128666E84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714922"/>
            <a:ext cx="1152128" cy="1152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6CC98-77FB-D429-6A5C-D71C7749D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110820"/>
            <a:ext cx="1747180" cy="17471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Оперативни систем</a:t>
            </a:r>
            <a:endParaRPr lang="sr-Cyrl-C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CEA8C9-68F1-4DB1-BE76-EB13D950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400" b="1" dirty="0"/>
              <a:t>Произвођач</a:t>
            </a:r>
            <a:r>
              <a:rPr lang="en-US" sz="2400" b="1" dirty="0"/>
              <a:t>: </a:t>
            </a:r>
            <a:r>
              <a:rPr lang="en-US" sz="2400" dirty="0"/>
              <a:t>MICROSOFT</a:t>
            </a:r>
          </a:p>
          <a:p>
            <a:r>
              <a:rPr lang="en-US" sz="2400" b="1" dirty="0"/>
              <a:t>O</a:t>
            </a:r>
            <a:r>
              <a:rPr lang="sr-Cyrl-RS" sz="2400" b="1" dirty="0"/>
              <a:t>перативни систем: </a:t>
            </a:r>
            <a:r>
              <a:rPr lang="en-US" sz="2400" dirty="0"/>
              <a:t>windows</a:t>
            </a:r>
            <a:r>
              <a:rPr lang="sr-Cyrl-RS" sz="2400" dirty="0"/>
              <a:t> 11</a:t>
            </a:r>
          </a:p>
          <a:p>
            <a:r>
              <a:rPr lang="sr-Cyrl-RS" sz="2400" b="1" dirty="0"/>
              <a:t>Спецификације оперативног система</a:t>
            </a:r>
            <a:r>
              <a:rPr lang="en-US" sz="2800" dirty="0"/>
              <a:t>: </a:t>
            </a:r>
            <a:r>
              <a:rPr lang="en-US" sz="2400" dirty="0"/>
              <a:t>11 Home</a:t>
            </a:r>
          </a:p>
          <a:p>
            <a:r>
              <a:rPr lang="sr-Cyrl-RS" sz="2400" b="1" dirty="0"/>
              <a:t>Архитектура оперативног система</a:t>
            </a:r>
            <a:r>
              <a:rPr lang="en-US" sz="2400" b="1" dirty="0"/>
              <a:t>: </a:t>
            </a:r>
            <a:r>
              <a:rPr lang="en-US" sz="2400" dirty="0"/>
              <a:t>64 Bit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3AEB60-993C-5968-FFB8-903C23470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64" y="4221088"/>
            <a:ext cx="43053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Програми</a:t>
            </a:r>
            <a:endParaRPr lang="sr-Cyrl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Од програма имамо: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Office Home and Student 2021 - </a:t>
            </a:r>
            <a:r>
              <a:rPr lang="sr-Cyrl-RS" sz="2000" b="1" dirty="0"/>
              <a:t>203$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Google Chrome- </a:t>
            </a:r>
            <a:r>
              <a:rPr lang="de-DE" sz="2000" b="1" dirty="0"/>
              <a:t>0$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Mozilla Firefox- </a:t>
            </a:r>
            <a:r>
              <a:rPr lang="de-DE" sz="2000" b="1" dirty="0"/>
              <a:t>0$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Opera Web Browser- </a:t>
            </a:r>
            <a:r>
              <a:rPr lang="de-DE" sz="2000" b="1" dirty="0"/>
              <a:t>0$</a:t>
            </a:r>
            <a:endParaRPr lang="sr-Cyrl-C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4" y="116632"/>
            <a:ext cx="8439472" cy="894210"/>
          </a:xfrm>
        </p:spPr>
        <p:txBody>
          <a:bodyPr/>
          <a:lstStyle/>
          <a:p>
            <a:r>
              <a:rPr lang="sr-Cyrl-RS" dirty="0"/>
              <a:t>Закључак</a:t>
            </a:r>
            <a:endParaRPr lang="sr-Cyrl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661248"/>
          </a:xfrm>
        </p:spPr>
        <p:txBody>
          <a:bodyPr/>
          <a:lstStyle/>
          <a:p>
            <a:r>
              <a:rPr lang="sr-Cyrl-RS" sz="2400" dirty="0"/>
              <a:t>Попис конфигурације рачунара: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000" b="1" dirty="0">
                <a:solidFill>
                  <a:srgbClr val="040C13"/>
                </a:solidFill>
              </a:rPr>
              <a:t>Модел процесора</a:t>
            </a:r>
            <a:r>
              <a:rPr lang="de-DE" sz="2400" b="0" i="0" dirty="0">
                <a:solidFill>
                  <a:srgbClr val="040C13"/>
                </a:solidFill>
                <a:effectLst/>
              </a:rPr>
              <a:t>:  </a:t>
            </a:r>
            <a:r>
              <a:rPr lang="en-US" sz="2000" b="0" i="0" dirty="0">
                <a:solidFill>
                  <a:srgbClr val="040C13"/>
                </a:solidFill>
                <a:effectLst/>
              </a:rPr>
              <a:t>Intel Core i7-12700KF   </a:t>
            </a:r>
            <a:r>
              <a:rPr lang="sr-Cyrl-RS" sz="2000" b="1" dirty="0"/>
              <a:t>Цена</a:t>
            </a:r>
            <a:r>
              <a:rPr lang="sr-Cyrl-RS" sz="2000" dirty="0"/>
              <a:t>: </a:t>
            </a:r>
            <a:r>
              <a:rPr lang="en-US" sz="2000" dirty="0"/>
              <a:t>259$</a:t>
            </a:r>
            <a:endParaRPr lang="en-US" sz="2000" b="0" i="0" dirty="0">
              <a:solidFill>
                <a:srgbClr val="040C13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000" b="1" dirty="0">
                <a:solidFill>
                  <a:srgbClr val="040C13"/>
                </a:solidFill>
              </a:rPr>
              <a:t>Графичка</a:t>
            </a:r>
            <a:r>
              <a:rPr lang="sr-Cyrl-RS" sz="2400" b="1" dirty="0">
                <a:solidFill>
                  <a:srgbClr val="040C13"/>
                </a:solidFill>
              </a:rPr>
              <a:t>:</a:t>
            </a:r>
            <a:r>
              <a:rPr lang="sr-Cyrl-RS" sz="2400" dirty="0">
                <a:solidFill>
                  <a:srgbClr val="040C13"/>
                </a:solidFill>
              </a:rPr>
              <a:t> </a:t>
            </a:r>
            <a:r>
              <a:rPr lang="de-DE" sz="2000" b="0" i="0" dirty="0">
                <a:solidFill>
                  <a:srgbClr val="040C13"/>
                </a:solidFill>
                <a:effectLst/>
                <a:latin typeface="Human BBY Digital"/>
              </a:rPr>
              <a:t>NVIDIA </a:t>
            </a:r>
            <a:r>
              <a:rPr lang="de-DE" sz="2000" b="0" i="0" dirty="0" err="1">
                <a:solidFill>
                  <a:srgbClr val="040C13"/>
                </a:solidFill>
                <a:effectLst/>
                <a:latin typeface="Human BBY Digital"/>
              </a:rPr>
              <a:t>GeForce</a:t>
            </a:r>
            <a:r>
              <a:rPr lang="de-DE" sz="2000" b="0" i="0" dirty="0">
                <a:solidFill>
                  <a:srgbClr val="040C13"/>
                </a:solidFill>
                <a:effectLst/>
                <a:latin typeface="Human BBY Digital"/>
              </a:rPr>
              <a:t> RTX 3060 12GB GDDR6  </a:t>
            </a:r>
            <a:r>
              <a:rPr lang="sr-Cyrl-RS" sz="2000" b="1" dirty="0">
                <a:solidFill>
                  <a:srgbClr val="040C13"/>
                </a:solidFill>
                <a:latin typeface="Human BBY Digital"/>
              </a:rPr>
              <a:t>Цена: </a:t>
            </a:r>
            <a:r>
              <a:rPr lang="en-US" sz="2000" dirty="0">
                <a:solidFill>
                  <a:srgbClr val="040C13"/>
                </a:solidFill>
                <a:latin typeface="Human BBY Digital"/>
              </a:rPr>
              <a:t>620$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RAM</a:t>
            </a:r>
            <a:r>
              <a:rPr lang="en-US" sz="2400" b="1" dirty="0"/>
              <a:t>:</a:t>
            </a:r>
            <a:r>
              <a:rPr lang="sr-Cyrl-RS" sz="2000" b="1" dirty="0"/>
              <a:t> </a:t>
            </a:r>
            <a:r>
              <a:rPr lang="en-US" sz="2000" b="1" dirty="0"/>
              <a:t>2x</a:t>
            </a:r>
            <a:r>
              <a:rPr lang="en-US" sz="2000" dirty="0"/>
              <a:t>16GB DDR4-3200 Patriot Signature Line  </a:t>
            </a:r>
            <a:r>
              <a:rPr lang="sr-Cyrl-RS" sz="2000" b="1" dirty="0"/>
              <a:t>Цена:</a:t>
            </a:r>
            <a:r>
              <a:rPr lang="en-US" sz="2000" dirty="0"/>
              <a:t>6</a:t>
            </a:r>
            <a:r>
              <a:rPr lang="sr-Cyrl-RS" sz="2000" dirty="0"/>
              <a:t>0$</a:t>
            </a:r>
            <a:r>
              <a:rPr lang="en-US" sz="2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000" b="1" dirty="0"/>
              <a:t>Меморија</a:t>
            </a:r>
            <a:r>
              <a:rPr lang="en-US" sz="2000" b="1" dirty="0"/>
              <a:t>: </a:t>
            </a:r>
            <a:r>
              <a:rPr lang="en-US" sz="2000" dirty="0"/>
              <a:t>2TB ADATA LEGEND 700 GOLD M.2 SSD  </a:t>
            </a:r>
            <a:r>
              <a:rPr lang="sr-Cyrl-RS" sz="2000" b="1" dirty="0"/>
              <a:t>Цена:</a:t>
            </a:r>
            <a:r>
              <a:rPr lang="en-US" sz="2000" b="1" dirty="0"/>
              <a:t> </a:t>
            </a:r>
            <a:r>
              <a:rPr lang="en-US" sz="2000" dirty="0"/>
              <a:t>115$</a:t>
            </a:r>
            <a:endParaRPr lang="sr-Cyrl-R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000" b="1" i="0" dirty="0">
                <a:solidFill>
                  <a:srgbClr val="040C13"/>
                </a:solidFill>
                <a:effectLst/>
                <a:latin typeface="Human BBY Digital"/>
              </a:rPr>
              <a:t>Матична </a:t>
            </a:r>
            <a:r>
              <a:rPr lang="sr-Cyrl-RS" sz="2000" b="1" dirty="0">
                <a:solidFill>
                  <a:srgbClr val="040C13"/>
                </a:solidFill>
                <a:latin typeface="Human BBY Digital"/>
              </a:rPr>
              <a:t>плоча: </a:t>
            </a:r>
            <a:r>
              <a:rPr lang="en-US" sz="1800" dirty="0">
                <a:solidFill>
                  <a:srgbClr val="040C13"/>
                </a:solidFill>
                <a:latin typeface="Human BBY Digital"/>
              </a:rPr>
              <a:t>ASR</a:t>
            </a:r>
            <a:r>
              <a:rPr lang="de-DE" sz="1800" dirty="0" err="1">
                <a:solidFill>
                  <a:srgbClr val="040C13"/>
                </a:solidFill>
                <a:latin typeface="Human BBY Digital"/>
              </a:rPr>
              <a:t>ock</a:t>
            </a:r>
            <a:r>
              <a:rPr lang="de-DE" sz="1800" dirty="0">
                <a:solidFill>
                  <a:srgbClr val="040C13"/>
                </a:solidFill>
                <a:latin typeface="Human BBY Digital"/>
              </a:rPr>
              <a:t> </a:t>
            </a:r>
            <a:r>
              <a:rPr lang="en-US" sz="1800" dirty="0">
                <a:solidFill>
                  <a:srgbClr val="040C13"/>
                </a:solidFill>
                <a:latin typeface="Human BBY Digital"/>
              </a:rPr>
              <a:t>Z</a:t>
            </a:r>
            <a:r>
              <a:rPr lang="de-DE" sz="1800" dirty="0">
                <a:solidFill>
                  <a:srgbClr val="040C13"/>
                </a:solidFill>
                <a:latin typeface="Human BBY Digital"/>
              </a:rPr>
              <a:t>690m Phantom Gaming 4 Micro ATX  </a:t>
            </a:r>
            <a:r>
              <a:rPr lang="sr-Cyrl-RS" sz="2000" b="1" dirty="0"/>
              <a:t>Цена</a:t>
            </a:r>
            <a:r>
              <a:rPr lang="en-US" sz="2000" dirty="0"/>
              <a:t>:100$</a:t>
            </a:r>
            <a:endParaRPr lang="de-DE" sz="2000" dirty="0">
              <a:solidFill>
                <a:srgbClr val="BDC1C6"/>
              </a:solidFill>
              <a:latin typeface="Google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000" b="1" dirty="0"/>
              <a:t>Напајање: </a:t>
            </a:r>
            <a:r>
              <a:rPr lang="sv-SE" sz="1800" dirty="0"/>
              <a:t>750 Watt GAMDIAS Kratos M1 80+BRONZE RGB </a:t>
            </a:r>
            <a:r>
              <a:rPr lang="sr-Cyrl-RS" sz="2000" b="1" dirty="0"/>
              <a:t>Цена</a:t>
            </a:r>
            <a:r>
              <a:rPr lang="en-US" sz="2000" dirty="0"/>
              <a:t>:100$</a:t>
            </a:r>
            <a:endParaRPr lang="sv-S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000" b="1" dirty="0"/>
              <a:t>Вентилатор: </a:t>
            </a:r>
            <a:r>
              <a:rPr lang="de-DE" sz="2000" dirty="0"/>
              <a:t>GAMDIAS AEOLUS M2 ARGB Fan Black  </a:t>
            </a:r>
            <a:r>
              <a:rPr lang="sr-Cyrl-RS" sz="2000" b="1" dirty="0"/>
              <a:t>Цена</a:t>
            </a:r>
            <a:r>
              <a:rPr lang="en-US" sz="2000" dirty="0"/>
              <a:t>:86$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000" b="1" dirty="0"/>
              <a:t>Кулер: </a:t>
            </a:r>
            <a:r>
              <a:rPr lang="de-DE" sz="2000" dirty="0"/>
              <a:t>EK-Nucleus AIO CR360 Lux D-RGB 360 LC </a:t>
            </a:r>
            <a:r>
              <a:rPr lang="sr-Cyrl-RS" sz="2000" dirty="0"/>
              <a:t>: </a:t>
            </a:r>
            <a:r>
              <a:rPr lang="sr-Cyrl-RS" sz="2000" b="1" dirty="0"/>
              <a:t>Цена:</a:t>
            </a:r>
            <a:r>
              <a:rPr lang="sr-Cyrl-RS" sz="2000" dirty="0"/>
              <a:t> </a:t>
            </a:r>
            <a:r>
              <a:rPr lang="sr-Cyrl-RS" sz="2000" b="1" dirty="0"/>
              <a:t>210$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000" b="1" dirty="0"/>
              <a:t>Кућиште: </a:t>
            </a:r>
            <a:r>
              <a:rPr lang="en-US" sz="2000" dirty="0"/>
              <a:t>HATHOR O11DXL Full Tower White</a:t>
            </a:r>
            <a:r>
              <a:rPr lang="sr-Cyrl-RS" sz="2000" dirty="0"/>
              <a:t>: </a:t>
            </a:r>
            <a:r>
              <a:rPr lang="sr-Cyrl-RS" sz="2000" b="1" dirty="0"/>
              <a:t>Цена</a:t>
            </a:r>
            <a:r>
              <a:rPr lang="sr-Cyrl-RS" sz="2000" dirty="0"/>
              <a:t>: </a:t>
            </a:r>
            <a:r>
              <a:rPr lang="sr-Cyrl-RS" sz="2000" b="1" dirty="0"/>
              <a:t>200$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000" b="1" dirty="0">
                <a:latin typeface="Human BBY Digital"/>
              </a:rPr>
              <a:t>Звучна картица</a:t>
            </a:r>
            <a:r>
              <a:rPr lang="sr-Cyrl-RS" sz="2000" b="1" dirty="0">
                <a:solidFill>
                  <a:srgbClr val="040C13"/>
                </a:solidFill>
                <a:latin typeface="Human BBY Digital"/>
              </a:rPr>
              <a:t>: </a:t>
            </a:r>
            <a:r>
              <a:rPr lang="de-DE" sz="2000" dirty="0">
                <a:solidFill>
                  <a:srgbClr val="040C13"/>
                </a:solidFill>
                <a:latin typeface="Human BBY Digital"/>
              </a:rPr>
              <a:t>ASUS XONAR SE 5.1 Channel 192kHz/24-bit</a:t>
            </a:r>
            <a:r>
              <a:rPr lang="sr-Cyrl-RS" sz="2000" dirty="0">
                <a:solidFill>
                  <a:srgbClr val="040C13"/>
                </a:solidFill>
                <a:latin typeface="Human BBY Digital"/>
              </a:rPr>
              <a:t>  </a:t>
            </a:r>
            <a:r>
              <a:rPr lang="sr-Cyrl-RS" sz="2000" b="1" dirty="0">
                <a:solidFill>
                  <a:srgbClr val="040C13"/>
                </a:solidFill>
              </a:rPr>
              <a:t>Цена:</a:t>
            </a:r>
            <a:r>
              <a:rPr lang="sr-Cyrl-RS" sz="2000" dirty="0">
                <a:solidFill>
                  <a:srgbClr val="040C13"/>
                </a:solidFill>
              </a:rPr>
              <a:t> </a:t>
            </a:r>
            <a:r>
              <a:rPr lang="en-US" sz="2000" dirty="0">
                <a:solidFill>
                  <a:srgbClr val="040C13"/>
                </a:solidFill>
              </a:rPr>
              <a:t>40</a:t>
            </a:r>
            <a:r>
              <a:rPr lang="sr-Cyrl-RS" sz="2000" dirty="0">
                <a:solidFill>
                  <a:srgbClr val="040C13"/>
                </a:solidFill>
              </a:rPr>
              <a:t>$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000" b="1" dirty="0"/>
              <a:t>Интернет картица:</a:t>
            </a:r>
            <a:r>
              <a:rPr lang="sr-Cyrl-RS" sz="2000" b="1" dirty="0">
                <a:solidFill>
                  <a:srgbClr val="FF0000"/>
                </a:solidFill>
              </a:rPr>
              <a:t> </a:t>
            </a:r>
            <a:r>
              <a:rPr lang="de-DE" sz="2000" dirty="0">
                <a:solidFill>
                  <a:srgbClr val="040C13"/>
                </a:solidFill>
              </a:rPr>
              <a:t>TP-Link Gigabit PCIE Network </a:t>
            </a:r>
            <a:r>
              <a:rPr lang="de-DE" sz="2000" dirty="0" err="1">
                <a:solidFill>
                  <a:srgbClr val="040C13"/>
                </a:solidFill>
              </a:rPr>
              <a:t>AdapterCard</a:t>
            </a:r>
            <a:r>
              <a:rPr lang="sr-Cyrl-RS" sz="2000" dirty="0">
                <a:solidFill>
                  <a:srgbClr val="040C13"/>
                </a:solidFill>
              </a:rPr>
              <a:t> </a:t>
            </a:r>
            <a:r>
              <a:rPr lang="sr-Cyrl-RS" sz="2000" b="1" dirty="0">
                <a:solidFill>
                  <a:srgbClr val="040C13"/>
                </a:solidFill>
              </a:rPr>
              <a:t>Цена:</a:t>
            </a:r>
            <a:r>
              <a:rPr lang="sr-Cyrl-RS" sz="2000" dirty="0">
                <a:solidFill>
                  <a:srgbClr val="040C13"/>
                </a:solidFill>
              </a:rPr>
              <a:t> </a:t>
            </a:r>
            <a:r>
              <a:rPr lang="en-US" sz="2000" b="1" dirty="0">
                <a:solidFill>
                  <a:srgbClr val="040C13"/>
                </a:solidFill>
              </a:rPr>
              <a:t>22$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000" b="1" dirty="0">
                <a:solidFill>
                  <a:srgbClr val="040C13"/>
                </a:solidFill>
              </a:rPr>
              <a:t>Периферни урђаји:</a:t>
            </a:r>
            <a:r>
              <a:rPr lang="en-US" sz="2000" b="1" dirty="0">
                <a:solidFill>
                  <a:srgbClr val="040C13"/>
                </a:solidFill>
              </a:rPr>
              <a:t> 590$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000" b="1" dirty="0">
                <a:solidFill>
                  <a:srgbClr val="040C13"/>
                </a:solidFill>
              </a:rPr>
              <a:t>Укупна цена: 2655$</a:t>
            </a:r>
            <a:endParaRPr lang="en-US" sz="2000" b="1" dirty="0">
              <a:solidFill>
                <a:srgbClr val="040C1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Cyrl-RS" sz="2000" dirty="0">
              <a:solidFill>
                <a:srgbClr val="040C1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Cyrl-RS" sz="2000" dirty="0">
              <a:solidFill>
                <a:srgbClr val="040C1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Cyrl-RS" sz="2000" dirty="0">
              <a:solidFill>
                <a:srgbClr val="040C1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Cyrl-RS" sz="2000" dirty="0">
              <a:solidFill>
                <a:srgbClr val="040C13"/>
              </a:solidFill>
              <a:latin typeface="Human BBY Digit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Cyrl-R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/>
          </a:p>
          <a:p>
            <a:endParaRPr lang="sr-Cyrl-RS" dirty="0"/>
          </a:p>
          <a:p>
            <a:endParaRPr lang="sr-Cyrl-RS" dirty="0"/>
          </a:p>
          <a:p>
            <a:endParaRPr lang="sr-Cyrl-RS" dirty="0"/>
          </a:p>
          <a:p>
            <a:endParaRPr lang="sr-Cyrl-RS" dirty="0"/>
          </a:p>
          <a:p>
            <a:endParaRPr lang="sr-Cyrl-RS" dirty="0"/>
          </a:p>
          <a:p>
            <a:endParaRPr lang="sr-Cyrl-RS" dirty="0"/>
          </a:p>
          <a:p>
            <a:r>
              <a:rPr lang="sr-Cyrl-RS" dirty="0"/>
              <a:t>Укупна цена:</a:t>
            </a:r>
            <a:endParaRPr lang="sr-Cyrl-C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Евалуација </a:t>
            </a:r>
            <a:r>
              <a:rPr lang="sr-Cyrl-RS"/>
              <a:t>рада на пројекту</a:t>
            </a:r>
            <a:endParaRPr lang="sr-Cyrl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sr-Cyrl-RS" dirty="0"/>
              <a:t>Колико сте задовољни резултатима рада на пројекту?</a:t>
            </a:r>
            <a:endParaRPr lang="en-US" dirty="0"/>
          </a:p>
          <a:p>
            <a:pPr marL="0" indent="0"/>
            <a:r>
              <a:rPr lang="sr-Cyrl-RS" dirty="0"/>
              <a:t>Веома сам задовољан.</a:t>
            </a:r>
            <a:endParaRPr lang="sr-Cyrl-C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Увод</a:t>
            </a:r>
            <a:endParaRPr lang="sr-Cyrl-C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2040" y="1052736"/>
            <a:ext cx="9021960" cy="5472608"/>
          </a:xfrm>
        </p:spPr>
        <p:txBody>
          <a:bodyPr/>
          <a:lstStyle/>
          <a:p>
            <a:pPr marL="76200" indent="373063">
              <a:buNone/>
            </a:pPr>
            <a:r>
              <a:rPr lang="sr-Cyrl-RS" sz="2800" dirty="0"/>
              <a:t>Коме је намењен рачунар?</a:t>
            </a:r>
          </a:p>
          <a:p>
            <a:pPr marL="76200" indent="373063">
              <a:buNone/>
            </a:pPr>
            <a:r>
              <a:rPr lang="sr-Cyrl-RS" sz="2400" dirty="0"/>
              <a:t>Рачунар је намењен људима који желе да играју</a:t>
            </a:r>
          </a:p>
          <a:p>
            <a:pPr marL="76200" indent="373063">
              <a:buNone/>
            </a:pPr>
            <a:r>
              <a:rPr lang="sr-Cyrl-RS" sz="2400" dirty="0"/>
              <a:t>комплексне игрице. </a:t>
            </a:r>
          </a:p>
          <a:p>
            <a:pPr marL="76200" indent="373063">
              <a:buNone/>
            </a:pPr>
            <a:r>
              <a:rPr lang="sr-Cyrl-RS" sz="2800" dirty="0"/>
              <a:t>Зашто баш за ту групу корисника?</a:t>
            </a:r>
          </a:p>
          <a:p>
            <a:pPr marL="76200" indent="373063">
              <a:buNone/>
            </a:pPr>
            <a:r>
              <a:rPr lang="sr-Cyrl-RS" sz="2400" dirty="0"/>
              <a:t>Комплексне игрице захтевају добре компоненете(</a:t>
            </a:r>
            <a:r>
              <a:rPr lang="en-US" sz="2400" dirty="0"/>
              <a:t>CPU, </a:t>
            </a:r>
            <a:endParaRPr lang="sr-Cyrl-RS" sz="2400" dirty="0"/>
          </a:p>
          <a:p>
            <a:pPr marL="76200" indent="373063">
              <a:buNone/>
            </a:pPr>
            <a:r>
              <a:rPr lang="en-US" sz="2400" dirty="0"/>
              <a:t>RAM,</a:t>
            </a:r>
            <a:r>
              <a:rPr lang="sr-Cyrl-RS" sz="2400" dirty="0"/>
              <a:t> грфичку картицу).</a:t>
            </a:r>
            <a:r>
              <a:rPr lang="en-US" sz="2400" dirty="0"/>
              <a:t>	</a:t>
            </a:r>
            <a:endParaRPr lang="sr-Cyrl-RS" sz="2400" dirty="0"/>
          </a:p>
          <a:p>
            <a:pPr marL="76200" indent="373063">
              <a:buNone/>
            </a:pPr>
            <a:r>
              <a:rPr lang="sr-Cyrl-RS" sz="2800" dirty="0"/>
              <a:t>План рада:</a:t>
            </a:r>
          </a:p>
          <a:p>
            <a:pPr marL="476250" lvl="1" indent="373063"/>
            <a:r>
              <a:rPr lang="sr-Cyrl-RS" sz="2400" dirty="0"/>
              <a:t>извори података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https://www.clxgaming.com/</a:t>
            </a:r>
            <a:r>
              <a:rPr lang="en-US" sz="2400" dirty="0"/>
              <a:t> </a:t>
            </a:r>
            <a:endParaRPr lang="sr-Cyrl-RS" sz="2400" dirty="0"/>
          </a:p>
          <a:p>
            <a:pPr marL="476250" lvl="1" indent="373063"/>
            <a:r>
              <a:rPr lang="sr-Cyrl-RS" sz="2400" dirty="0"/>
              <a:t>планиране цене</a:t>
            </a:r>
            <a:r>
              <a:rPr lang="en-US" sz="2400" dirty="0"/>
              <a:t>: </a:t>
            </a:r>
            <a:r>
              <a:rPr lang="sr-Cyrl-RS" sz="2400" dirty="0"/>
              <a:t>приближно</a:t>
            </a:r>
            <a:r>
              <a:rPr lang="en-US" sz="2400" dirty="0"/>
              <a:t> 2700$</a:t>
            </a:r>
            <a:endParaRPr lang="sr-Cyrl-C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Слика рачунара</a:t>
            </a:r>
            <a:endParaRPr lang="sr-Cyrl-C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3170B-78BD-38BC-992F-447001FF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48680"/>
            <a:ext cx="6497960" cy="6497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Попис компоненти</a:t>
            </a:r>
            <a:endParaRPr lang="sr-Cyrl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400" b="1" dirty="0">
                <a:solidFill>
                  <a:srgbClr val="040C13"/>
                </a:solidFill>
              </a:rPr>
              <a:t>Модел процесора</a:t>
            </a:r>
            <a:r>
              <a:rPr lang="de-DE" sz="2800" b="0" i="0" dirty="0">
                <a:solidFill>
                  <a:srgbClr val="040C13"/>
                </a:solidFill>
                <a:effectLst/>
              </a:rPr>
              <a:t>:  </a:t>
            </a:r>
            <a:r>
              <a:rPr lang="en-US" sz="2400" b="0" i="0" dirty="0">
                <a:solidFill>
                  <a:srgbClr val="040C13"/>
                </a:solidFill>
                <a:effectLst/>
              </a:rPr>
              <a:t>Intel Core i7-12700KF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400" b="1" dirty="0">
                <a:solidFill>
                  <a:srgbClr val="040C13"/>
                </a:solidFill>
              </a:rPr>
              <a:t>Графичка</a:t>
            </a:r>
            <a:r>
              <a:rPr lang="sr-Cyrl-RS" sz="2800" b="1" dirty="0">
                <a:solidFill>
                  <a:srgbClr val="040C13"/>
                </a:solidFill>
              </a:rPr>
              <a:t>:</a:t>
            </a:r>
            <a:r>
              <a:rPr lang="sr-Cyrl-RS" sz="2800" dirty="0">
                <a:solidFill>
                  <a:srgbClr val="040C13"/>
                </a:solidFill>
              </a:rPr>
              <a:t> </a:t>
            </a:r>
            <a:r>
              <a:rPr lang="de-DE" sz="2400" b="0" i="0" dirty="0">
                <a:solidFill>
                  <a:srgbClr val="040C13"/>
                </a:solidFill>
                <a:effectLst/>
                <a:latin typeface="Human BBY Digital"/>
              </a:rPr>
              <a:t>NVIDIA </a:t>
            </a:r>
            <a:r>
              <a:rPr lang="de-DE" sz="2400" b="0" i="0" dirty="0" err="1">
                <a:solidFill>
                  <a:srgbClr val="040C13"/>
                </a:solidFill>
                <a:effectLst/>
                <a:latin typeface="Human BBY Digital"/>
              </a:rPr>
              <a:t>GeForce</a:t>
            </a:r>
            <a:r>
              <a:rPr lang="de-DE" sz="2400" b="0" i="0" dirty="0">
                <a:solidFill>
                  <a:srgbClr val="040C13"/>
                </a:solidFill>
                <a:effectLst/>
                <a:latin typeface="Human BBY Digital"/>
              </a:rPr>
              <a:t> RTX 3060 12GB GDDR6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RAM</a:t>
            </a:r>
            <a:r>
              <a:rPr lang="en-US" sz="2800" b="1" dirty="0"/>
              <a:t>:</a:t>
            </a:r>
            <a:r>
              <a:rPr lang="sr-Cyrl-RS" sz="2400" b="1" dirty="0"/>
              <a:t> </a:t>
            </a:r>
            <a:r>
              <a:rPr lang="en-US" sz="2400" dirty="0"/>
              <a:t>16GB DDR4-3200 Patriot Signature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400" b="1" dirty="0"/>
              <a:t>Меморија</a:t>
            </a:r>
            <a:r>
              <a:rPr lang="en-US" sz="2400" b="1" dirty="0"/>
              <a:t>: </a:t>
            </a:r>
            <a:r>
              <a:rPr lang="en-US" sz="2400" dirty="0"/>
              <a:t>2TB ADATA LEGEND 700 GOLD M.2 SSD</a:t>
            </a:r>
            <a:endParaRPr lang="sr-Cyrl-R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400" b="1" i="0" dirty="0">
                <a:solidFill>
                  <a:srgbClr val="040C13"/>
                </a:solidFill>
                <a:effectLst/>
                <a:latin typeface="Human BBY Digital"/>
              </a:rPr>
              <a:t>Матична </a:t>
            </a:r>
            <a:r>
              <a:rPr lang="sr-Cyrl-RS" sz="2400" b="1" dirty="0">
                <a:solidFill>
                  <a:srgbClr val="040C13"/>
                </a:solidFill>
                <a:latin typeface="Human BBY Digital"/>
              </a:rPr>
              <a:t>плоча: </a:t>
            </a:r>
            <a:r>
              <a:rPr lang="en-US" sz="2000" dirty="0">
                <a:solidFill>
                  <a:srgbClr val="040C13"/>
                </a:solidFill>
                <a:latin typeface="Human BBY Digital"/>
              </a:rPr>
              <a:t>ASR</a:t>
            </a:r>
            <a:r>
              <a:rPr lang="de-DE" sz="2000" dirty="0" err="1">
                <a:solidFill>
                  <a:srgbClr val="040C13"/>
                </a:solidFill>
                <a:latin typeface="Human BBY Digital"/>
              </a:rPr>
              <a:t>ock</a:t>
            </a:r>
            <a:r>
              <a:rPr lang="de-DE" sz="2000" dirty="0">
                <a:solidFill>
                  <a:srgbClr val="040C13"/>
                </a:solidFill>
                <a:latin typeface="Human BBY Digital"/>
              </a:rPr>
              <a:t> </a:t>
            </a:r>
            <a:r>
              <a:rPr lang="en-US" sz="2000" dirty="0">
                <a:solidFill>
                  <a:srgbClr val="040C13"/>
                </a:solidFill>
                <a:latin typeface="Human BBY Digital"/>
              </a:rPr>
              <a:t>Z</a:t>
            </a:r>
            <a:r>
              <a:rPr lang="de-DE" sz="2000" dirty="0">
                <a:solidFill>
                  <a:srgbClr val="040C13"/>
                </a:solidFill>
                <a:latin typeface="Human BBY Digital"/>
              </a:rPr>
              <a:t>690m Phantom Gaming 4 Micro ATX</a:t>
            </a:r>
            <a:endParaRPr lang="de-DE" sz="1400" dirty="0">
              <a:solidFill>
                <a:srgbClr val="BDC1C6"/>
              </a:solidFill>
              <a:latin typeface="Google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400" b="1" dirty="0"/>
              <a:t>Напајање: </a:t>
            </a:r>
            <a:r>
              <a:rPr lang="sv-SE" sz="2000" dirty="0"/>
              <a:t>750 Watt GAMDIAS Kratos M1 80+BRONZE RGB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400" b="1" dirty="0"/>
              <a:t>Вентилатор: </a:t>
            </a:r>
            <a:r>
              <a:rPr lang="de-DE" sz="2400" dirty="0"/>
              <a:t>GAMDIAS AEOLUS M2 ARGB Fan Black</a:t>
            </a:r>
            <a:endParaRPr lang="de-DE" sz="2400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Кућиште</a:t>
            </a:r>
            <a:endParaRPr lang="sr-Cyrl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72608"/>
          </a:xfrm>
        </p:spPr>
        <p:txBody>
          <a:bodyPr/>
          <a:lstStyle/>
          <a:p>
            <a:r>
              <a:rPr lang="sr-Cyrl-RS" sz="2400" b="1" dirty="0"/>
              <a:t>Произвођач</a:t>
            </a:r>
            <a:r>
              <a:rPr lang="en-US" sz="2800" b="1" dirty="0"/>
              <a:t>:</a:t>
            </a:r>
            <a:r>
              <a:rPr lang="de-DE" sz="2400" b="0" i="0" dirty="0">
                <a:effectLst/>
              </a:rPr>
              <a:t>LIANLI</a:t>
            </a:r>
            <a:endParaRPr lang="sr-Cyrl-RS" sz="2400" b="0" i="0" dirty="0">
              <a:effectLst/>
            </a:endParaRPr>
          </a:p>
          <a:p>
            <a:r>
              <a:rPr lang="sr-Cyrl-RS" sz="2400" b="1" dirty="0"/>
              <a:t>Висина оквира</a:t>
            </a:r>
            <a:r>
              <a:rPr lang="sr-Cyrl-RS" sz="2400" dirty="0"/>
              <a:t>:513</a:t>
            </a:r>
            <a:r>
              <a:rPr lang="en-US" sz="2400" dirty="0"/>
              <a:t>mm</a:t>
            </a:r>
          </a:p>
          <a:p>
            <a:r>
              <a:rPr lang="sr-Cyrl-RS" sz="2400" b="1" dirty="0"/>
              <a:t>Ширина оквира</a:t>
            </a:r>
            <a:r>
              <a:rPr lang="en-US" sz="2400" dirty="0"/>
              <a:t>:285mm</a:t>
            </a:r>
          </a:p>
          <a:p>
            <a:r>
              <a:rPr lang="sr-Cyrl-RS" sz="2400" b="1" dirty="0"/>
              <a:t>Дубина оквира</a:t>
            </a:r>
            <a:r>
              <a:rPr lang="en-US" sz="2400" b="1" dirty="0"/>
              <a:t>:</a:t>
            </a:r>
            <a:r>
              <a:rPr lang="en-US" sz="2400" dirty="0"/>
              <a:t>471</a:t>
            </a:r>
          </a:p>
          <a:p>
            <a:r>
              <a:rPr lang="sr-Cyrl-RS" sz="2400" dirty="0"/>
              <a:t>Кућиште има</a:t>
            </a:r>
            <a:r>
              <a:rPr lang="en-US" sz="2400" dirty="0"/>
              <a:t>:</a:t>
            </a:r>
            <a:r>
              <a:rPr lang="sr-Cyrl-RS" sz="2400" dirty="0"/>
              <a:t>подршку за течно хлађење, врата и </a:t>
            </a:r>
          </a:p>
          <a:p>
            <a:r>
              <a:rPr lang="sr-Cyrl-RS" sz="2400" dirty="0"/>
              <a:t>прозор.</a:t>
            </a:r>
          </a:p>
          <a:p>
            <a:r>
              <a:rPr lang="sr-Cyrl-RS" sz="2400" b="1" dirty="0"/>
              <a:t>Цена</a:t>
            </a:r>
            <a:r>
              <a:rPr lang="en-US" sz="2400" dirty="0"/>
              <a:t>:200$</a:t>
            </a:r>
            <a:endParaRPr lang="sr-Cyrl-RS" sz="2400" dirty="0"/>
          </a:p>
          <a:p>
            <a:endParaRPr lang="sr-Cyrl-C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6D9DA-0F30-39AF-2F38-60F1F085E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12776"/>
            <a:ext cx="3334680" cy="3334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Матична плоча</a:t>
            </a:r>
            <a:endParaRPr lang="sr-Cyrl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400" b="1" dirty="0">
                <a:solidFill>
                  <a:srgbClr val="040C13"/>
                </a:solidFill>
              </a:rPr>
              <a:t>Назив</a:t>
            </a:r>
            <a:r>
              <a:rPr lang="en-US" sz="2400" b="1" dirty="0">
                <a:solidFill>
                  <a:srgbClr val="040C13"/>
                </a:solidFill>
              </a:rPr>
              <a:t>: </a:t>
            </a:r>
            <a:r>
              <a:rPr lang="en-US" sz="2400" dirty="0">
                <a:solidFill>
                  <a:srgbClr val="040C13"/>
                </a:solidFill>
                <a:latin typeface="Human BBY Digital"/>
              </a:rPr>
              <a:t>ASR</a:t>
            </a:r>
            <a:r>
              <a:rPr lang="de-DE" sz="2400" dirty="0" err="1">
                <a:solidFill>
                  <a:srgbClr val="040C13"/>
                </a:solidFill>
                <a:latin typeface="Human BBY Digital"/>
              </a:rPr>
              <a:t>ock</a:t>
            </a:r>
            <a:r>
              <a:rPr lang="de-DE" sz="2400" dirty="0">
                <a:solidFill>
                  <a:srgbClr val="040C13"/>
                </a:solidFill>
                <a:latin typeface="Human BBY Digital"/>
              </a:rPr>
              <a:t> </a:t>
            </a:r>
            <a:r>
              <a:rPr lang="en-US" sz="2400" dirty="0">
                <a:solidFill>
                  <a:srgbClr val="040C13"/>
                </a:solidFill>
                <a:latin typeface="Human BBY Digital"/>
              </a:rPr>
              <a:t>Z</a:t>
            </a:r>
            <a:r>
              <a:rPr lang="de-DE" sz="2400" dirty="0">
                <a:solidFill>
                  <a:srgbClr val="040C13"/>
                </a:solidFill>
                <a:latin typeface="Human BBY Digital"/>
              </a:rPr>
              <a:t>690m Phantom Gaming 4 Micro ATX</a:t>
            </a:r>
          </a:p>
          <a:p>
            <a:r>
              <a:rPr lang="sr-Cyrl-RS" sz="2400" b="1" dirty="0"/>
              <a:t>Произвођач</a:t>
            </a:r>
            <a:r>
              <a:rPr lang="en-US" sz="2400" b="1" dirty="0"/>
              <a:t>: </a:t>
            </a:r>
            <a:r>
              <a:rPr lang="en-US" sz="2400" dirty="0"/>
              <a:t>ASROCK</a:t>
            </a:r>
          </a:p>
          <a:p>
            <a:r>
              <a:rPr lang="sr-Cyrl-RS" sz="2400" b="1" dirty="0"/>
              <a:t>Меморијск тип</a:t>
            </a:r>
            <a:r>
              <a:rPr lang="en-US" sz="2400" dirty="0"/>
              <a:t>:</a:t>
            </a:r>
            <a:r>
              <a:rPr lang="sr-Cyrl-RS" sz="2400" dirty="0"/>
              <a:t> </a:t>
            </a:r>
            <a:r>
              <a:rPr lang="en-US" sz="2400" dirty="0"/>
              <a:t>DDR4</a:t>
            </a:r>
          </a:p>
          <a:p>
            <a:r>
              <a:rPr lang="en-US" sz="2400" b="1" dirty="0"/>
              <a:t>M</a:t>
            </a:r>
            <a:r>
              <a:rPr lang="sr-Cyrl-CS" sz="2400" b="1" dirty="0"/>
              <a:t>еморијски слотови</a:t>
            </a:r>
            <a:r>
              <a:rPr lang="en-US" sz="2400" b="1" dirty="0"/>
              <a:t>: </a:t>
            </a:r>
            <a:r>
              <a:rPr lang="en-US" sz="2400" dirty="0"/>
              <a:t>4</a:t>
            </a:r>
          </a:p>
          <a:p>
            <a:r>
              <a:rPr lang="sr-Cyrl-RS" sz="2400" b="1" dirty="0"/>
              <a:t>Максимална меморија</a:t>
            </a:r>
            <a:r>
              <a:rPr lang="en-US" sz="2400" b="1" dirty="0"/>
              <a:t>: </a:t>
            </a:r>
            <a:r>
              <a:rPr lang="en-US" sz="2400" dirty="0"/>
              <a:t>128gb</a:t>
            </a:r>
          </a:p>
          <a:p>
            <a:r>
              <a:rPr lang="sr-Cyrl-RS" sz="2400" b="1" dirty="0"/>
              <a:t>Цена</a:t>
            </a:r>
            <a:r>
              <a:rPr lang="en-US" sz="2400" dirty="0"/>
              <a:t>:100$</a:t>
            </a:r>
            <a:endParaRPr lang="sr-Cyrl-C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009EA-C6C7-F0FC-0312-4E180DA1D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560" y="1630040"/>
            <a:ext cx="3597920" cy="3597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Процесор</a:t>
            </a:r>
            <a:endParaRPr lang="sr-Cyrl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98874"/>
            <a:ext cx="8640960" cy="5472608"/>
          </a:xfrm>
        </p:spPr>
        <p:txBody>
          <a:bodyPr/>
          <a:lstStyle/>
          <a:p>
            <a:r>
              <a:rPr lang="sr-Cyrl-RS" sz="2400" b="1" dirty="0"/>
              <a:t>Назив</a:t>
            </a:r>
            <a:r>
              <a:rPr lang="en-US" sz="2400" b="1" dirty="0"/>
              <a:t>: </a:t>
            </a:r>
            <a:r>
              <a:rPr lang="en-US" sz="2400" dirty="0"/>
              <a:t>Intel® Core™ i7-12700KF 3.60GHz</a:t>
            </a:r>
          </a:p>
          <a:p>
            <a:r>
              <a:rPr lang="sr-Cyrl-RS" sz="2400" b="1" dirty="0"/>
              <a:t>Произвођач</a:t>
            </a:r>
            <a:r>
              <a:rPr lang="en-US" sz="2400" b="1" dirty="0"/>
              <a:t>: </a:t>
            </a:r>
            <a:r>
              <a:rPr lang="en-US" sz="2400" dirty="0"/>
              <a:t>INTEL</a:t>
            </a:r>
            <a:endParaRPr lang="sr-Cyrl-CS" sz="2400" dirty="0"/>
          </a:p>
          <a:p>
            <a:r>
              <a:rPr lang="sr-Cyrl-RS" sz="2400" b="1" dirty="0"/>
              <a:t>Основна брзина: </a:t>
            </a:r>
            <a:r>
              <a:rPr lang="de-DE" sz="2400" dirty="0"/>
              <a:t>3.60 GHz</a:t>
            </a:r>
            <a:endParaRPr lang="sr-Cyrl-RS" sz="2400" dirty="0"/>
          </a:p>
          <a:p>
            <a:r>
              <a:rPr lang="sr-Cyrl-RS" sz="2400" b="1" dirty="0"/>
              <a:t>Турбо брзина: </a:t>
            </a:r>
            <a:r>
              <a:rPr lang="de-DE" sz="2400" dirty="0"/>
              <a:t>4.90 GHz</a:t>
            </a:r>
          </a:p>
          <a:p>
            <a:r>
              <a:rPr lang="sr-Cyrl-RS" sz="2400" b="1" dirty="0"/>
              <a:t>Број језгра: </a:t>
            </a:r>
            <a:r>
              <a:rPr lang="sr-Cyrl-RS" sz="2400" dirty="0"/>
              <a:t>12</a:t>
            </a:r>
            <a:endParaRPr lang="en-US" sz="2400" dirty="0"/>
          </a:p>
          <a:p>
            <a:r>
              <a:rPr lang="sr-Cyrl-RS" sz="2400" b="1" dirty="0"/>
              <a:t>Снага</a:t>
            </a:r>
            <a:r>
              <a:rPr lang="en-US" sz="2400" b="1" dirty="0"/>
              <a:t>:</a:t>
            </a:r>
            <a:r>
              <a:rPr lang="sr-Cyrl-RS" sz="2400" b="1" dirty="0"/>
              <a:t> </a:t>
            </a:r>
            <a:r>
              <a:rPr lang="sr-Cyrl-RS" sz="2400" dirty="0"/>
              <a:t>125</a:t>
            </a:r>
            <a:endParaRPr lang="en-US" sz="2400" dirty="0"/>
          </a:p>
          <a:p>
            <a:r>
              <a:rPr lang="sr-Cyrl-RS" sz="2400" b="1" dirty="0"/>
              <a:t>Подржане </a:t>
            </a:r>
            <a:r>
              <a:rPr lang="en-US" sz="2400" b="1" dirty="0"/>
              <a:t>PCLE</a:t>
            </a:r>
            <a:r>
              <a:rPr lang="sr-Cyrl-RS" sz="2400" b="1" dirty="0"/>
              <a:t>е траке</a:t>
            </a:r>
            <a:r>
              <a:rPr lang="en-US" sz="2400" b="1" dirty="0"/>
              <a:t>: </a:t>
            </a:r>
            <a:r>
              <a:rPr lang="en-US" sz="2400" dirty="0"/>
              <a:t>20</a:t>
            </a:r>
          </a:p>
          <a:p>
            <a:r>
              <a:rPr lang="sr-Cyrl-RS" sz="2400" b="1" dirty="0"/>
              <a:t>Цена</a:t>
            </a:r>
            <a:r>
              <a:rPr lang="sr-Cyrl-RS" sz="2400" dirty="0"/>
              <a:t>: </a:t>
            </a:r>
            <a:r>
              <a:rPr lang="en-US" sz="2400" dirty="0"/>
              <a:t>259$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AB760-A8A5-BED2-99CE-93A1646EA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510670"/>
            <a:ext cx="3096344" cy="30963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Радна</a:t>
            </a:r>
            <a:r>
              <a:rPr lang="en-US" dirty="0"/>
              <a:t> (</a:t>
            </a:r>
            <a:r>
              <a:rPr lang="sr-Cyrl-RS" dirty="0"/>
              <a:t>централана</a:t>
            </a:r>
            <a:r>
              <a:rPr lang="en-US" dirty="0"/>
              <a:t>)</a:t>
            </a:r>
            <a:r>
              <a:rPr lang="sr-Cyrl-RS" dirty="0"/>
              <a:t> меморија - </a:t>
            </a:r>
            <a:r>
              <a:rPr lang="en-US" dirty="0"/>
              <a:t>RAM</a:t>
            </a:r>
            <a:endParaRPr lang="sr-Cyrl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800" b="1" dirty="0"/>
              <a:t>Назив</a:t>
            </a:r>
            <a:r>
              <a:rPr lang="en-US" sz="2800" b="1" dirty="0"/>
              <a:t>: </a:t>
            </a:r>
            <a:r>
              <a:rPr lang="en-US" sz="2800" dirty="0"/>
              <a:t>2X16GB DDR4-3200 Patriot Signature Line</a:t>
            </a:r>
          </a:p>
          <a:p>
            <a:r>
              <a:rPr lang="sr-Cyrl-RS" sz="2800" b="1" dirty="0"/>
              <a:t>Произвођач</a:t>
            </a:r>
            <a:r>
              <a:rPr lang="en-US" sz="2800" b="1" dirty="0"/>
              <a:t>: </a:t>
            </a:r>
            <a:r>
              <a:rPr lang="en-US" sz="2800" dirty="0"/>
              <a:t>PATRIOT</a:t>
            </a:r>
          </a:p>
          <a:p>
            <a:r>
              <a:rPr lang="sr-Cyrl-RS" sz="2800" b="1" dirty="0"/>
              <a:t>Капацитет</a:t>
            </a:r>
            <a:r>
              <a:rPr lang="sr-Cyrl-RS" sz="2800" dirty="0"/>
              <a:t>: 16</a:t>
            </a:r>
            <a:r>
              <a:rPr lang="en-US" sz="2800" dirty="0"/>
              <a:t>GB</a:t>
            </a:r>
          </a:p>
          <a:p>
            <a:r>
              <a:rPr lang="sr-Cyrl-RS" sz="2800" b="1" dirty="0"/>
              <a:t>Тип меморије: </a:t>
            </a:r>
            <a:r>
              <a:rPr lang="en-US" sz="2800" dirty="0"/>
              <a:t>DDR4</a:t>
            </a:r>
            <a:r>
              <a:rPr lang="sr-Cyrl-RS" sz="2800" dirty="0"/>
              <a:t> </a:t>
            </a:r>
            <a:endParaRPr lang="en-US" sz="2800" dirty="0"/>
          </a:p>
          <a:p>
            <a:r>
              <a:rPr lang="sr-Cyrl-RS" sz="2800" b="1" dirty="0"/>
              <a:t>Брзина</a:t>
            </a:r>
            <a:r>
              <a:rPr lang="sr-Cyrl-RS" sz="2800" dirty="0"/>
              <a:t>: 3200</a:t>
            </a:r>
            <a:r>
              <a:rPr lang="en-US" sz="2800" dirty="0"/>
              <a:t>MHz</a:t>
            </a:r>
          </a:p>
          <a:p>
            <a:r>
              <a:rPr lang="sr-Cyrl-CS" sz="2800" b="1" dirty="0"/>
              <a:t>Волтажа</a:t>
            </a:r>
            <a:r>
              <a:rPr lang="en-US" sz="2800" b="1" dirty="0"/>
              <a:t>: </a:t>
            </a:r>
            <a:r>
              <a:rPr lang="en-US" sz="2800" dirty="0"/>
              <a:t>1.2</a:t>
            </a:r>
          </a:p>
          <a:p>
            <a:r>
              <a:rPr lang="sr-Cyrl-RS" sz="2800" b="1" dirty="0"/>
              <a:t>Цена:</a:t>
            </a:r>
            <a:r>
              <a:rPr lang="en-US" sz="2800" b="1" dirty="0"/>
              <a:t> 6</a:t>
            </a:r>
            <a:r>
              <a:rPr lang="sr-Cyrl-RS" sz="2800" b="1" dirty="0"/>
              <a:t>0$</a:t>
            </a:r>
            <a:endParaRPr lang="sr-Cyrl-C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0B76D-CC66-FF27-E5D7-F6C82CF26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13" y="2132856"/>
            <a:ext cx="4318000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Спољна (трајна) меморија</a:t>
            </a:r>
            <a:endParaRPr lang="sr-Cyrl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666" y="1124744"/>
            <a:ext cx="8640960" cy="5472608"/>
          </a:xfrm>
        </p:spPr>
        <p:txBody>
          <a:bodyPr/>
          <a:lstStyle/>
          <a:p>
            <a:r>
              <a:rPr lang="sr-Cyrl-RS" sz="2400" b="1" dirty="0"/>
              <a:t>Назив</a:t>
            </a:r>
            <a:r>
              <a:rPr lang="en-US" sz="2400" b="1" dirty="0"/>
              <a:t>: </a:t>
            </a:r>
            <a:r>
              <a:rPr lang="en-US" sz="2400" dirty="0"/>
              <a:t>2TB ADATA LEGEND 700 GOLD M.2 SSD</a:t>
            </a:r>
            <a:endParaRPr lang="sr-Cyrl-RS" sz="2400" dirty="0"/>
          </a:p>
          <a:p>
            <a:r>
              <a:rPr lang="sr-Cyrl-RS" sz="2400" b="1" dirty="0"/>
              <a:t>Произвођач</a:t>
            </a:r>
            <a:r>
              <a:rPr lang="en-US" sz="2400" b="1" dirty="0"/>
              <a:t>:</a:t>
            </a:r>
            <a:r>
              <a:rPr lang="en-US" sz="2400" dirty="0"/>
              <a:t> ADATA</a:t>
            </a:r>
            <a:endParaRPr lang="sr-Cyrl-RS" sz="2400" dirty="0"/>
          </a:p>
          <a:p>
            <a:r>
              <a:rPr lang="sr-Cyrl-RS" sz="2400" b="1" dirty="0"/>
              <a:t>Тип флеш меморије:</a:t>
            </a:r>
            <a:r>
              <a:rPr lang="de-DE" sz="2400" b="1" dirty="0"/>
              <a:t> </a:t>
            </a:r>
            <a:r>
              <a:rPr lang="de-DE" sz="2400" dirty="0"/>
              <a:t>3D NAND</a:t>
            </a:r>
          </a:p>
          <a:p>
            <a:r>
              <a:rPr lang="en-US" sz="2400" b="1" dirty="0"/>
              <a:t>C</a:t>
            </a:r>
            <a:r>
              <a:rPr lang="sr-Cyrl-RS" sz="2400" b="1" dirty="0"/>
              <a:t>еквенцијална брзина читања</a:t>
            </a:r>
            <a:r>
              <a:rPr lang="en-US" sz="2400" b="1" dirty="0"/>
              <a:t>: </a:t>
            </a:r>
            <a:r>
              <a:rPr lang="en-US" sz="2400" dirty="0"/>
              <a:t>2000ms</a:t>
            </a:r>
          </a:p>
          <a:p>
            <a:r>
              <a:rPr lang="sr-Cyrl-RS" sz="2400" b="1" dirty="0"/>
              <a:t>Секвенцијална брзина писања</a:t>
            </a:r>
            <a:r>
              <a:rPr lang="en-US" sz="2400" b="1" dirty="0"/>
              <a:t>: </a:t>
            </a:r>
            <a:r>
              <a:rPr lang="en-US" sz="2400" dirty="0"/>
              <a:t>1600ms</a:t>
            </a:r>
          </a:p>
          <a:p>
            <a:r>
              <a:rPr lang="sr-Cyrl-RS" sz="2400" b="1" dirty="0"/>
              <a:t>Капацитет</a:t>
            </a:r>
            <a:r>
              <a:rPr lang="sr-Cyrl-RS" sz="2400" dirty="0"/>
              <a:t>: 2000</a:t>
            </a:r>
            <a:r>
              <a:rPr lang="en-US" sz="2400" dirty="0"/>
              <a:t>GB</a:t>
            </a:r>
          </a:p>
          <a:p>
            <a:r>
              <a:rPr lang="sr-Cyrl-RS" sz="2400" b="1" dirty="0"/>
              <a:t>Цена:</a:t>
            </a:r>
            <a:r>
              <a:rPr lang="en-US" sz="2400" b="1" dirty="0"/>
              <a:t> </a:t>
            </a:r>
            <a:r>
              <a:rPr lang="en-US" sz="2400" dirty="0"/>
              <a:t>100$</a:t>
            </a:r>
          </a:p>
        </p:txBody>
      </p:sp>
      <p:pic>
        <p:nvPicPr>
          <p:cNvPr id="1026" name="Picture 2" descr="2TB ADATA LEGEND 700 GOLD M.2 SSD">
            <a:extLst>
              <a:ext uri="{FF2B5EF4-FFF2-40B4-BE49-F238E27FC236}">
                <a16:creationId xmlns:a16="http://schemas.microsoft.com/office/drawing/2014/main" id="{5C0DAB27-338B-36C2-A485-47B7B2F1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924944"/>
            <a:ext cx="3238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On-screen Show (4:3)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Google Sans</vt:lpstr>
      <vt:lpstr>Human BBY Digital</vt:lpstr>
      <vt:lpstr>Symbol</vt:lpstr>
      <vt:lpstr>Office Theme</vt:lpstr>
      <vt:lpstr>Купујемо рачунар  за ...</vt:lpstr>
      <vt:lpstr>Увод</vt:lpstr>
      <vt:lpstr>Слика рачунара</vt:lpstr>
      <vt:lpstr>Попис компоненти</vt:lpstr>
      <vt:lpstr>Кућиште</vt:lpstr>
      <vt:lpstr>Матична плоча</vt:lpstr>
      <vt:lpstr>Процесор</vt:lpstr>
      <vt:lpstr>Радна (централана) меморија - RAM</vt:lpstr>
      <vt:lpstr>Спољна (трајна) меморија</vt:lpstr>
      <vt:lpstr>Картице</vt:lpstr>
      <vt:lpstr>Периферни уређаји</vt:lpstr>
      <vt:lpstr>Оперативни систем</vt:lpstr>
      <vt:lpstr>Програми</vt:lpstr>
      <vt:lpstr>Закључак</vt:lpstr>
      <vt:lpstr>Евалуација рада на пројекту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jelena boskovic</dc:creator>
  <cp:lastModifiedBy>ProBook</cp:lastModifiedBy>
  <cp:revision>267</cp:revision>
  <dcterms:created xsi:type="dcterms:W3CDTF">2015-09-18T04:27:55Z</dcterms:created>
  <dcterms:modified xsi:type="dcterms:W3CDTF">2023-11-15T21:47:06Z</dcterms:modified>
</cp:coreProperties>
</file>