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82" r:id="rId3"/>
    <p:sldId id="283" r:id="rId4"/>
    <p:sldId id="301" r:id="rId5"/>
    <p:sldId id="290" r:id="rId6"/>
    <p:sldId id="291" r:id="rId7"/>
    <p:sldId id="285" r:id="rId8"/>
    <p:sldId id="284" r:id="rId9"/>
    <p:sldId id="286" r:id="rId10"/>
    <p:sldId id="287" r:id="rId11"/>
    <p:sldId id="288" r:id="rId12"/>
    <p:sldId id="307" r:id="rId13"/>
    <p:sldId id="300" r:id="rId14"/>
    <p:sldId id="289" r:id="rId15"/>
    <p:sldId id="292" r:id="rId16"/>
    <p:sldId id="295" r:id="rId17"/>
    <p:sldId id="296" r:id="rId18"/>
    <p:sldId id="305" r:id="rId19"/>
    <p:sldId id="293" r:id="rId20"/>
    <p:sldId id="306" r:id="rId21"/>
    <p:sldId id="267" r:id="rId22"/>
    <p:sldId id="297" r:id="rId23"/>
    <p:sldId id="299" r:id="rId24"/>
    <p:sldId id="302" r:id="rId25"/>
    <p:sldId id="303" r:id="rId2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2580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D4FF24B-0019-4B0D-B0B9-32F14B2E2C78}" type="datetimeFigureOut">
              <a:rPr lang="ru-RU"/>
              <a:pPr>
                <a:defRPr/>
              </a:pPr>
              <a:t>19.06.2015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DDD994F-3BAF-42D9-A83D-4EE4A2B12B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9A1B5-22AB-4F4F-82C4-3832FF5BA1AD}" type="datetime1">
              <a:rPr lang="ru-RU" smtClean="0"/>
              <a:pPr>
                <a:defRPr/>
              </a:pPr>
              <a:t>19.06.2015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0AE68-DA05-4302-A8E7-9A0B20426B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6F612-06B2-4D34-A2E5-2FC6701A2080}" type="datetime1">
              <a:rPr lang="ru-RU" smtClean="0"/>
              <a:pPr>
                <a:defRPr/>
              </a:pPr>
              <a:t>19.06.2015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F0C8A-C67F-484C-A6ED-BE30834F2A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D59B5-5097-40D6-8C51-A22DC8E7662A}" type="datetime1">
              <a:rPr lang="ru-RU" smtClean="0"/>
              <a:pPr>
                <a:defRPr/>
              </a:pPr>
              <a:t>19.06.2015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21EDE-ACD2-42AC-90A0-7C5EB3A3ED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572296" cy="70609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7FD7B-A1DB-42ED-89C7-B9C31F39F9E4}" type="datetime1">
              <a:rPr lang="ru-RU" smtClean="0"/>
              <a:pPr>
                <a:defRPr/>
              </a:pPr>
              <a:t>19.06.2015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latin typeface="+mn-lt"/>
              </a:defRPr>
            </a:lvl1pPr>
          </a:lstStyle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70C66-53A4-4EC7-AFE3-63C9FA97A64B}" type="datetime1">
              <a:rPr lang="ru-RU" smtClean="0"/>
              <a:pPr>
                <a:defRPr/>
              </a:pPr>
              <a:t>19.06.2015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D861D-DBD1-40C1-A0B4-15BE2BD9D9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572296" cy="63408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795F4-BA7F-4EB2-A230-D3C34E9E0724}" type="datetime1">
              <a:rPr lang="ru-RU" smtClean="0"/>
              <a:pPr>
                <a:defRPr/>
              </a:pPr>
              <a:t>19.06.2015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8763A-BB61-4CA5-A396-8A472B04B0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188640"/>
            <a:ext cx="6429420" cy="72008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3305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4040188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3305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041775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DB8A9-86CA-47B9-87AE-D75DF06C0FE4}" type="datetime1">
              <a:rPr lang="ru-RU" smtClean="0"/>
              <a:pPr>
                <a:defRPr/>
              </a:pPr>
              <a:t>19.06.2015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D2CE0-31A1-405E-83A9-73E05FF8F2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188640"/>
            <a:ext cx="6500858" cy="72008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60C64-E344-454B-88BC-860AA22D39EA}" type="datetime1">
              <a:rPr lang="ru-RU" smtClean="0"/>
              <a:pPr>
                <a:defRPr/>
              </a:pPr>
              <a:t>19.06.2015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16B25-30B9-44D1-BDD3-24091E994B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DCF31-5680-4CC1-BAA2-F43F58DC9D79}" type="datetime1">
              <a:rPr lang="ru-RU" smtClean="0"/>
              <a:pPr>
                <a:defRPr/>
              </a:pPr>
              <a:t>19.06.2015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2C083-5B1A-449D-8928-55AB4BD893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4A688-1333-4F4C-9C63-0CEB9663E9DD}" type="datetime1">
              <a:rPr lang="ru-RU" smtClean="0"/>
              <a:pPr>
                <a:defRPr/>
              </a:pPr>
              <a:t>19.06.2015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8A7C1-86D5-49BB-BFC2-7F12CBECA9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054E0-CDDE-4F82-9D04-5A354ADEBC7D}" type="datetime1">
              <a:rPr lang="ru-RU" smtClean="0"/>
              <a:pPr>
                <a:defRPr/>
              </a:pPr>
              <a:t>19.06.2015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9AA62-94E7-4F32-9078-5CED474542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1071538" y="238463"/>
            <a:ext cx="700092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4D704D-1B25-444E-8A2D-891197753BA0}" type="datetime1">
              <a:rPr lang="ru-RU" smtClean="0"/>
              <a:pPr>
                <a:defRPr/>
              </a:pPr>
              <a:t>19.06.2015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864EE6-CFDD-4F44-B976-60E8BA791E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" name="Группа 9"/>
          <p:cNvGrpSpPr/>
          <p:nvPr userDrawn="1"/>
        </p:nvGrpSpPr>
        <p:grpSpPr>
          <a:xfrm>
            <a:off x="212119" y="165205"/>
            <a:ext cx="8807218" cy="1136123"/>
            <a:chOff x="212119" y="165205"/>
            <a:chExt cx="8807218" cy="1136123"/>
          </a:xfrm>
        </p:grpSpPr>
        <p:pic>
          <p:nvPicPr>
            <p:cNvPr id="2" name="Picture 2" descr="Рисунок5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7947767" y="165205"/>
              <a:ext cx="1071570" cy="1136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" name="Picture 3" descr="Рисунок6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12119" y="178571"/>
              <a:ext cx="857256" cy="1109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395536" y="214290"/>
            <a:ext cx="8286750" cy="17859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 sz="1800" dirty="0" smtClean="0">
                <a:cs typeface="Arial" charset="0"/>
              </a:rPr>
              <a:t>Федеральное государственное образовательное </a:t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бюджетное учреждение</a:t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высшего профессионального образования</a:t>
            </a:r>
            <a:br>
              <a:rPr lang="ru-RU" sz="1800" dirty="0" smtClean="0">
                <a:cs typeface="Arial" charset="0"/>
              </a:rPr>
            </a:br>
            <a:r>
              <a:rPr lang="en-US" sz="1800" dirty="0" smtClean="0">
                <a:cs typeface="Arial" charset="0"/>
              </a:rPr>
              <a:t>“</a:t>
            </a:r>
            <a:r>
              <a:rPr lang="ru-RU" sz="1800" dirty="0" smtClean="0">
                <a:cs typeface="Arial" charset="0"/>
              </a:rPr>
              <a:t>Сибирский государственный университет </a:t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телекоммуникаций и информатики</a:t>
            </a:r>
            <a:r>
              <a:rPr lang="en-US" sz="1800" dirty="0" smtClean="0">
                <a:cs typeface="Arial" charset="0"/>
              </a:rPr>
              <a:t>”</a:t>
            </a:r>
            <a:r>
              <a:rPr lang="ru-RU" sz="1800" dirty="0" smtClean="0">
                <a:cs typeface="Arial" charset="0"/>
              </a:rPr>
              <a:t/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/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Кафедра вычислительных систем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2357434"/>
            <a:ext cx="9144000" cy="5715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3800" dirty="0">
                <a:latin typeface="+mj-lt"/>
                <a:ea typeface="+mj-ea"/>
                <a:cs typeface="Arial" pitchFamily="34" charset="0"/>
              </a:rPr>
              <a:t>ДИПЛОМНЫЙ ПРОЕКТ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0" y="3000381"/>
            <a:ext cx="9144000" cy="1214437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ru-RU" sz="2800" dirty="0" smtClean="0">
                <a:latin typeface="+mj-lt"/>
              </a:rPr>
              <a:t>Разработка модуля </a:t>
            </a:r>
            <a:r>
              <a:rPr lang="en-US" sz="2800" dirty="0" smtClean="0">
                <a:latin typeface="+mj-lt"/>
              </a:rPr>
              <a:t>IVR (Interactive Voice </a:t>
            </a:r>
            <a:r>
              <a:rPr lang="en-US" sz="2800" dirty="0" smtClean="0">
                <a:latin typeface="+mj-lt"/>
              </a:rPr>
              <a:t>Respon</a:t>
            </a:r>
            <a:r>
              <a:rPr lang="en-US" sz="2800" dirty="0" smtClean="0">
                <a:latin typeface="+mj-lt"/>
              </a:rPr>
              <a:t>se</a:t>
            </a:r>
            <a:r>
              <a:rPr lang="en-US" sz="2800" dirty="0" smtClean="0">
                <a:latin typeface="+mj-lt"/>
              </a:rPr>
              <a:t>) </a:t>
            </a:r>
            <a:r>
              <a:rPr lang="ru-RU" sz="2800" dirty="0" smtClean="0">
                <a:latin typeface="+mj-lt"/>
              </a:rPr>
              <a:t>для </a:t>
            </a:r>
            <a:r>
              <a:rPr lang="ru-RU" sz="2800" dirty="0" err="1" smtClean="0">
                <a:latin typeface="+mj-lt"/>
              </a:rPr>
              <a:t>транкового</a:t>
            </a:r>
            <a:r>
              <a:rPr lang="ru-RU" sz="2800" dirty="0" smtClean="0">
                <a:latin typeface="+mj-lt"/>
              </a:rPr>
              <a:t> шлюза</a:t>
            </a:r>
            <a:endParaRPr lang="ru-RU" sz="2800" dirty="0">
              <a:latin typeface="+mj-lt"/>
            </a:endParaRP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4140200" y="4437111"/>
            <a:ext cx="5003800" cy="18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>
                <a:latin typeface="+mj-lt"/>
              </a:rPr>
              <a:t>Выполнил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>
                <a:latin typeface="+mj-lt"/>
              </a:rPr>
              <a:t>студент группы </a:t>
            </a:r>
            <a:r>
              <a:rPr lang="ru-RU" sz="2000" dirty="0" smtClean="0">
                <a:latin typeface="+mj-lt"/>
              </a:rPr>
              <a:t>ВМ-</a:t>
            </a:r>
            <a:r>
              <a:rPr lang="en-US" sz="2000" dirty="0" smtClean="0">
                <a:latin typeface="+mj-lt"/>
              </a:rPr>
              <a:t>05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000" dirty="0" smtClean="0">
                <a:latin typeface="+mj-lt"/>
              </a:rPr>
              <a:t>Лещёв Александр Владимирович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 smtClean="0">
                <a:latin typeface="+mj-lt"/>
              </a:rPr>
              <a:t>Руководитель </a:t>
            </a:r>
            <a:r>
              <a:rPr lang="ru-RU" sz="2000" dirty="0">
                <a:latin typeface="+mj-lt"/>
              </a:rPr>
              <a:t>–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 smtClean="0">
                <a:latin typeface="+mj-lt"/>
              </a:rPr>
              <a:t>ст. пр. Крамаренко Константин Евгеньевич </a:t>
            </a:r>
            <a:endParaRPr lang="ru-RU" sz="2000" dirty="0">
              <a:latin typeface="+mj-lt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0" y="6429375"/>
            <a:ext cx="9144000" cy="28575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2000" dirty="0">
                <a:latin typeface="+mj-lt"/>
                <a:ea typeface="+mj-ea"/>
                <a:cs typeface="Arial" pitchFamily="34" charset="0"/>
              </a:rPr>
              <a:t>Новосибирск </a:t>
            </a:r>
            <a:r>
              <a:rPr lang="ru-RU" sz="2000" dirty="0">
                <a:latin typeface="+mj-lt"/>
                <a:cs typeface="Arial" pitchFamily="34" charset="0"/>
              </a:rPr>
              <a:t>– </a:t>
            </a:r>
            <a:r>
              <a:rPr lang="ru-RU" sz="2000" dirty="0" smtClean="0">
                <a:latin typeface="+mj-lt"/>
                <a:ea typeface="+mj-ea"/>
                <a:cs typeface="Arial" pitchFamily="34" charset="0"/>
              </a:rPr>
              <a:t>2015</a:t>
            </a:r>
            <a:endParaRPr lang="ru-RU" sz="2000" dirty="0"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Состояния вызовов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555750"/>
          </a:xfrm>
        </p:spPr>
        <p:txBody>
          <a:bodyPr/>
          <a:lstStyle/>
          <a:p>
            <a:pPr marL="0" indent="557213" algn="just">
              <a:spcBef>
                <a:spcPts val="0"/>
              </a:spcBef>
              <a:buNone/>
            </a:pPr>
            <a:r>
              <a:rPr lang="ru-RU" sz="2400" dirty="0" smtClean="0"/>
              <a:t>Машина состояний представляет собой набор функций для управления графом состояний вызова. В зависимости от состояния вызова становятся активными различные возможности обработки вызова.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pic>
        <p:nvPicPr>
          <p:cNvPr id="6" name="Рисунок 5" descr="E:\tunel\sibsutis\2015\dpl\diploma_submission\media\state_machin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0926" y="3429000"/>
            <a:ext cx="6842148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</a:t>
            </a:r>
            <a:r>
              <a:rPr lang="ru-RU" dirty="0" err="1" smtClean="0"/>
              <a:t>плейлистами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1187043"/>
          </a:xfrm>
        </p:spPr>
        <p:txBody>
          <a:bodyPr/>
          <a:lstStyle/>
          <a:p>
            <a:pPr marL="0" indent="540000" algn="just">
              <a:spcBef>
                <a:spcPts val="0"/>
              </a:spcBef>
              <a:buNone/>
            </a:pPr>
            <a:r>
              <a:rPr lang="ru-RU" sz="2400" dirty="0" smtClean="0"/>
              <a:t>Проигрываемые элементы делятся на два типа – звуковой файл формата «.</a:t>
            </a:r>
            <a:r>
              <a:rPr lang="ru-RU" sz="2400" dirty="0" err="1" smtClean="0"/>
              <a:t>wav</a:t>
            </a:r>
            <a:r>
              <a:rPr lang="ru-RU" sz="2400" dirty="0" smtClean="0"/>
              <a:t>» или тон определенной частоты.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  <p:pic>
        <p:nvPicPr>
          <p:cNvPr id="11266" name="Picture 2" descr="C:\Users\Notebook\Desktop\tunel\sibsutis\2015\dpl\diploma_submission\media\Playli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4093" y="2437993"/>
            <a:ext cx="6298407" cy="39183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разговоров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992187"/>
          </a:xfrm>
        </p:spPr>
        <p:txBody>
          <a:bodyPr/>
          <a:lstStyle/>
          <a:p>
            <a:pPr marL="0" indent="360363">
              <a:buNone/>
            </a:pPr>
            <a:r>
              <a:rPr lang="ru-RU" sz="2400" dirty="0" smtClean="0"/>
              <a:t>На основе двух сервисных портов создается конференция </a:t>
            </a:r>
            <a:r>
              <a:rPr lang="ru-RU" sz="2400" dirty="0" smtClean="0"/>
              <a:t>из </a:t>
            </a:r>
            <a:r>
              <a:rPr lang="ru-RU" sz="2400" dirty="0" smtClean="0"/>
              <a:t>которой, уже смикшированный, звук записывается в </a:t>
            </a:r>
            <a:r>
              <a:rPr lang="ru-RU" sz="2400" dirty="0" smtClean="0"/>
              <a:t>файл.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  <p:pic>
        <p:nvPicPr>
          <p:cNvPr id="5122" name="Picture 2" descr="E:\tunel\sibsutis\2015\dpl\diploma_submission\media\record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950" y="2287587"/>
            <a:ext cx="7909189" cy="37195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</a:t>
            </a:r>
            <a:r>
              <a:rPr lang="en-US" dirty="0" smtClean="0"/>
              <a:t>DTMF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0949"/>
            <a:ext cx="8229600" cy="1244601"/>
          </a:xfrm>
        </p:spPr>
        <p:txBody>
          <a:bodyPr/>
          <a:lstStyle/>
          <a:p>
            <a:pPr marL="0" indent="539750">
              <a:buNone/>
            </a:pPr>
            <a:r>
              <a:rPr lang="ru-RU" sz="2400" dirty="0" smtClean="0"/>
              <a:t>После получения команды на сбор </a:t>
            </a:r>
            <a:r>
              <a:rPr lang="en-US" sz="2400" dirty="0" smtClean="0"/>
              <a:t>DTMF</a:t>
            </a:r>
            <a:r>
              <a:rPr lang="ru-RU" sz="2400" dirty="0" smtClean="0"/>
              <a:t> у вызова, для которого это сообщение предназначено, заполняются параметры сбора, запускается таймер.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13</a:t>
            </a:fld>
            <a:endParaRPr lang="ru-RU" dirty="0"/>
          </a:p>
        </p:txBody>
      </p:sp>
      <p:pic>
        <p:nvPicPr>
          <p:cNvPr id="10244" name="Picture 4" descr="C:\Users\Notebook\Desktop\tunel\sibsutis\2015\dpl\diploma_submission\media\recv_DTMF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4050" y="2495550"/>
            <a:ext cx="3778250" cy="386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таймерами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0951"/>
            <a:ext cx="8229600" cy="1689100"/>
          </a:xfrm>
        </p:spPr>
        <p:txBody>
          <a:bodyPr/>
          <a:lstStyle/>
          <a:p>
            <a:pPr marL="0" indent="557213" algn="just">
              <a:buNone/>
            </a:pPr>
            <a:r>
              <a:rPr lang="ru-RU" sz="2400" dirty="0" smtClean="0"/>
              <a:t>Таймеры реализованы на основе потока </a:t>
            </a:r>
            <a:r>
              <a:rPr lang="en-US" sz="2400" dirty="0" err="1" smtClean="0"/>
              <a:t>pthread</a:t>
            </a:r>
            <a:r>
              <a:rPr lang="ru-RU" sz="2400" dirty="0" smtClean="0"/>
              <a:t>. Тело потока представляет собой бесконечный цикл, который </a:t>
            </a:r>
            <a:r>
              <a:rPr lang="ru-RU" sz="2400" dirty="0" smtClean="0"/>
              <a:t>каждые </a:t>
            </a:r>
            <a:r>
              <a:rPr lang="ru-RU" sz="2400" dirty="0" smtClean="0"/>
              <a:t>100 мс проверяет таймеры проигрывания, сбора цифр, ошибок сервера.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14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04799" y="4718050"/>
            <a:ext cx="2844800" cy="889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Проверка ошибок сервера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994399" y="4718050"/>
            <a:ext cx="2844800" cy="889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Проверка таймеров сбора </a:t>
            </a:r>
            <a:r>
              <a:rPr lang="en-US" sz="2400" dirty="0" smtClean="0"/>
              <a:t>DTMF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149599" y="3206750"/>
            <a:ext cx="2844800" cy="889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Проверка таймеров проигрывания</a:t>
            </a:r>
            <a:endParaRPr lang="ru-RU" sz="2400" dirty="0"/>
          </a:p>
        </p:txBody>
      </p:sp>
      <p:cxnSp>
        <p:nvCxnSpPr>
          <p:cNvPr id="13" name="Shape 12"/>
          <p:cNvCxnSpPr>
            <a:stCxn id="9" idx="0"/>
            <a:endCxn id="11" idx="1"/>
          </p:cNvCxnSpPr>
          <p:nvPr/>
        </p:nvCxnSpPr>
        <p:spPr>
          <a:xfrm rot="5400000" flipH="1" flipV="1">
            <a:off x="1904999" y="3473450"/>
            <a:ext cx="1066800" cy="142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11" idx="3"/>
            <a:endCxn id="10" idx="0"/>
          </p:cNvCxnSpPr>
          <p:nvPr/>
        </p:nvCxnSpPr>
        <p:spPr>
          <a:xfrm>
            <a:off x="5994399" y="3651250"/>
            <a:ext cx="1422400" cy="1066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0" idx="1"/>
            <a:endCxn id="9" idx="3"/>
          </p:cNvCxnSpPr>
          <p:nvPr/>
        </p:nvCxnSpPr>
        <p:spPr>
          <a:xfrm rot="10800000">
            <a:off x="3149599" y="5162550"/>
            <a:ext cx="284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сервером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06525"/>
            <a:ext cx="8229600" cy="4044950"/>
          </a:xfrm>
        </p:spPr>
        <p:txBody>
          <a:bodyPr/>
          <a:lstStyle/>
          <a:p>
            <a:pPr marL="0" indent="557213" algn="just">
              <a:buNone/>
            </a:pPr>
            <a:r>
              <a:rPr lang="ru-RU" sz="2400" dirty="0" smtClean="0"/>
              <a:t>Работа с сервером осуществляется через входящую и исходящую очередь. В обмене между сервером имеется 4 типа сообщений:</a:t>
            </a:r>
          </a:p>
          <a:p>
            <a:pPr marL="0" indent="557213" algn="just">
              <a:buFont typeface="Arial" pitchFamily="34" charset="0"/>
              <a:buChar char="•"/>
            </a:pPr>
            <a:r>
              <a:rPr lang="ru-RU" sz="2400" dirty="0" err="1" smtClean="0"/>
              <a:t>Seize</a:t>
            </a:r>
            <a:r>
              <a:rPr lang="ru-RU" sz="2400" dirty="0" smtClean="0"/>
              <a:t> – сообщение входящего/исходящего занятия.</a:t>
            </a:r>
          </a:p>
          <a:p>
            <a:pPr marL="0" indent="557213" algn="just">
              <a:buFont typeface="Arial" pitchFamily="34" charset="0"/>
              <a:buChar char="•"/>
            </a:pPr>
            <a:r>
              <a:rPr lang="en-US" sz="2400" dirty="0" smtClean="0"/>
              <a:t>Progress </a:t>
            </a:r>
            <a:r>
              <a:rPr lang="ru-RU" sz="2400" dirty="0" smtClean="0"/>
              <a:t>– сообщение для управления вызова с </a:t>
            </a:r>
            <a:r>
              <a:rPr lang="ru-RU" sz="2400" dirty="0" err="1" smtClean="0"/>
              <a:t>предответном</a:t>
            </a:r>
            <a:r>
              <a:rPr lang="ru-RU" sz="2400" dirty="0" smtClean="0"/>
              <a:t> и ответном состояниях.</a:t>
            </a:r>
          </a:p>
          <a:p>
            <a:pPr marL="0" indent="557213" algn="just">
              <a:buFont typeface="Arial" pitchFamily="34" charset="0"/>
              <a:buChar char="•"/>
            </a:pPr>
            <a:r>
              <a:rPr lang="en-US" sz="2400" dirty="0" smtClean="0"/>
              <a:t>Answer </a:t>
            </a:r>
            <a:r>
              <a:rPr lang="ru-RU" sz="2400" dirty="0" smtClean="0"/>
              <a:t>– сообщение для управления вызовами в ответном состоянии.</a:t>
            </a:r>
          </a:p>
          <a:p>
            <a:pPr marL="0" indent="557213" algn="just">
              <a:buFont typeface="Arial" pitchFamily="34" charset="0"/>
              <a:buChar char="•"/>
            </a:pPr>
            <a:r>
              <a:rPr lang="en-US" sz="2400" dirty="0" smtClean="0"/>
              <a:t>Release </a:t>
            </a:r>
            <a:r>
              <a:rPr lang="ru-RU" sz="2400" dirty="0" smtClean="0"/>
              <a:t>– сообщение для уведомления о завершении вызова.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SMARTI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  <p:pic>
        <p:nvPicPr>
          <p:cNvPr id="6" name="Рисунок 5" descr="E:\tunel\sibsutis\2015\dpl\diploma_submission\media\serv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2308" y="1191226"/>
            <a:ext cx="3719384" cy="5165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подключениями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4875213"/>
          </a:xfrm>
        </p:spPr>
        <p:txBody>
          <a:bodyPr/>
          <a:lstStyle/>
          <a:p>
            <a:pPr marL="0" indent="539750" algn="just">
              <a:buNone/>
            </a:pPr>
            <a:r>
              <a:rPr lang="ru-RU" sz="2400" dirty="0" smtClean="0"/>
              <a:t>Уровень сервера обособлен от вызовов, сервер управляет сессиями. Сессии – логические подключения, в рамках главного подключения, соответствующие вызовам.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17</a:t>
            </a:fld>
            <a:endParaRPr lang="ru-RU" dirty="0"/>
          </a:p>
        </p:txBody>
      </p:sp>
      <p:pic>
        <p:nvPicPr>
          <p:cNvPr id="4098" name="Picture 2" descr="C:\Users\Notebook\Desktop\tunel\sibsutis\2015\dpl\diploma_submission\media\ivr_module_ivr_process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633" y="2895600"/>
            <a:ext cx="8830734" cy="284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Отображение ключей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4875213"/>
          </a:xfrm>
        </p:spPr>
        <p:txBody>
          <a:bodyPr/>
          <a:lstStyle/>
          <a:p>
            <a:pPr marL="0" indent="539750" algn="just">
              <a:buNone/>
            </a:pPr>
            <a:r>
              <a:rPr lang="ru-RU" sz="2400" dirty="0" smtClean="0"/>
              <a:t>Для </a:t>
            </a:r>
            <a:r>
              <a:rPr lang="ru-RU" sz="2400" dirty="0" smtClean="0"/>
              <a:t>связи вызовов с сессиями </a:t>
            </a:r>
            <a:r>
              <a:rPr lang="ru-RU" sz="2400" dirty="0" smtClean="0"/>
              <a:t>в сервере реализован механизм отображения </a:t>
            </a:r>
            <a:r>
              <a:rPr lang="ru-RU" sz="2400" dirty="0" smtClean="0"/>
              <a:t>ключей.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18</a:t>
            </a:fld>
            <a:endParaRPr lang="ru-RU" dirty="0"/>
          </a:p>
        </p:txBody>
      </p:sp>
      <p:pic>
        <p:nvPicPr>
          <p:cNvPr id="3075" name="Picture 3" descr="E:\tunel\sibsutis\2015\dpl\diploma_submission\media\server_kays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39950"/>
            <a:ext cx="7789550" cy="41494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сообщений от сервера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0951"/>
            <a:ext cx="8229600" cy="933449"/>
          </a:xfrm>
        </p:spPr>
        <p:txBody>
          <a:bodyPr/>
          <a:lstStyle/>
          <a:p>
            <a:pPr marL="0" indent="557213" algn="just">
              <a:buNone/>
            </a:pPr>
            <a:r>
              <a:rPr lang="ru-RU" sz="2400" dirty="0" smtClean="0"/>
              <a:t>Обработка сообщений от сервера начнется тогда, когда ядро обработки вызовов передаст управление </a:t>
            </a:r>
            <a:r>
              <a:rPr lang="en-US" sz="2400" dirty="0" smtClean="0"/>
              <a:t>IVR </a:t>
            </a:r>
            <a:r>
              <a:rPr lang="ru-RU" sz="2400" dirty="0" smtClean="0"/>
              <a:t>модулю.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19</a:t>
            </a:fld>
            <a:endParaRPr lang="ru-RU" dirty="0"/>
          </a:p>
        </p:txBody>
      </p:sp>
      <p:pic>
        <p:nvPicPr>
          <p:cNvPr id="4098" name="Picture 2" descr="E:\tunel\sibsutis\2015\dpl\diploma_submission\media\queu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17750"/>
            <a:ext cx="8229600" cy="38453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4875213"/>
          </a:xfrm>
        </p:spPr>
        <p:txBody>
          <a:bodyPr/>
          <a:lstStyle/>
          <a:p>
            <a:pPr marL="0" lvl="1" indent="536575" algn="just">
              <a:buNone/>
            </a:pPr>
            <a:r>
              <a:rPr lang="ru-RU" sz="2400" dirty="0" smtClean="0"/>
              <a:t>Разработать модуль интерактивного голосового меню (</a:t>
            </a:r>
            <a:r>
              <a:rPr lang="en-US" sz="2400" dirty="0" smtClean="0"/>
              <a:t>IVR) </a:t>
            </a:r>
            <a:r>
              <a:rPr lang="ru-RU" sz="2400" dirty="0" smtClean="0"/>
              <a:t>для </a:t>
            </a:r>
            <a:r>
              <a:rPr lang="ru-RU" sz="2400" dirty="0" err="1" smtClean="0"/>
              <a:t>транковых</a:t>
            </a:r>
            <a:r>
              <a:rPr lang="ru-RU" sz="2400" dirty="0" smtClean="0"/>
              <a:t> шлюзов </a:t>
            </a:r>
            <a:r>
              <a:rPr lang="en-US" sz="2400" dirty="0" smtClean="0"/>
              <a:t>SMG1016M, SMG2016.</a:t>
            </a: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pic>
        <p:nvPicPr>
          <p:cNvPr id="5" name="Рисунок 4" descr="smg_1016m_fro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649984"/>
            <a:ext cx="8786842" cy="1971294"/>
          </a:xfrm>
          <a:prstGeom prst="rect">
            <a:avLst/>
          </a:prstGeom>
        </p:spPr>
      </p:pic>
      <p:pic>
        <p:nvPicPr>
          <p:cNvPr id="6" name="Рисунок 5" descr="Безымянный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64496"/>
            <a:ext cx="9144000" cy="1991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algn="just"/>
            <a:r>
              <a:rPr lang="ru-RU" sz="2400" dirty="0" smtClean="0"/>
              <a:t>В результате проделанной работы были выполнены все пункты поставленного технического задания.</a:t>
            </a:r>
          </a:p>
          <a:p>
            <a:pPr algn="just"/>
            <a:r>
              <a:rPr lang="ru-RU" sz="2400" dirty="0" smtClean="0"/>
              <a:t>По завершению разработки </a:t>
            </a:r>
            <a:r>
              <a:rPr lang="en-US" sz="2400" dirty="0" smtClean="0"/>
              <a:t>IVR</a:t>
            </a:r>
            <a:r>
              <a:rPr lang="ru-RU" sz="2400" dirty="0" smtClean="0"/>
              <a:t> модуль был внедрен в серийное ПО продуктов </a:t>
            </a:r>
            <a:r>
              <a:rPr lang="en-US" sz="2400" dirty="0" smtClean="0"/>
              <a:t>SMG</a:t>
            </a:r>
            <a:r>
              <a:rPr lang="ru-RU" sz="2400" dirty="0" smtClean="0"/>
              <a:t>1016</a:t>
            </a:r>
            <a:r>
              <a:rPr lang="en-US" sz="2400" dirty="0" smtClean="0"/>
              <a:t>M</a:t>
            </a:r>
            <a:r>
              <a:rPr lang="ru-RU" sz="2400" dirty="0" smtClean="0"/>
              <a:t> и </a:t>
            </a:r>
            <a:r>
              <a:rPr lang="en-US" sz="2400" dirty="0" smtClean="0"/>
              <a:t>SMG</a:t>
            </a:r>
            <a:r>
              <a:rPr lang="ru-RU" sz="2400" dirty="0" smtClean="0"/>
              <a:t>2016, лицензия на модуль </a:t>
            </a:r>
            <a:r>
              <a:rPr lang="en-US" sz="2400" dirty="0" smtClean="0"/>
              <a:t>IVR </a:t>
            </a:r>
            <a:r>
              <a:rPr lang="ru-RU" sz="2400" dirty="0" smtClean="0"/>
              <a:t>была добавлена в перечень опций, доступных для клиентов компании.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20</a:t>
            </a:fld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Функциональная схема</a:t>
            </a:r>
            <a:br>
              <a:rPr lang="ru-RU" dirty="0" smtClean="0"/>
            </a:br>
            <a:r>
              <a:rPr lang="ru-RU" dirty="0" smtClean="0"/>
              <a:t>SMG–1016</a:t>
            </a:r>
            <a:r>
              <a:rPr lang="en-US" dirty="0" smtClean="0"/>
              <a:t>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22</a:t>
            </a:fld>
            <a:endParaRPr lang="ru-RU" dirty="0"/>
          </a:p>
        </p:txBody>
      </p:sp>
      <p:pic>
        <p:nvPicPr>
          <p:cNvPr id="2051" name="Picture 3" descr="C:\Users\Notebook\Desktop\tunel\sibsutis\2015\dpl\diploma_submission\media\hw_schem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233" y="1282700"/>
            <a:ext cx="4859533" cy="5073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23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24</a:t>
            </a:fld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25</a:t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39900"/>
            <a:ext cx="8229600" cy="3378200"/>
          </a:xfrm>
        </p:spPr>
        <p:txBody>
          <a:bodyPr/>
          <a:lstStyle/>
          <a:p>
            <a:pPr algn="just"/>
            <a:r>
              <a:rPr lang="ru-RU" sz="2400" dirty="0" smtClean="0"/>
              <a:t>Количество поддерживаемых протоколов сигнализации должно соответствовать протоколам, поддерживаемым на устройстве;</a:t>
            </a:r>
          </a:p>
          <a:p>
            <a:pPr algn="just"/>
            <a:r>
              <a:rPr lang="ru-RU" sz="2400" dirty="0" smtClean="0"/>
              <a:t>Модульная архитектура устойчивая к отказам;</a:t>
            </a:r>
          </a:p>
          <a:p>
            <a:pPr algn="just"/>
            <a:r>
              <a:rPr lang="ru-RU" sz="2400" dirty="0" smtClean="0"/>
              <a:t>Производительность не ниже производительности основной системы обработки вызовов;</a:t>
            </a:r>
          </a:p>
          <a:p>
            <a:pPr algn="just"/>
            <a:r>
              <a:rPr lang="ru-RU" sz="2400" dirty="0" smtClean="0"/>
              <a:t>Поддержка функциональных блоков: «</a:t>
            </a:r>
            <a:r>
              <a:rPr lang="en-US" sz="2400" dirty="0" smtClean="0"/>
              <a:t>Ring</a:t>
            </a:r>
            <a:r>
              <a:rPr lang="ru-RU" sz="2400" dirty="0" smtClean="0"/>
              <a:t>», «</a:t>
            </a:r>
            <a:r>
              <a:rPr lang="en-US" sz="2400" dirty="0" smtClean="0"/>
              <a:t>Info</a:t>
            </a:r>
            <a:r>
              <a:rPr lang="ru-RU" sz="2400" dirty="0" smtClean="0"/>
              <a:t>», «</a:t>
            </a:r>
            <a:r>
              <a:rPr lang="en-US" sz="2400" dirty="0" smtClean="0"/>
              <a:t>Play</a:t>
            </a:r>
            <a:r>
              <a:rPr lang="ru-RU" sz="2400" dirty="0" smtClean="0"/>
              <a:t>», «</a:t>
            </a:r>
            <a:r>
              <a:rPr lang="en-US" sz="2400" dirty="0" smtClean="0"/>
              <a:t>IVR</a:t>
            </a:r>
            <a:r>
              <a:rPr lang="ru-RU" sz="2400" dirty="0" smtClean="0"/>
              <a:t>», «</a:t>
            </a:r>
            <a:r>
              <a:rPr lang="en-US" sz="2400" dirty="0" smtClean="0"/>
              <a:t>Dial</a:t>
            </a:r>
            <a:r>
              <a:rPr lang="ru-RU" sz="2400" dirty="0" smtClean="0"/>
              <a:t>», «</a:t>
            </a:r>
            <a:r>
              <a:rPr lang="en-US" sz="2400" dirty="0" err="1" smtClean="0"/>
              <a:t>Rec</a:t>
            </a:r>
            <a:r>
              <a:rPr lang="ru-RU" sz="2400" dirty="0" smtClean="0"/>
              <a:t>», «</a:t>
            </a:r>
            <a:r>
              <a:rPr lang="en-US" sz="2400" dirty="0" smtClean="0"/>
              <a:t>Caller Info</a:t>
            </a:r>
            <a:r>
              <a:rPr lang="ru-RU" sz="2400" dirty="0" smtClean="0"/>
              <a:t>».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Интерактивное Голосовое Меню (IVR)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0949"/>
            <a:ext cx="8229600" cy="1955801"/>
          </a:xfrm>
        </p:spPr>
        <p:txBody>
          <a:bodyPr/>
          <a:lstStyle/>
          <a:p>
            <a:pPr marL="0" indent="557213" algn="just">
              <a:buNone/>
            </a:pPr>
            <a:r>
              <a:rPr lang="ru-RU" sz="2400" dirty="0" smtClean="0"/>
              <a:t>Интерактивное Голосовое Меню  (англ. </a:t>
            </a:r>
            <a:r>
              <a:rPr lang="en-US" sz="2400" i="1" dirty="0" smtClean="0"/>
              <a:t>Interactive Voice Response</a:t>
            </a:r>
            <a:r>
              <a:rPr lang="en-US" sz="2400" dirty="0" smtClean="0"/>
              <a:t>)</a:t>
            </a:r>
            <a:r>
              <a:rPr lang="ru-RU" sz="2400" dirty="0" smtClean="0"/>
              <a:t> — это система предварительно записанных голосовых сообщений, выполняющая функцию маршрутизации звонков, пользуясь информацией, вводимой клиентом с помощью тонального набора.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pic>
        <p:nvPicPr>
          <p:cNvPr id="9218" name="Picture 2" descr="C:\Users\Notebook\Desktop\tunel\sibsutis\2015\dpl\diploma_submission\ivr_en_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7818" y="3190690"/>
            <a:ext cx="5948363" cy="3165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Сценарии обработки вызовов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1778000"/>
          </a:xfrm>
        </p:spPr>
        <p:txBody>
          <a:bodyPr/>
          <a:lstStyle/>
          <a:p>
            <a:pPr marL="0" indent="536575" algn="just">
              <a:buNone/>
            </a:pPr>
            <a:r>
              <a:rPr lang="ru-RU" sz="2400" dirty="0" smtClean="0"/>
              <a:t>Сценарии обработки создаются с помощью </a:t>
            </a:r>
            <a:r>
              <a:rPr lang="ru-RU" sz="2400" dirty="0" err="1" smtClean="0"/>
              <a:t>веб</a:t>
            </a:r>
            <a:r>
              <a:rPr lang="ru-RU" sz="2400" dirty="0" smtClean="0"/>
              <a:t> </a:t>
            </a:r>
            <a:r>
              <a:rPr lang="ru-RU" sz="2400" dirty="0" smtClean="0"/>
              <a:t>– интерфейса администратором устройства и представляют собой отдельные файлы в формате JSON с описанием блоков их связей и параметров. 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pic>
        <p:nvPicPr>
          <p:cNvPr id="6148" name="Picture 4" descr="C:\Users\Notebook\Desktop\tunel\sibsutis\2015\dpl\diploma_submission\Безымянный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1782" y="3010316"/>
            <a:ext cx="7140436" cy="33460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сценариями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0951"/>
            <a:ext cx="8229600" cy="1911350"/>
          </a:xfrm>
        </p:spPr>
        <p:txBody>
          <a:bodyPr/>
          <a:lstStyle/>
          <a:p>
            <a:pPr marL="0" indent="536575" algn="just">
              <a:buNone/>
            </a:pPr>
            <a:r>
              <a:rPr lang="en-US" sz="2400" dirty="0" smtClean="0"/>
              <a:t>IVR</a:t>
            </a:r>
            <a:r>
              <a:rPr lang="ru-RU" sz="2400" dirty="0" smtClean="0"/>
              <a:t> процессор – модуль управления сценариями, в системе представлен в виде отдельного процесса. На основе блоков обрабатываемого сценария </a:t>
            </a:r>
            <a:r>
              <a:rPr lang="en-US" sz="2400" dirty="0" smtClean="0"/>
              <a:t>IVR</a:t>
            </a:r>
            <a:r>
              <a:rPr lang="ru-RU" sz="2400" dirty="0" smtClean="0"/>
              <a:t> процессор формирует управляющие команды с помощью которых модуль IVR осуществляет управления вызовами.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pic>
        <p:nvPicPr>
          <p:cNvPr id="8194" name="Picture 2" descr="C:\Users\Notebook\Desktop\tunel\sibsutis\2015\dpl\diploma_submission\media\IVRproc_sche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371850"/>
            <a:ext cx="6248400" cy="298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ru-RU" dirty="0" smtClean="0"/>
              <a:t>модуля </a:t>
            </a:r>
            <a:r>
              <a:rPr lang="en-US" dirty="0" smtClean="0"/>
              <a:t>IVR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pic>
        <p:nvPicPr>
          <p:cNvPr id="1027" name="Picture 3" descr="C:\Users\Notebook\Desktop\tunel\sibsutis\2015\dpl\diploma_submission\media\logic_schem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0639" y="1282700"/>
            <a:ext cx="7482721" cy="5073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система обработки вызова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244600"/>
          </a:xfrm>
        </p:spPr>
        <p:txBody>
          <a:bodyPr/>
          <a:lstStyle/>
          <a:p>
            <a:pPr marL="0" indent="536575" algn="just">
              <a:buNone/>
              <a:tabLst>
                <a:tab pos="0" algn="l"/>
              </a:tabLst>
            </a:pPr>
            <a:r>
              <a:rPr lang="ru-RU" sz="2400" dirty="0" smtClean="0"/>
              <a:t>Система обработки вызова представляет собой систему </a:t>
            </a:r>
            <a:r>
              <a:rPr lang="ru-RU" sz="2400" dirty="0" smtClean="0"/>
              <a:t>из </a:t>
            </a:r>
            <a:r>
              <a:rPr lang="ru-RU" sz="2400" dirty="0" smtClean="0"/>
              <a:t>4 транспортных модулей протокольного уровня и ядра обработки вызовов (</a:t>
            </a:r>
            <a:r>
              <a:rPr lang="en-US" sz="2400" dirty="0" smtClean="0"/>
              <a:t>PBX</a:t>
            </a:r>
            <a:r>
              <a:rPr lang="ru-RU" sz="2400" dirty="0" smtClean="0"/>
              <a:t>).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pic>
        <p:nvPicPr>
          <p:cNvPr id="1026" name="Picture 2" descr="E:\tunel\sibsutis\2015\dpl\diploma_submission\media\PBX_core1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700" y="2540001"/>
            <a:ext cx="4792624" cy="38163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вызовами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0951"/>
            <a:ext cx="8229600" cy="1555750"/>
          </a:xfrm>
        </p:spPr>
        <p:txBody>
          <a:bodyPr/>
          <a:lstStyle/>
          <a:p>
            <a:pPr marL="0" indent="557213" algn="just">
              <a:buNone/>
            </a:pPr>
            <a:r>
              <a:rPr lang="ru-RU" sz="2400" dirty="0" smtClean="0"/>
              <a:t>Для каждого поступившего вызова в ядре создается объект </a:t>
            </a:r>
            <a:r>
              <a:rPr lang="en-US" sz="2400" dirty="0" smtClean="0"/>
              <a:t>XPORT</a:t>
            </a:r>
            <a:r>
              <a:rPr lang="ru-RU" sz="2400" dirty="0" smtClean="0"/>
              <a:t>. </a:t>
            </a:r>
            <a:r>
              <a:rPr lang="en-US" sz="2400" dirty="0" smtClean="0"/>
              <a:t>XPORT </a:t>
            </a:r>
            <a:r>
              <a:rPr lang="ru-RU" sz="2400" dirty="0" smtClean="0"/>
              <a:t>– унифицированное представление вызова во внутренней схеме обработки вызова.</a:t>
            </a:r>
            <a:endParaRPr lang="en-US" sz="2400" dirty="0" smtClean="0"/>
          </a:p>
          <a:p>
            <a:pPr marL="0" indent="557213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pic>
        <p:nvPicPr>
          <p:cNvPr id="2050" name="Picture 2" descr="E:\tunel\sibsutis\2015\dpl\diploma_submission\media\PBX_co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700" y="2540000"/>
            <a:ext cx="4756150" cy="381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557</Words>
  <Application>Microsoft Office PowerPoint</Application>
  <PresentationFormat>Экран (4:3)</PresentationFormat>
  <Paragraphs>81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Федеральное государственное образовательное  бюджетное учреждение высшего профессионального образования “Сибирский государственный университет  телекоммуникаций и информатики”  Кафедра вычислительных систем</vt:lpstr>
      <vt:lpstr>Постановка задачи</vt:lpstr>
      <vt:lpstr>Требования</vt:lpstr>
      <vt:lpstr>Интерактивное Голосовое Меню (IVR)</vt:lpstr>
      <vt:lpstr>Сценарии обработки вызовов</vt:lpstr>
      <vt:lpstr>Управление сценариями</vt:lpstr>
      <vt:lpstr>Структура модуля IVR</vt:lpstr>
      <vt:lpstr>Общая система обработки вызова</vt:lpstr>
      <vt:lpstr>Работа с вызовами</vt:lpstr>
      <vt:lpstr>Состояния вызовов</vt:lpstr>
      <vt:lpstr>Управление плейлистами</vt:lpstr>
      <vt:lpstr>Запись разговоров</vt:lpstr>
      <vt:lpstr>Сбор DTMF</vt:lpstr>
      <vt:lpstr>Управление таймерами</vt:lpstr>
      <vt:lpstr>Работа с сервером</vt:lpstr>
      <vt:lpstr>SMARTI – сервер</vt:lpstr>
      <vt:lpstr>Управление подключениями</vt:lpstr>
      <vt:lpstr>Отображение ключей</vt:lpstr>
      <vt:lpstr>Обработка сообщений от сервера</vt:lpstr>
      <vt:lpstr>Заключение</vt:lpstr>
      <vt:lpstr>СПАСИБО ЗА ВНИМАНИЕ!</vt:lpstr>
      <vt:lpstr>Функциональная схема SMG–1016M</vt:lpstr>
      <vt:lpstr>Слайд 23</vt:lpstr>
      <vt:lpstr>Слайд 24</vt:lpstr>
      <vt:lpstr>Слайд 25</vt:lpstr>
    </vt:vector>
  </TitlesOfParts>
  <Company>Noname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FooBar</dc:creator>
  <cp:lastModifiedBy>Snusmumrik</cp:lastModifiedBy>
  <cp:revision>273</cp:revision>
  <dcterms:created xsi:type="dcterms:W3CDTF">2009-05-05T08:04:11Z</dcterms:created>
  <dcterms:modified xsi:type="dcterms:W3CDTF">2015-06-19T18:26:37Z</dcterms:modified>
</cp:coreProperties>
</file>