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73" r:id="rId3"/>
    <p:sldId id="274" r:id="rId4"/>
    <p:sldId id="276" r:id="rId5"/>
    <p:sldId id="262" r:id="rId6"/>
    <p:sldId id="270" r:id="rId7"/>
    <p:sldId id="271" r:id="rId8"/>
    <p:sldId id="268" r:id="rId9"/>
    <p:sldId id="272" r:id="rId10"/>
    <p:sldId id="277" r:id="rId11"/>
    <p:sldId id="267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>
      <p:cViewPr>
        <p:scale>
          <a:sx n="66" d="100"/>
          <a:sy n="66" d="100"/>
        </p:scale>
        <p:origin x="-14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D4FF24B-0019-4B0D-B0B9-32F14B2E2C78}" type="datetimeFigureOut">
              <a:rPr lang="ru-RU"/>
              <a:pPr>
                <a:defRPr/>
              </a:pPr>
              <a:t>17.05.2015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DDD994F-3BAF-42D9-A83D-4EE4A2B12B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9A1B5-22AB-4F4F-82C4-3832FF5BA1AD}" type="datetime1">
              <a:rPr lang="ru-RU" smtClean="0"/>
              <a:pPr>
                <a:defRPr/>
              </a:pPr>
              <a:t>17.05.2015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0AE68-DA05-4302-A8E7-9A0B20426B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6F612-06B2-4D34-A2E5-2FC6701A2080}" type="datetime1">
              <a:rPr lang="ru-RU" smtClean="0"/>
              <a:pPr>
                <a:defRPr/>
              </a:pPr>
              <a:t>17.05.2015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F0C8A-C67F-484C-A6ED-BE30834F2A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D59B5-5097-40D6-8C51-A22DC8E7662A}" type="datetime1">
              <a:rPr lang="ru-RU" smtClean="0"/>
              <a:pPr>
                <a:defRPr/>
              </a:pPr>
              <a:t>17.05.2015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21EDE-ACD2-42AC-90A0-7C5EB3A3ED1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188640"/>
            <a:ext cx="6572296" cy="70609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7FD7B-A1DB-42ED-89C7-B9C31F39F9E4}" type="datetime1">
              <a:rPr lang="ru-RU" smtClean="0"/>
              <a:pPr>
                <a:defRPr/>
              </a:pPr>
              <a:t>17.05.2015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latin typeface="+mn-lt"/>
              </a:defRPr>
            </a:lvl1pPr>
          </a:lstStyle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70C66-53A4-4EC7-AFE3-63C9FA97A64B}" type="datetime1">
              <a:rPr lang="ru-RU" smtClean="0"/>
              <a:pPr>
                <a:defRPr/>
              </a:pPr>
              <a:t>17.05.2015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D861D-DBD1-40C1-A0B4-15BE2BD9D9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188640"/>
            <a:ext cx="6572296" cy="63408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795F4-BA7F-4EB2-A230-D3C34E9E0724}" type="datetime1">
              <a:rPr lang="ru-RU" smtClean="0"/>
              <a:pPr>
                <a:defRPr/>
              </a:pPr>
              <a:t>17.05.2015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8763A-BB61-4CA5-A396-8A472B04B0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290" y="188640"/>
            <a:ext cx="6429420" cy="72008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3305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844824"/>
            <a:ext cx="4040188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3305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041775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DB8A9-86CA-47B9-87AE-D75DF06C0FE4}" type="datetime1">
              <a:rPr lang="ru-RU" smtClean="0"/>
              <a:pPr>
                <a:defRPr/>
              </a:pPr>
              <a:t>17.05.2015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D2CE0-31A1-405E-83A9-73E05FF8F26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290" y="188640"/>
            <a:ext cx="6500858" cy="72008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60C64-E344-454B-88BC-860AA22D39EA}" type="datetime1">
              <a:rPr lang="ru-RU" smtClean="0"/>
              <a:pPr>
                <a:defRPr/>
              </a:pPr>
              <a:t>17.05.2015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16B25-30B9-44D1-BDD3-24091E994B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DCF31-5680-4CC1-BAA2-F43F58DC9D79}" type="datetime1">
              <a:rPr lang="ru-RU" smtClean="0"/>
              <a:pPr>
                <a:defRPr/>
              </a:pPr>
              <a:t>17.05.2015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2C083-5B1A-449D-8928-55AB4BD893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4A688-1333-4F4C-9C63-0CEB9663E9DD}" type="datetime1">
              <a:rPr lang="ru-RU" smtClean="0"/>
              <a:pPr>
                <a:defRPr/>
              </a:pPr>
              <a:t>17.05.2015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8A7C1-86D5-49BB-BFC2-7F12CBECA9F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054E0-CDDE-4F82-9D04-5A354ADEBC7D}" type="datetime1">
              <a:rPr lang="ru-RU" smtClean="0"/>
              <a:pPr>
                <a:defRPr/>
              </a:pPr>
              <a:t>17.05.2015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9AA62-94E7-4F32-9078-5CED474542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1071538" y="238463"/>
            <a:ext cx="700092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74D704D-1B25-444E-8A2D-891197753BA0}" type="datetime1">
              <a:rPr lang="ru-RU" smtClean="0"/>
              <a:pPr>
                <a:defRPr/>
              </a:pPr>
              <a:t>17.05.2015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864EE6-CFDD-4F44-B976-60E8BA791E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" name="Группа 9"/>
          <p:cNvGrpSpPr/>
          <p:nvPr userDrawn="1"/>
        </p:nvGrpSpPr>
        <p:grpSpPr>
          <a:xfrm>
            <a:off x="212119" y="165205"/>
            <a:ext cx="8807218" cy="1136123"/>
            <a:chOff x="212119" y="165205"/>
            <a:chExt cx="8807218" cy="1136123"/>
          </a:xfrm>
        </p:grpSpPr>
        <p:pic>
          <p:nvPicPr>
            <p:cNvPr id="2" name="Picture 2" descr="Рисунок5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7947767" y="165205"/>
              <a:ext cx="1071570" cy="1136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" name="Picture 3" descr="Рисунок6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212119" y="178571"/>
              <a:ext cx="857256" cy="1109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395536" y="214290"/>
            <a:ext cx="8286750" cy="178595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ru-RU" sz="1800" dirty="0" smtClean="0">
                <a:cs typeface="Arial" charset="0"/>
              </a:rPr>
              <a:t>Федеральное государственное образовательное </a:t>
            </a:r>
            <a:br>
              <a:rPr lang="ru-RU" sz="1800" dirty="0" smtClean="0">
                <a:cs typeface="Arial" charset="0"/>
              </a:rPr>
            </a:br>
            <a:r>
              <a:rPr lang="ru-RU" sz="1800" dirty="0" smtClean="0">
                <a:cs typeface="Arial" charset="0"/>
              </a:rPr>
              <a:t>бюджетное учреждение</a:t>
            </a:r>
            <a:br>
              <a:rPr lang="ru-RU" sz="1800" dirty="0" smtClean="0">
                <a:cs typeface="Arial" charset="0"/>
              </a:rPr>
            </a:br>
            <a:r>
              <a:rPr lang="ru-RU" sz="1800" dirty="0" smtClean="0">
                <a:cs typeface="Arial" charset="0"/>
              </a:rPr>
              <a:t>высшего профессионального образования</a:t>
            </a:r>
            <a:br>
              <a:rPr lang="ru-RU" sz="1800" dirty="0" smtClean="0">
                <a:cs typeface="Arial" charset="0"/>
              </a:rPr>
            </a:br>
            <a:r>
              <a:rPr lang="en-US" sz="1800" dirty="0" smtClean="0">
                <a:cs typeface="Arial" charset="0"/>
              </a:rPr>
              <a:t>“</a:t>
            </a:r>
            <a:r>
              <a:rPr lang="ru-RU" sz="1800" dirty="0" smtClean="0">
                <a:cs typeface="Arial" charset="0"/>
              </a:rPr>
              <a:t>Сибирский государственный университет </a:t>
            </a:r>
            <a:br>
              <a:rPr lang="ru-RU" sz="1800" dirty="0" smtClean="0">
                <a:cs typeface="Arial" charset="0"/>
              </a:rPr>
            </a:br>
            <a:r>
              <a:rPr lang="ru-RU" sz="1800" dirty="0" smtClean="0">
                <a:cs typeface="Arial" charset="0"/>
              </a:rPr>
              <a:t>телекоммуникаций и информатики</a:t>
            </a:r>
            <a:r>
              <a:rPr lang="en-US" sz="1800" dirty="0" smtClean="0">
                <a:cs typeface="Arial" charset="0"/>
              </a:rPr>
              <a:t>”</a:t>
            </a:r>
            <a:r>
              <a:rPr lang="ru-RU" sz="1800" dirty="0" smtClean="0">
                <a:cs typeface="Arial" charset="0"/>
              </a:rPr>
              <a:t/>
            </a:r>
            <a:br>
              <a:rPr lang="ru-RU" sz="1800" dirty="0" smtClean="0">
                <a:cs typeface="Arial" charset="0"/>
              </a:rPr>
            </a:br>
            <a:r>
              <a:rPr lang="ru-RU" sz="1800" dirty="0" smtClean="0">
                <a:cs typeface="Arial" charset="0"/>
              </a:rPr>
              <a:t/>
            </a:r>
            <a:br>
              <a:rPr lang="ru-RU" sz="1800" dirty="0" smtClean="0">
                <a:cs typeface="Arial" charset="0"/>
              </a:rPr>
            </a:br>
            <a:r>
              <a:rPr lang="ru-RU" sz="1800" dirty="0" smtClean="0">
                <a:cs typeface="Arial" charset="0"/>
              </a:rPr>
              <a:t>Кафедра вычислительных систем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0" y="2357434"/>
            <a:ext cx="9144000" cy="5715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ru-RU" sz="3800" dirty="0">
                <a:latin typeface="+mj-lt"/>
                <a:ea typeface="+mj-ea"/>
                <a:cs typeface="Arial" pitchFamily="34" charset="0"/>
              </a:rPr>
              <a:t>ДИПЛОМНЫЙ ПРОЕКТ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0" y="3000381"/>
            <a:ext cx="9144000" cy="1214437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ru-RU" sz="2800" dirty="0" smtClean="0">
                <a:latin typeface="+mj-lt"/>
              </a:rPr>
              <a:t>Разработка модуля </a:t>
            </a:r>
            <a:r>
              <a:rPr lang="en-US" sz="2800" dirty="0" smtClean="0">
                <a:latin typeface="+mj-lt"/>
              </a:rPr>
              <a:t>IVR (Interactive Voice Responder) </a:t>
            </a:r>
            <a:r>
              <a:rPr lang="ru-RU" sz="2800" dirty="0" smtClean="0">
                <a:latin typeface="+mj-lt"/>
              </a:rPr>
              <a:t>для </a:t>
            </a:r>
            <a:r>
              <a:rPr lang="ru-RU" sz="2800" dirty="0" err="1" smtClean="0">
                <a:latin typeface="+mj-lt"/>
              </a:rPr>
              <a:t>транкового</a:t>
            </a:r>
            <a:r>
              <a:rPr lang="ru-RU" sz="2800" dirty="0" smtClean="0">
                <a:latin typeface="+mj-lt"/>
              </a:rPr>
              <a:t> шлюза</a:t>
            </a:r>
            <a:endParaRPr lang="ru-RU" sz="2800" dirty="0">
              <a:latin typeface="+mj-lt"/>
            </a:endParaRP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4140200" y="4437111"/>
            <a:ext cx="5003800" cy="18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b="1" dirty="0">
                <a:latin typeface="+mj-lt"/>
              </a:rPr>
              <a:t>Выполнил</a:t>
            </a:r>
            <a:endParaRPr lang="ru-RU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dirty="0">
                <a:latin typeface="+mj-lt"/>
              </a:rPr>
              <a:t>студент группы </a:t>
            </a:r>
            <a:r>
              <a:rPr lang="ru-RU" sz="2000" dirty="0" smtClean="0">
                <a:latin typeface="+mj-lt"/>
              </a:rPr>
              <a:t>ВМ-</a:t>
            </a:r>
            <a:r>
              <a:rPr lang="en-US" sz="2000" dirty="0" smtClean="0">
                <a:latin typeface="+mj-lt"/>
              </a:rPr>
              <a:t>05</a:t>
            </a:r>
            <a:endParaRPr lang="ru-RU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000" dirty="0" smtClean="0">
                <a:latin typeface="+mj-lt"/>
              </a:rPr>
              <a:t>Лещёв Александр Владимирович</a:t>
            </a:r>
            <a:endParaRPr lang="ru-RU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b="1" dirty="0" smtClean="0">
                <a:latin typeface="+mj-lt"/>
              </a:rPr>
              <a:t>Руководитель </a:t>
            </a:r>
            <a:r>
              <a:rPr lang="ru-RU" sz="2000" dirty="0">
                <a:latin typeface="+mj-lt"/>
              </a:rPr>
              <a:t>–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dirty="0" smtClean="0">
                <a:latin typeface="+mj-lt"/>
              </a:rPr>
              <a:t>ст. пр. Крамаренко Константин Евгеньевич </a:t>
            </a:r>
            <a:endParaRPr lang="ru-RU" sz="2000" dirty="0">
              <a:latin typeface="+mj-lt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0" y="6429375"/>
            <a:ext cx="9144000" cy="28575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ru-RU" sz="2000" dirty="0">
                <a:latin typeface="+mj-lt"/>
                <a:ea typeface="+mj-ea"/>
                <a:cs typeface="Arial" pitchFamily="34" charset="0"/>
              </a:rPr>
              <a:t>Новосибирск </a:t>
            </a:r>
            <a:r>
              <a:rPr lang="ru-RU" sz="2000" dirty="0">
                <a:latin typeface="+mj-lt"/>
                <a:cs typeface="Arial" pitchFamily="34" charset="0"/>
              </a:rPr>
              <a:t>– </a:t>
            </a:r>
            <a:r>
              <a:rPr lang="ru-RU" sz="2000" dirty="0" smtClean="0">
                <a:latin typeface="+mj-lt"/>
                <a:ea typeface="+mj-ea"/>
                <a:cs typeface="Arial" pitchFamily="34" charset="0"/>
              </a:rPr>
              <a:t>2015</a:t>
            </a:r>
            <a:endParaRPr lang="ru-RU" sz="2000" dirty="0"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273050"/>
            <a:ext cx="6572296" cy="70609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10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60350" y="1490008"/>
            <a:ext cx="86233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+mj-lt"/>
              </a:rPr>
              <a:t> Лицензирование </a:t>
            </a:r>
            <a:r>
              <a:rPr lang="ru-RU" sz="2400" dirty="0" smtClean="0">
                <a:latin typeface="+mj-lt"/>
              </a:rPr>
              <a:t>функционала</a:t>
            </a:r>
            <a:r>
              <a:rPr lang="en-US" sz="2400" dirty="0" smtClean="0">
                <a:latin typeface="+mj-lt"/>
              </a:rPr>
              <a:t>;</a:t>
            </a:r>
            <a:endParaRPr lang="ru-RU" sz="24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endParaRPr lang="ru-RU" sz="24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+mj-lt"/>
              </a:rPr>
              <a:t> Успешно пройдено тестирование в 40+ компаниях</a:t>
            </a:r>
            <a:r>
              <a:rPr lang="en-US" sz="2400" dirty="0" smtClean="0">
                <a:latin typeface="+mj-lt"/>
              </a:rPr>
              <a:t>;</a:t>
            </a:r>
            <a:endParaRPr lang="ru-RU" sz="24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endParaRPr lang="ru-RU" sz="24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+mj-lt"/>
              </a:rPr>
              <a:t>Поддержка цифровой и аналоговой сигнализации</a:t>
            </a:r>
          </a:p>
          <a:p>
            <a:r>
              <a:rPr lang="ru-RU" sz="2400" dirty="0" smtClean="0">
                <a:latin typeface="+mj-lt"/>
              </a:rPr>
              <a:t>  </a:t>
            </a:r>
            <a:r>
              <a:rPr lang="en-US" sz="2400" dirty="0" smtClean="0">
                <a:latin typeface="+mj-lt"/>
              </a:rPr>
              <a:t>(SIP</a:t>
            </a:r>
            <a:r>
              <a:rPr lang="ru-RU" sz="2400" dirty="0" smtClean="0">
                <a:latin typeface="+mj-lt"/>
              </a:rPr>
              <a:t>, </a:t>
            </a:r>
            <a:r>
              <a:rPr lang="en-US" sz="2400" dirty="0" smtClean="0">
                <a:latin typeface="+mj-lt"/>
              </a:rPr>
              <a:t>H.323, PRI, SS7</a:t>
            </a:r>
            <a:r>
              <a:rPr lang="en-US" sz="2400" dirty="0" smtClean="0">
                <a:latin typeface="+mj-lt"/>
              </a:rPr>
              <a:t>);</a:t>
            </a:r>
            <a:endParaRPr lang="ru-RU" sz="2400" dirty="0" smtClean="0">
              <a:latin typeface="+mj-lt"/>
            </a:endParaRPr>
          </a:p>
          <a:p>
            <a:endParaRPr lang="ru-RU" sz="24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+mj-lt"/>
              </a:rPr>
              <a:t> Готовое </a:t>
            </a:r>
            <a:r>
              <a:rPr lang="ru-RU" sz="2400" dirty="0" smtClean="0">
                <a:latin typeface="+mj-lt"/>
              </a:rPr>
              <a:t>решения на базе </a:t>
            </a:r>
            <a:r>
              <a:rPr lang="ru-RU" sz="2400" dirty="0" err="1" smtClean="0">
                <a:latin typeface="+mj-lt"/>
              </a:rPr>
              <a:t>транковых</a:t>
            </a:r>
            <a:r>
              <a:rPr lang="ru-RU" sz="2400" dirty="0" smtClean="0">
                <a:latin typeface="+mj-lt"/>
              </a:rPr>
              <a:t> шлюзов </a:t>
            </a:r>
            <a:r>
              <a:rPr lang="en-US" sz="2400" dirty="0" smtClean="0">
                <a:latin typeface="+mj-lt"/>
              </a:rPr>
              <a:t>SMG</a:t>
            </a:r>
            <a:r>
              <a:rPr lang="ru-RU" sz="2400" dirty="0" smtClean="0">
                <a:latin typeface="+mj-lt"/>
              </a:rPr>
              <a:t> </a:t>
            </a:r>
            <a:r>
              <a:rPr lang="ru-RU" sz="2400" dirty="0" smtClean="0">
                <a:latin typeface="+mj-lt"/>
              </a:rPr>
              <a:t>для</a:t>
            </a:r>
          </a:p>
          <a:p>
            <a:r>
              <a:rPr lang="ru-RU" sz="2400" dirty="0" smtClean="0">
                <a:latin typeface="+mj-lt"/>
              </a:rPr>
              <a:t> </a:t>
            </a:r>
            <a:r>
              <a:rPr lang="ru-RU" sz="2400" dirty="0" smtClean="0">
                <a:latin typeface="+mj-lt"/>
              </a:rPr>
              <a:t> </a:t>
            </a:r>
            <a:r>
              <a:rPr lang="ru-RU" sz="2400" dirty="0" smtClean="0">
                <a:latin typeface="+mj-lt"/>
              </a:rPr>
              <a:t>интеграция в сети </a:t>
            </a:r>
            <a:r>
              <a:rPr lang="en-US" sz="2400" dirty="0" smtClean="0">
                <a:latin typeface="+mj-lt"/>
              </a:rPr>
              <a:t>NGN;</a:t>
            </a:r>
            <a:endParaRPr lang="ru-RU" sz="2400" dirty="0" smtClean="0">
              <a:latin typeface="+mj-lt"/>
            </a:endParaRPr>
          </a:p>
          <a:p>
            <a:endParaRPr lang="ru-RU" sz="24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+mj-lt"/>
              </a:rPr>
              <a:t> Возможность расширения функционала с учетом отзывов и </a:t>
            </a:r>
          </a:p>
          <a:p>
            <a:r>
              <a:rPr lang="ru-RU" sz="2400" dirty="0" smtClean="0">
                <a:latin typeface="+mj-lt"/>
              </a:rPr>
              <a:t>  пожеланий клиентов</a:t>
            </a:r>
            <a:r>
              <a:rPr lang="en-US" sz="2400" dirty="0" smtClean="0">
                <a:latin typeface="+mj-lt"/>
              </a:rPr>
              <a:t>.</a:t>
            </a:r>
            <a:endParaRPr lang="ru-RU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535039"/>
            <a:ext cx="7772400" cy="1470025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500042"/>
            <a:ext cx="6572296" cy="706090"/>
          </a:xfrm>
        </p:spPr>
        <p:txBody>
          <a:bodyPr/>
          <a:lstStyle/>
          <a:p>
            <a:r>
              <a:rPr lang="ru-RU" dirty="0" smtClean="0"/>
              <a:t>Интерактивное Голосовое Меню (IVR)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2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1428736"/>
            <a:ext cx="89297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+mn-lt"/>
              </a:rPr>
              <a:t>Интерактивное Голосовое Меню </a:t>
            </a:r>
            <a:r>
              <a:rPr lang="ru-RU" sz="2400" dirty="0" smtClean="0"/>
              <a:t> </a:t>
            </a:r>
            <a:r>
              <a:rPr lang="ru-RU" sz="2400" dirty="0" smtClean="0">
                <a:latin typeface="+mj-lt"/>
              </a:rPr>
              <a:t>(англ. </a:t>
            </a:r>
            <a:r>
              <a:rPr lang="en-US" sz="2400" i="1" dirty="0" smtClean="0">
                <a:latin typeface="+mj-lt"/>
              </a:rPr>
              <a:t>Interactive Voice Response</a:t>
            </a:r>
            <a:r>
              <a:rPr lang="en-US" sz="2400" dirty="0" smtClean="0">
                <a:latin typeface="+mj-lt"/>
              </a:rPr>
              <a:t>)</a:t>
            </a:r>
            <a:r>
              <a:rPr lang="ru-RU" sz="2400" dirty="0" smtClean="0">
                <a:latin typeface="+mn-lt"/>
              </a:rPr>
              <a:t> — это система предварительно записанных голосовых сообщений, выполняющая функцию маршрутизации звонков, пользуясь информацией, вводимой клиентом с помощью тонального набора.</a:t>
            </a:r>
            <a:endParaRPr lang="ru-RU" sz="2400" dirty="0">
              <a:latin typeface="+mn-lt"/>
            </a:endParaRPr>
          </a:p>
        </p:txBody>
      </p:sp>
      <p:pic>
        <p:nvPicPr>
          <p:cNvPr id="1028" name="Picture 4" descr="C:\Users\Notebook\Desktop\tunel\sibsutis\2015\dpl\diploma_submission\ivr_e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8695" y="3000372"/>
            <a:ext cx="6786610" cy="36107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273050"/>
            <a:ext cx="6572296" cy="706090"/>
          </a:xfrm>
        </p:spPr>
        <p:txBody>
          <a:bodyPr/>
          <a:lstStyle/>
          <a:p>
            <a:r>
              <a:rPr lang="ru-RU" dirty="0" smtClean="0"/>
              <a:t>Снижение нагрузки на операторов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  <p:pic>
        <p:nvPicPr>
          <p:cNvPr id="3077" name="Picture 5" descr="C:\Users\Notebook\Desktop\tunel\sibsutis\2015\dpl\diploma_submission\sad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1285860"/>
            <a:ext cx="2717800" cy="3581400"/>
          </a:xfrm>
          <a:prstGeom prst="rect">
            <a:avLst/>
          </a:prstGeom>
          <a:noFill/>
        </p:spPr>
      </p:pic>
      <p:pic>
        <p:nvPicPr>
          <p:cNvPr id="3078" name="Picture 6" descr="C:\Users\Notebook\Desktop\tunel\sibsutis\2015\dpl\diploma_submission\sadg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285860"/>
            <a:ext cx="2717800" cy="3581400"/>
          </a:xfrm>
          <a:prstGeom prst="rect">
            <a:avLst/>
          </a:prstGeom>
          <a:noFill/>
        </p:spPr>
      </p:pic>
      <p:pic>
        <p:nvPicPr>
          <p:cNvPr id="3079" name="Picture 7" descr="C:\Users\Notebook\Desktop\tunel\sibsutis\2015\dpl\diploma_submission\CallCenterOperato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4929198"/>
            <a:ext cx="785818" cy="785818"/>
          </a:xfrm>
          <a:prstGeom prst="rect">
            <a:avLst/>
          </a:prstGeom>
          <a:noFill/>
        </p:spPr>
      </p:pic>
      <p:pic>
        <p:nvPicPr>
          <p:cNvPr id="84" name="Picture 7" descr="C:\Users\Notebook\Desktop\tunel\sibsutis\2015\dpl\diploma_submission\CallCenterOperato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4929198"/>
            <a:ext cx="785818" cy="785818"/>
          </a:xfrm>
          <a:prstGeom prst="rect">
            <a:avLst/>
          </a:prstGeom>
          <a:noFill/>
        </p:spPr>
      </p:pic>
      <p:pic>
        <p:nvPicPr>
          <p:cNvPr id="85" name="Picture 7" descr="C:\Users\Notebook\Desktop\tunel\sibsutis\2015\dpl\diploma_submission\CallCenterOperato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15140" y="4929198"/>
            <a:ext cx="785818" cy="785818"/>
          </a:xfrm>
          <a:prstGeom prst="rect">
            <a:avLst/>
          </a:prstGeom>
          <a:noFill/>
        </p:spPr>
      </p:pic>
      <p:pic>
        <p:nvPicPr>
          <p:cNvPr id="86" name="Picture 7" descr="C:\Users\Notebook\Desktop\tunel\sibsutis\2015\dpl\diploma_submission\CallCenterOperato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58082" y="4929198"/>
            <a:ext cx="785818" cy="785818"/>
          </a:xfrm>
          <a:prstGeom prst="rect">
            <a:avLst/>
          </a:prstGeom>
          <a:noFill/>
        </p:spPr>
      </p:pic>
      <p:pic>
        <p:nvPicPr>
          <p:cNvPr id="87" name="Picture 7" descr="C:\Users\Notebook\Desktop\tunel\sibsutis\2015\dpl\diploma_submission\CallCenterOperato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4857760"/>
            <a:ext cx="785818" cy="785818"/>
          </a:xfrm>
          <a:prstGeom prst="rect">
            <a:avLst/>
          </a:prstGeom>
          <a:noFill/>
        </p:spPr>
      </p:pic>
      <p:pic>
        <p:nvPicPr>
          <p:cNvPr id="88" name="Picture 7" descr="C:\Users\Notebook\Desktop\tunel\sibsutis\2015\dpl\diploma_submission\CallCenterOperato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4857760"/>
            <a:ext cx="785818" cy="785818"/>
          </a:xfrm>
          <a:prstGeom prst="rect">
            <a:avLst/>
          </a:prstGeom>
          <a:noFill/>
        </p:spPr>
      </p:pic>
      <p:pic>
        <p:nvPicPr>
          <p:cNvPr id="89" name="Picture 7" descr="C:\Users\Notebook\Desktop\tunel\sibsutis\2015\dpl\diploma_submission\CallCenterOperato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60" y="4857760"/>
            <a:ext cx="785818" cy="785818"/>
          </a:xfrm>
          <a:prstGeom prst="rect">
            <a:avLst/>
          </a:prstGeom>
          <a:noFill/>
        </p:spPr>
      </p:pic>
      <p:pic>
        <p:nvPicPr>
          <p:cNvPr id="90" name="Picture 7" descr="C:\Users\Notebook\Desktop\tunel\sibsutis\2015\dpl\diploma_submission\CallCenterOperato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3240" y="4857760"/>
            <a:ext cx="785818" cy="785818"/>
          </a:xfrm>
          <a:prstGeom prst="rect">
            <a:avLst/>
          </a:prstGeom>
          <a:noFill/>
        </p:spPr>
      </p:pic>
      <p:pic>
        <p:nvPicPr>
          <p:cNvPr id="91" name="Picture 7" descr="C:\Users\Notebook\Desktop\tunel\sibsutis\2015\dpl\diploma_submission\CallCenterOperato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5643578"/>
            <a:ext cx="785818" cy="785818"/>
          </a:xfrm>
          <a:prstGeom prst="rect">
            <a:avLst/>
          </a:prstGeom>
          <a:noFill/>
        </p:spPr>
      </p:pic>
      <p:pic>
        <p:nvPicPr>
          <p:cNvPr id="92" name="Picture 7" descr="C:\Users\Notebook\Desktop\tunel\sibsutis\2015\dpl\diploma_submission\CallCenterOperato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5643578"/>
            <a:ext cx="785818" cy="785818"/>
          </a:xfrm>
          <a:prstGeom prst="rect">
            <a:avLst/>
          </a:prstGeom>
          <a:noFill/>
        </p:spPr>
      </p:pic>
      <p:pic>
        <p:nvPicPr>
          <p:cNvPr id="93" name="Picture 7" descr="C:\Users\Notebook\Desktop\tunel\sibsutis\2015\dpl\diploma_submission\CallCenterOperato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86050" y="5643578"/>
            <a:ext cx="785818" cy="785818"/>
          </a:xfrm>
          <a:prstGeom prst="rect">
            <a:avLst/>
          </a:prstGeom>
          <a:noFill/>
        </p:spPr>
      </p:pic>
      <p:sp>
        <p:nvSpPr>
          <p:cNvPr id="97" name="TextBox 96"/>
          <p:cNvSpPr txBox="1"/>
          <p:nvPr/>
        </p:nvSpPr>
        <p:spPr>
          <a:xfrm>
            <a:off x="7215206" y="1500174"/>
            <a:ext cx="1739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100% </a:t>
            </a:r>
            <a:r>
              <a:rPr lang="ru-RU" sz="2000" dirty="0" smtClean="0">
                <a:latin typeface="+mj-lt"/>
              </a:rPr>
              <a:t>вызовов</a:t>
            </a:r>
            <a:endParaRPr lang="ru-RU" sz="2000" dirty="0"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000364" y="1500174"/>
            <a:ext cx="1732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100% </a:t>
            </a:r>
            <a:r>
              <a:rPr lang="ru-RU" sz="2000" dirty="0" smtClean="0">
                <a:latin typeface="+mj-lt"/>
              </a:rPr>
              <a:t>вызовов</a:t>
            </a:r>
            <a:endParaRPr lang="ru-RU" sz="2000" dirty="0">
              <a:latin typeface="+mj-lt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839153" y="2500306"/>
            <a:ext cx="1732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100% </a:t>
            </a:r>
            <a:r>
              <a:rPr lang="ru-RU" sz="2000" dirty="0" smtClean="0">
                <a:latin typeface="+mj-lt"/>
              </a:rPr>
              <a:t>вызовов</a:t>
            </a:r>
            <a:endParaRPr lang="ru-RU" sz="2000" dirty="0">
              <a:latin typeface="+mj-lt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205969" y="2143116"/>
            <a:ext cx="195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+mn-lt"/>
              </a:rPr>
              <a:t>30-60</a:t>
            </a:r>
            <a:r>
              <a:rPr lang="en-US" sz="2000" dirty="0" smtClean="0">
                <a:latin typeface="+mn-lt"/>
              </a:rPr>
              <a:t>% </a:t>
            </a:r>
            <a:r>
              <a:rPr lang="ru-RU" sz="2000" dirty="0" smtClean="0">
                <a:latin typeface="+mn-lt"/>
              </a:rPr>
              <a:t>вызовов</a:t>
            </a:r>
            <a:endParaRPr lang="ru-RU" sz="2000" dirty="0">
              <a:latin typeface="+mn-l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205969" y="3059668"/>
            <a:ext cx="195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+mn-lt"/>
              </a:rPr>
              <a:t>40-70</a:t>
            </a:r>
            <a:r>
              <a:rPr lang="en-US" sz="2000" dirty="0" smtClean="0">
                <a:latin typeface="+mn-lt"/>
              </a:rPr>
              <a:t>% </a:t>
            </a:r>
            <a:r>
              <a:rPr lang="ru-RU" sz="2000" dirty="0" smtClean="0">
                <a:latin typeface="+mn-lt"/>
              </a:rPr>
              <a:t>вызовов</a:t>
            </a:r>
            <a:endParaRPr lang="ru-RU" sz="2000" dirty="0">
              <a:latin typeface="+mn-lt"/>
            </a:endParaRPr>
          </a:p>
        </p:txBody>
      </p:sp>
      <p:pic>
        <p:nvPicPr>
          <p:cNvPr id="3081" name="Picture 9" descr="C:\Users\Notebook\Desktop\tunel\sibsutis\2015\dpl\diploma_submission\molumen_phone_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28794" y="1285860"/>
            <a:ext cx="928694" cy="857256"/>
          </a:xfrm>
          <a:prstGeom prst="rect">
            <a:avLst/>
          </a:prstGeom>
          <a:noFill/>
        </p:spPr>
      </p:pic>
      <p:pic>
        <p:nvPicPr>
          <p:cNvPr id="103" name="Picture 9" descr="C:\Users\Notebook\Desktop\tunel\sibsutis\2015\dpl\diploma_submission\molumen_phone_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15074" y="1285860"/>
            <a:ext cx="928694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4414" y="273050"/>
            <a:ext cx="6715172" cy="706090"/>
          </a:xfrm>
        </p:spPr>
        <p:txBody>
          <a:bodyPr/>
          <a:lstStyle/>
          <a:p>
            <a:r>
              <a:rPr lang="ru-RU" dirty="0" smtClean="0"/>
              <a:t>Обработка вызова в нерабочее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  <p:pic>
        <p:nvPicPr>
          <p:cNvPr id="4100" name="Picture 4" descr="C:\Users\Notebook\Desktop\tunel\sibsutis\2015\dpl\diploma_submission\sadg (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285860"/>
            <a:ext cx="1143008" cy="3911600"/>
          </a:xfrm>
          <a:prstGeom prst="rect">
            <a:avLst/>
          </a:prstGeom>
          <a:noFill/>
        </p:spPr>
      </p:pic>
      <p:pic>
        <p:nvPicPr>
          <p:cNvPr id="4101" name="Picture 5" descr="C:\Users\Notebook\Desktop\tunel\sibsutis\2015\dpl\diploma_submission\sadg (2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1285860"/>
            <a:ext cx="1574800" cy="3911600"/>
          </a:xfrm>
          <a:prstGeom prst="rect">
            <a:avLst/>
          </a:prstGeom>
          <a:noFill/>
        </p:spPr>
      </p:pic>
      <p:pic>
        <p:nvPicPr>
          <p:cNvPr id="15" name="Picture 9" descr="C:\Users\Notebook\Desktop\tunel\sibsutis\2015\dpl\diploma_submission\molumen_phone_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8794" y="1285860"/>
            <a:ext cx="928694" cy="857256"/>
          </a:xfrm>
          <a:prstGeom prst="rect">
            <a:avLst/>
          </a:prstGeom>
          <a:noFill/>
        </p:spPr>
      </p:pic>
      <p:pic>
        <p:nvPicPr>
          <p:cNvPr id="16" name="Picture 9" descr="C:\Users\Notebook\Desktop\tunel\sibsutis\2015\dpl\diploma_submission\molumen_phone_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5074" y="1285860"/>
            <a:ext cx="928694" cy="857256"/>
          </a:xfrm>
          <a:prstGeom prst="rect">
            <a:avLst/>
          </a:prstGeom>
          <a:noFill/>
        </p:spPr>
      </p:pic>
      <p:pic>
        <p:nvPicPr>
          <p:cNvPr id="4102" name="Picture 6" descr="C:\Users\Notebook\Desktop\tunel\sibsutis\2015\dpl\diploma_submission\clock-51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9388" y="3000372"/>
            <a:ext cx="571504" cy="571504"/>
          </a:xfrm>
          <a:prstGeom prst="rect">
            <a:avLst/>
          </a:prstGeom>
          <a:noFill/>
        </p:spPr>
      </p:pic>
      <p:sp>
        <p:nvSpPr>
          <p:cNvPr id="18" name="Прямоугольник 17"/>
          <p:cNvSpPr/>
          <p:nvPr/>
        </p:nvSpPr>
        <p:spPr>
          <a:xfrm>
            <a:off x="2714620" y="1214422"/>
            <a:ext cx="371476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900" dirty="0" smtClean="0">
                <a:latin typeface="+mj-lt"/>
              </a:rPr>
              <a:t>Система IVR может информировать клиента о графике работы офиса компании, его расположении, схеме проезда</a:t>
            </a:r>
            <a:endParaRPr lang="ru-RU" sz="19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285852" y="406400"/>
            <a:ext cx="6572296" cy="400050"/>
          </a:xfrm>
        </p:spPr>
        <p:txBody>
          <a:bodyPr/>
          <a:lstStyle/>
          <a:p>
            <a:r>
              <a:rPr lang="ru-RU" dirty="0" smtClean="0"/>
              <a:t>Функциональные блоки</a:t>
            </a:r>
            <a:endParaRPr lang="ru-RU" dirty="0"/>
          </a:p>
        </p:txBody>
      </p:sp>
      <p:pic>
        <p:nvPicPr>
          <p:cNvPr id="4099" name="Picture 3" descr="C:\Users\Notebook\Desktop\tunel\sibsutis\2015\dpl\diploma_submission\4567fg8hj-07987e5d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214554"/>
            <a:ext cx="9744832" cy="38576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2C083-5B1A-449D-8928-55AB4BD89302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856093" y="317500"/>
            <a:ext cx="358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j-lt"/>
              </a:rPr>
              <a:t>Уровни обработки</a:t>
            </a:r>
            <a:endParaRPr lang="ru-RU" sz="3200" dirty="0">
              <a:latin typeface="+mj-lt"/>
            </a:endParaRPr>
          </a:p>
        </p:txBody>
      </p:sp>
      <p:pic>
        <p:nvPicPr>
          <p:cNvPr id="2052" name="Picture 4" descr="C:\Users\Notebook\Desktop\tunel\sibsutis\2015\dpl\diploma_submission\Неназванная Диаграмма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85860"/>
            <a:ext cx="8286808" cy="4960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2C083-5B1A-449D-8928-55AB4BD89302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pic>
        <p:nvPicPr>
          <p:cNvPr id="2051" name="Picture 3" descr="C:\Users\Notebook\Desktop\tunel\sibsutis\2015\dpl\diploma_submission\IVR_redactor\Screenshot from 2015-05-17 14_54_2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5664" y="1571612"/>
            <a:ext cx="1777149" cy="478634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460909" y="139700"/>
            <a:ext cx="4222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ru-RU" sz="3200" dirty="0" smtClean="0">
                <a:latin typeface="+mj-lt"/>
              </a:rPr>
              <a:t>Пример: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smtClean="0">
                <a:latin typeface="+mj-lt"/>
              </a:rPr>
              <a:t>Приветствие </a:t>
            </a:r>
            <a:r>
              <a:rPr lang="ru-RU" sz="3200" dirty="0" smtClean="0">
                <a:latin typeface="+mj-lt"/>
              </a:rPr>
              <a:t>компании</a:t>
            </a:r>
            <a:endParaRPr lang="ru-RU" sz="3200" dirty="0">
              <a:latin typeface="+mj-lt"/>
            </a:endParaRPr>
          </a:p>
        </p:txBody>
      </p:sp>
      <p:sp>
        <p:nvSpPr>
          <p:cNvPr id="9" name="Прямоугольная выноска 8"/>
          <p:cNvSpPr/>
          <p:nvPr/>
        </p:nvSpPr>
        <p:spPr>
          <a:xfrm>
            <a:off x="3929058" y="5643578"/>
            <a:ext cx="3929090" cy="500066"/>
          </a:xfrm>
          <a:prstGeom prst="wedgeRectCallout">
            <a:avLst>
              <a:gd name="adj1" fmla="val -62764"/>
              <a:gd name="adj2" fmla="val -99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900" dirty="0" smtClean="0"/>
              <a:t>Вызов </a:t>
            </a:r>
            <a:r>
              <a:rPr lang="ru-RU" sz="1900" dirty="0" err="1" smtClean="0"/>
              <a:t>оператора\секретаря</a:t>
            </a:r>
            <a:endParaRPr lang="ru-RU" sz="1900" dirty="0"/>
          </a:p>
        </p:txBody>
      </p:sp>
      <p:sp>
        <p:nvSpPr>
          <p:cNvPr id="8" name="Прямоугольная выноска 7"/>
          <p:cNvSpPr/>
          <p:nvPr/>
        </p:nvSpPr>
        <p:spPr>
          <a:xfrm>
            <a:off x="3929058" y="1714488"/>
            <a:ext cx="3929090" cy="500066"/>
          </a:xfrm>
          <a:prstGeom prst="wedgeRectCallout">
            <a:avLst>
              <a:gd name="adj1" fmla="val -62764"/>
              <a:gd name="adj2" fmla="val -99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900" dirty="0" smtClean="0"/>
              <a:t>Проиграть КПВ (гудки).</a:t>
            </a:r>
            <a:endParaRPr lang="ru-RU" sz="1900" dirty="0"/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3929058" y="3643314"/>
            <a:ext cx="3929090" cy="500066"/>
          </a:xfrm>
          <a:prstGeom prst="wedgeRectCallout">
            <a:avLst>
              <a:gd name="adj1" fmla="val -62764"/>
              <a:gd name="adj2" fmla="val -99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900" dirty="0" smtClean="0"/>
              <a:t>Проиграть приветствие компании</a:t>
            </a:r>
            <a:endParaRPr lang="ru-RU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2C083-5B1A-449D-8928-55AB4BD89302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pic>
        <p:nvPicPr>
          <p:cNvPr id="2051" name="Picture 3" descr="C:\Users\Notebook\Desktop\tunel\sibsutis\2015\dpl\diploma_submission\getimage (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285860"/>
            <a:ext cx="7286676" cy="508332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909671" y="317500"/>
            <a:ext cx="3324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+mj-lt"/>
              </a:rPr>
              <a:t>Обработка вызова</a:t>
            </a:r>
            <a:endParaRPr lang="ru-RU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2C083-5B1A-449D-8928-55AB4BD89302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pic>
        <p:nvPicPr>
          <p:cNvPr id="3077" name="Picture 5" descr="C:\Users\Notebook\Desktop\tunel\sibsutis\2015\dpl\diploma_submission\IVR_redactor\Screenshot from 2015-05-17 14_58_3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37628" y="1142983"/>
            <a:ext cx="9638850" cy="500319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137736" y="317500"/>
            <a:ext cx="2868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 smtClean="0">
                <a:latin typeface="+mj-lt"/>
              </a:rPr>
              <a:t>Автосекретарь</a:t>
            </a:r>
            <a:endParaRPr lang="ru-RU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175</Words>
  <Application>Microsoft Office PowerPoint</Application>
  <PresentationFormat>Экран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Федеральное государственное образовательное  бюджетное учреждение высшего профессионального образования “Сибирский государственный университет  телекоммуникаций и информатики”  Кафедра вычислительных систем</vt:lpstr>
      <vt:lpstr>Интерактивное Голосовое Меню (IVR)</vt:lpstr>
      <vt:lpstr>Снижение нагрузки на операторов</vt:lpstr>
      <vt:lpstr>Обработка вызова в нерабочее время</vt:lpstr>
      <vt:lpstr>Функциональные блоки</vt:lpstr>
      <vt:lpstr>Слайд 6</vt:lpstr>
      <vt:lpstr>Слайд 7</vt:lpstr>
      <vt:lpstr>Слайд 8</vt:lpstr>
      <vt:lpstr>Слайд 9</vt:lpstr>
      <vt:lpstr>Заключение</vt:lpstr>
      <vt:lpstr>СПАСИБО ЗА ВНИМАНИЕ!</vt:lpstr>
    </vt:vector>
  </TitlesOfParts>
  <Company>Noname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FooBar</dc:creator>
  <cp:lastModifiedBy>Notebook</cp:lastModifiedBy>
  <cp:revision>147</cp:revision>
  <dcterms:created xsi:type="dcterms:W3CDTF">2009-05-05T08:04:11Z</dcterms:created>
  <dcterms:modified xsi:type="dcterms:W3CDTF">2015-05-17T18:12:12Z</dcterms:modified>
</cp:coreProperties>
</file>