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4" r:id="rId4"/>
    <p:sldId id="276" r:id="rId5"/>
    <p:sldId id="262" r:id="rId6"/>
    <p:sldId id="270" r:id="rId7"/>
    <p:sldId id="271" r:id="rId8"/>
    <p:sldId id="268" r:id="rId9"/>
    <p:sldId id="272" r:id="rId10"/>
    <p:sldId id="277" r:id="rId11"/>
    <p:sldId id="267" r:id="rId12"/>
    <p:sldId id="278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2922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 smtClean="0">
                <a:cs typeface="Arial" charset="0"/>
              </a:rPr>
              <a:t>Федеральное государственное образовательное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бюджетное учреждение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высшего профессионального образования</a:t>
            </a:r>
            <a:br>
              <a:rPr lang="ru-RU" sz="1800" dirty="0" smtClean="0">
                <a:cs typeface="Arial" charset="0"/>
              </a:rPr>
            </a:br>
            <a:r>
              <a:rPr lang="en-US" sz="1800" dirty="0" smtClean="0">
                <a:cs typeface="Arial" charset="0"/>
              </a:rPr>
              <a:t>“</a:t>
            </a:r>
            <a:r>
              <a:rPr lang="ru-RU" sz="1800" dirty="0" smtClean="0">
                <a:cs typeface="Arial" charset="0"/>
              </a:rPr>
              <a:t>Сибирский государственный университет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телекоммуникаций и информатики</a:t>
            </a:r>
            <a:r>
              <a:rPr lang="en-US" sz="1800" dirty="0" smtClean="0">
                <a:cs typeface="Arial" charset="0"/>
              </a:rPr>
              <a:t>”</a:t>
            </a: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357434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>
                <a:latin typeface="+mj-lt"/>
                <a:ea typeface="+mj-ea"/>
                <a:cs typeface="Arial" pitchFamily="34" charset="0"/>
              </a:rPr>
              <a:t>ДИПЛОМНЫЙ ПРОЕКТ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000381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 smtClean="0">
                <a:latin typeface="+mj-lt"/>
              </a:rPr>
              <a:t>Разработка модуля </a:t>
            </a:r>
            <a:r>
              <a:rPr lang="en-US" sz="2800" dirty="0" smtClean="0">
                <a:latin typeface="+mj-lt"/>
              </a:rPr>
              <a:t>IVR (Interactive Voice Responder) </a:t>
            </a:r>
            <a:r>
              <a:rPr lang="ru-RU" sz="2800" dirty="0" smtClean="0">
                <a:latin typeface="+mj-lt"/>
              </a:rPr>
              <a:t>для </a:t>
            </a:r>
            <a:r>
              <a:rPr lang="ru-RU" sz="2800" dirty="0" err="1" smtClean="0">
                <a:latin typeface="+mj-lt"/>
              </a:rPr>
              <a:t>транкового</a:t>
            </a:r>
            <a:r>
              <a:rPr lang="ru-RU" sz="2800" dirty="0" smtClean="0">
                <a:latin typeface="+mj-lt"/>
              </a:rPr>
              <a:t> шлюза</a:t>
            </a:r>
            <a:endParaRPr lang="ru-RU" sz="2800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140200" y="4437111"/>
            <a:ext cx="5003800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ВМ-</a:t>
            </a:r>
            <a:r>
              <a:rPr lang="en-US" sz="2000" dirty="0" smtClean="0">
                <a:latin typeface="+mj-lt"/>
              </a:rPr>
              <a:t>05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Лещёв Александр Владимирович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smtClean="0">
                <a:latin typeface="+mj-lt"/>
              </a:rPr>
              <a:t>ст. пр. Крамаренко Константин Евгеньевич 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 smtClean="0">
                <a:latin typeface="+mj-lt"/>
                <a:ea typeface="+mj-ea"/>
                <a:cs typeface="Arial" pitchFamily="34" charset="0"/>
              </a:rPr>
              <a:t>2015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73050"/>
            <a:ext cx="6572296" cy="70609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0350" y="1490008"/>
            <a:ext cx="8623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+mj-lt"/>
              </a:rPr>
              <a:t> Лицензирование функционала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+mj-lt"/>
              </a:rPr>
              <a:t> Успешно пройдено тестирование в 40+ компаниях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+mj-lt"/>
              </a:rPr>
              <a:t>Поддержка цифровой и аналоговой сигнализации</a:t>
            </a:r>
          </a:p>
          <a:p>
            <a:r>
              <a:rPr lang="ru-RU" sz="2400" dirty="0" smtClean="0">
                <a:latin typeface="+mj-lt"/>
              </a:rPr>
              <a:t>  </a:t>
            </a:r>
            <a:r>
              <a:rPr lang="en-US" sz="2400" dirty="0" smtClean="0">
                <a:latin typeface="+mj-lt"/>
              </a:rPr>
              <a:t>(SIP</a:t>
            </a:r>
            <a:r>
              <a:rPr lang="ru-RU" sz="2400" dirty="0" smtClean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H.323, PRI, SS7);</a:t>
            </a:r>
            <a:endParaRPr lang="ru-RU" sz="2400" dirty="0" smtClean="0">
              <a:latin typeface="+mj-lt"/>
            </a:endParaRPr>
          </a:p>
          <a:p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+mj-lt"/>
              </a:rPr>
              <a:t> Готовое решения на базе </a:t>
            </a:r>
            <a:r>
              <a:rPr lang="ru-RU" sz="2400" dirty="0" err="1" smtClean="0">
                <a:latin typeface="+mj-lt"/>
              </a:rPr>
              <a:t>транковых</a:t>
            </a:r>
            <a:r>
              <a:rPr lang="ru-RU" sz="2400" dirty="0" smtClean="0">
                <a:latin typeface="+mj-lt"/>
              </a:rPr>
              <a:t> шлюзов </a:t>
            </a:r>
            <a:r>
              <a:rPr lang="en-US" sz="2400" dirty="0" smtClean="0">
                <a:latin typeface="+mj-lt"/>
              </a:rPr>
              <a:t>SMG</a:t>
            </a:r>
            <a:r>
              <a:rPr lang="ru-RU" sz="2400" dirty="0" smtClean="0">
                <a:latin typeface="+mj-lt"/>
              </a:rPr>
              <a:t> для</a:t>
            </a:r>
          </a:p>
          <a:p>
            <a:r>
              <a:rPr lang="ru-RU" sz="2400" dirty="0" smtClean="0">
                <a:latin typeface="+mj-lt"/>
              </a:rPr>
              <a:t>  интеграция в сети </a:t>
            </a:r>
            <a:r>
              <a:rPr lang="en-US" sz="2400" dirty="0" smtClean="0">
                <a:latin typeface="+mj-lt"/>
              </a:rPr>
              <a:t>NGN;</a:t>
            </a:r>
            <a:endParaRPr lang="ru-RU" sz="2400" dirty="0" smtClean="0">
              <a:latin typeface="+mj-lt"/>
            </a:endParaRPr>
          </a:p>
          <a:p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+mj-lt"/>
              </a:rPr>
              <a:t> Возможность расширения функционала с учетом отзывов и </a:t>
            </a:r>
          </a:p>
          <a:p>
            <a:r>
              <a:rPr lang="ru-RU" sz="2400" dirty="0" smtClean="0">
                <a:latin typeface="+mj-lt"/>
              </a:rPr>
              <a:t>  пожеланий клиентов</a:t>
            </a:r>
            <a:r>
              <a:rPr lang="en-US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pic>
        <p:nvPicPr>
          <p:cNvPr id="1026" name="Picture 2" descr="E:\tunel\sibsutis\2015\dpl\diploma_submission\media\pbyte_core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2058602"/>
            <a:ext cx="8972550" cy="27407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pic>
        <p:nvPicPr>
          <p:cNvPr id="2050" name="Picture 2" descr="E:\tunel\sibsutis\2015\dpl\diploma_submission\media\pbyte_core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7050" y="1352550"/>
            <a:ext cx="5549901" cy="500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pic>
        <p:nvPicPr>
          <p:cNvPr id="3075" name="Picture 3" descr="E:\tunel\sibsutis\2015\dpl\diploma_submission\media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75" y="1212422"/>
            <a:ext cx="4667250" cy="54135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500042"/>
            <a:ext cx="6572296" cy="706090"/>
          </a:xfrm>
        </p:spPr>
        <p:txBody>
          <a:bodyPr/>
          <a:lstStyle/>
          <a:p>
            <a:r>
              <a:rPr lang="ru-RU" dirty="0" smtClean="0"/>
              <a:t>Интерактивное Голосовое Меню (IVR)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428736"/>
            <a:ext cx="8929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n-lt"/>
              </a:rPr>
              <a:t>Интерактивное Голосовое Меню </a:t>
            </a:r>
            <a:r>
              <a:rPr lang="ru-RU" sz="2400" dirty="0" smtClean="0"/>
              <a:t> </a:t>
            </a:r>
            <a:r>
              <a:rPr lang="ru-RU" sz="2400" dirty="0" smtClean="0">
                <a:latin typeface="+mj-lt"/>
              </a:rPr>
              <a:t>(англ. </a:t>
            </a:r>
            <a:r>
              <a:rPr lang="en-US" sz="2400" i="1" dirty="0" smtClean="0">
                <a:latin typeface="+mj-lt"/>
              </a:rPr>
              <a:t>Interactive Voice Response</a:t>
            </a:r>
            <a:r>
              <a:rPr lang="en-US" sz="2400" dirty="0" smtClean="0">
                <a:latin typeface="+mj-lt"/>
              </a:rPr>
              <a:t>)</a:t>
            </a:r>
            <a:r>
              <a:rPr lang="ru-RU" sz="2400" dirty="0" smtClean="0">
                <a:latin typeface="+mn-lt"/>
              </a:rPr>
              <a:t> — это система предварительно записанных голосовых сообщений, выполняющая функцию маршрутизации звонков, пользуясь информацией, вводимой клиентом с помощью тонального набора.</a:t>
            </a:r>
            <a:endParaRPr lang="ru-RU" sz="2400" dirty="0">
              <a:latin typeface="+mn-lt"/>
            </a:endParaRPr>
          </a:p>
        </p:txBody>
      </p:sp>
      <p:pic>
        <p:nvPicPr>
          <p:cNvPr id="1028" name="Picture 4" descr="C:\Users\Notebook\Desktop\tunel\sibsutis\2015\dpl\diploma_submission\ivr_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8695" y="3000372"/>
            <a:ext cx="6786610" cy="36107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73050"/>
            <a:ext cx="6572296" cy="706090"/>
          </a:xfrm>
        </p:spPr>
        <p:txBody>
          <a:bodyPr/>
          <a:lstStyle/>
          <a:p>
            <a:r>
              <a:rPr lang="ru-RU" dirty="0" smtClean="0"/>
              <a:t>Снижение нагрузки на операторов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3077" name="Picture 5" descr="C:\Users\Notebook\Desktop\tunel\sibsutis\2015\dpl\diploma_submission\sad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285860"/>
            <a:ext cx="2717800" cy="3581400"/>
          </a:xfrm>
          <a:prstGeom prst="rect">
            <a:avLst/>
          </a:prstGeom>
          <a:noFill/>
        </p:spPr>
      </p:pic>
      <p:pic>
        <p:nvPicPr>
          <p:cNvPr id="3078" name="Picture 6" descr="C:\Users\Notebook\Desktop\tunel\sibsutis\2015\dpl\diploma_submission\sadg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85860"/>
            <a:ext cx="2717800" cy="3581400"/>
          </a:xfrm>
          <a:prstGeom prst="rect">
            <a:avLst/>
          </a:prstGeom>
          <a:noFill/>
        </p:spPr>
      </p:pic>
      <p:pic>
        <p:nvPicPr>
          <p:cNvPr id="3079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929198"/>
            <a:ext cx="785818" cy="785818"/>
          </a:xfrm>
          <a:prstGeom prst="rect">
            <a:avLst/>
          </a:prstGeom>
          <a:noFill/>
        </p:spPr>
      </p:pic>
      <p:pic>
        <p:nvPicPr>
          <p:cNvPr id="84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4929198"/>
            <a:ext cx="785818" cy="785818"/>
          </a:xfrm>
          <a:prstGeom prst="rect">
            <a:avLst/>
          </a:prstGeom>
          <a:noFill/>
        </p:spPr>
      </p:pic>
      <p:pic>
        <p:nvPicPr>
          <p:cNvPr id="85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4929198"/>
            <a:ext cx="785818" cy="785818"/>
          </a:xfrm>
          <a:prstGeom prst="rect">
            <a:avLst/>
          </a:prstGeom>
          <a:noFill/>
        </p:spPr>
      </p:pic>
      <p:pic>
        <p:nvPicPr>
          <p:cNvPr id="86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4929198"/>
            <a:ext cx="785818" cy="785818"/>
          </a:xfrm>
          <a:prstGeom prst="rect">
            <a:avLst/>
          </a:prstGeom>
          <a:noFill/>
        </p:spPr>
      </p:pic>
      <p:pic>
        <p:nvPicPr>
          <p:cNvPr id="87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857760"/>
            <a:ext cx="785818" cy="785818"/>
          </a:xfrm>
          <a:prstGeom prst="rect">
            <a:avLst/>
          </a:prstGeom>
          <a:noFill/>
        </p:spPr>
      </p:pic>
      <p:pic>
        <p:nvPicPr>
          <p:cNvPr id="88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857760"/>
            <a:ext cx="785818" cy="785818"/>
          </a:xfrm>
          <a:prstGeom prst="rect">
            <a:avLst/>
          </a:prstGeom>
          <a:noFill/>
        </p:spPr>
      </p:pic>
      <p:pic>
        <p:nvPicPr>
          <p:cNvPr id="89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4857760"/>
            <a:ext cx="785818" cy="785818"/>
          </a:xfrm>
          <a:prstGeom prst="rect">
            <a:avLst/>
          </a:prstGeom>
          <a:noFill/>
        </p:spPr>
      </p:pic>
      <p:pic>
        <p:nvPicPr>
          <p:cNvPr id="90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857760"/>
            <a:ext cx="785818" cy="785818"/>
          </a:xfrm>
          <a:prstGeom prst="rect">
            <a:avLst/>
          </a:prstGeom>
          <a:noFill/>
        </p:spPr>
      </p:pic>
      <p:pic>
        <p:nvPicPr>
          <p:cNvPr id="91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5643578"/>
            <a:ext cx="785818" cy="785818"/>
          </a:xfrm>
          <a:prstGeom prst="rect">
            <a:avLst/>
          </a:prstGeom>
          <a:noFill/>
        </p:spPr>
      </p:pic>
      <p:pic>
        <p:nvPicPr>
          <p:cNvPr id="92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5643578"/>
            <a:ext cx="785818" cy="785818"/>
          </a:xfrm>
          <a:prstGeom prst="rect">
            <a:avLst/>
          </a:prstGeom>
          <a:noFill/>
        </p:spPr>
      </p:pic>
      <p:pic>
        <p:nvPicPr>
          <p:cNvPr id="93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5643578"/>
            <a:ext cx="785818" cy="785818"/>
          </a:xfrm>
          <a:prstGeom prst="rect">
            <a:avLst/>
          </a:prstGeom>
          <a:noFill/>
        </p:spPr>
      </p:pic>
      <p:sp>
        <p:nvSpPr>
          <p:cNvPr id="97" name="TextBox 96"/>
          <p:cNvSpPr txBox="1"/>
          <p:nvPr/>
        </p:nvSpPr>
        <p:spPr>
          <a:xfrm>
            <a:off x="7215206" y="1500174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100% </a:t>
            </a:r>
            <a:r>
              <a:rPr lang="ru-RU" sz="2000" dirty="0" smtClean="0">
                <a:latin typeface="+mj-lt"/>
              </a:rPr>
              <a:t>вызовов</a:t>
            </a:r>
            <a:endParaRPr lang="ru-RU" sz="2000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00364" y="1500174"/>
            <a:ext cx="17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100% </a:t>
            </a:r>
            <a:r>
              <a:rPr lang="ru-RU" sz="2000" dirty="0" smtClean="0">
                <a:latin typeface="+mj-lt"/>
              </a:rPr>
              <a:t>вызовов</a:t>
            </a:r>
            <a:endParaRPr lang="ru-RU" sz="2000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39153" y="2500306"/>
            <a:ext cx="17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100% </a:t>
            </a:r>
            <a:r>
              <a:rPr lang="ru-RU" sz="2000" dirty="0" smtClean="0">
                <a:latin typeface="+mj-lt"/>
              </a:rPr>
              <a:t>вызовов</a:t>
            </a:r>
            <a:endParaRPr lang="ru-RU" sz="2000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05969" y="2143116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n-lt"/>
              </a:rPr>
              <a:t>30-60</a:t>
            </a:r>
            <a:r>
              <a:rPr lang="en-US" sz="2000" dirty="0" smtClean="0">
                <a:latin typeface="+mn-lt"/>
              </a:rPr>
              <a:t>% </a:t>
            </a:r>
            <a:r>
              <a:rPr lang="ru-RU" sz="2000" dirty="0" smtClean="0">
                <a:latin typeface="+mn-lt"/>
              </a:rPr>
              <a:t>вызовов</a:t>
            </a:r>
            <a:endParaRPr lang="ru-RU" sz="2000" dirty="0">
              <a:latin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05969" y="3059668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n-lt"/>
              </a:rPr>
              <a:t>40-70</a:t>
            </a:r>
            <a:r>
              <a:rPr lang="en-US" sz="2000" dirty="0" smtClean="0">
                <a:latin typeface="+mn-lt"/>
              </a:rPr>
              <a:t>% </a:t>
            </a:r>
            <a:r>
              <a:rPr lang="ru-RU" sz="2000" dirty="0" smtClean="0">
                <a:latin typeface="+mn-lt"/>
              </a:rPr>
              <a:t>вызовов</a:t>
            </a:r>
            <a:endParaRPr lang="ru-RU" sz="2000" dirty="0">
              <a:latin typeface="+mn-lt"/>
            </a:endParaRPr>
          </a:p>
        </p:txBody>
      </p:sp>
      <p:pic>
        <p:nvPicPr>
          <p:cNvPr id="3081" name="Picture 9" descr="C:\Users\Notebook\Desktop\tunel\sibsutis\2015\dpl\diploma_submission\molumen_phone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1285860"/>
            <a:ext cx="928694" cy="857256"/>
          </a:xfrm>
          <a:prstGeom prst="rect">
            <a:avLst/>
          </a:prstGeom>
          <a:noFill/>
        </p:spPr>
      </p:pic>
      <p:pic>
        <p:nvPicPr>
          <p:cNvPr id="103" name="Picture 9" descr="C:\Users\Notebook\Desktop\tunel\sibsutis\2015\dpl\diploma_submission\molumen_phone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1285860"/>
            <a:ext cx="928694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273050"/>
            <a:ext cx="6715172" cy="706090"/>
          </a:xfrm>
        </p:spPr>
        <p:txBody>
          <a:bodyPr/>
          <a:lstStyle/>
          <a:p>
            <a:r>
              <a:rPr lang="ru-RU" dirty="0" smtClean="0"/>
              <a:t>Обработка вызова в нерабочее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4100" name="Picture 4" descr="C:\Users\Notebook\Desktop\tunel\sibsutis\2015\dpl\diploma_submission\sadg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85860"/>
            <a:ext cx="1143008" cy="3911600"/>
          </a:xfrm>
          <a:prstGeom prst="rect">
            <a:avLst/>
          </a:prstGeom>
          <a:noFill/>
        </p:spPr>
      </p:pic>
      <p:pic>
        <p:nvPicPr>
          <p:cNvPr id="4101" name="Picture 5" descr="C:\Users\Notebook\Desktop\tunel\sibsutis\2015\dpl\diploma_submission\sadg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285860"/>
            <a:ext cx="1574800" cy="3911600"/>
          </a:xfrm>
          <a:prstGeom prst="rect">
            <a:avLst/>
          </a:prstGeom>
          <a:noFill/>
        </p:spPr>
      </p:pic>
      <p:pic>
        <p:nvPicPr>
          <p:cNvPr id="15" name="Picture 9" descr="C:\Users\Notebook\Desktop\tunel\sibsutis\2015\dpl\diploma_submission\molumen_phone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1285860"/>
            <a:ext cx="928694" cy="857256"/>
          </a:xfrm>
          <a:prstGeom prst="rect">
            <a:avLst/>
          </a:prstGeom>
          <a:noFill/>
        </p:spPr>
      </p:pic>
      <p:pic>
        <p:nvPicPr>
          <p:cNvPr id="16" name="Picture 9" descr="C:\Users\Notebook\Desktop\tunel\sibsutis\2015\dpl\diploma_submission\molumen_phone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1285860"/>
            <a:ext cx="928694" cy="857256"/>
          </a:xfrm>
          <a:prstGeom prst="rect">
            <a:avLst/>
          </a:prstGeom>
          <a:noFill/>
        </p:spPr>
      </p:pic>
      <p:pic>
        <p:nvPicPr>
          <p:cNvPr id="4102" name="Picture 6" descr="C:\Users\Notebook\Desktop\tunel\sibsutis\2015\dpl\diploma_submission\clock-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3000372"/>
            <a:ext cx="571504" cy="571504"/>
          </a:xfrm>
          <a:prstGeom prst="rect">
            <a:avLst/>
          </a:prstGeom>
          <a:noFill/>
        </p:spPr>
      </p:pic>
      <p:sp>
        <p:nvSpPr>
          <p:cNvPr id="18" name="Прямоугольник 17"/>
          <p:cNvSpPr/>
          <p:nvPr/>
        </p:nvSpPr>
        <p:spPr>
          <a:xfrm>
            <a:off x="2714620" y="1214422"/>
            <a:ext cx="37147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900" dirty="0" smtClean="0">
                <a:latin typeface="+mj-lt"/>
              </a:rPr>
              <a:t>Система IVR может информировать клиента о графике работы офиса компании, его расположении, схеме проезда</a:t>
            </a:r>
            <a:endParaRPr lang="ru-RU" sz="19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85852" y="406400"/>
            <a:ext cx="6572296" cy="400050"/>
          </a:xfrm>
        </p:spPr>
        <p:txBody>
          <a:bodyPr/>
          <a:lstStyle/>
          <a:p>
            <a:r>
              <a:rPr lang="ru-RU" dirty="0" smtClean="0"/>
              <a:t>Функциональные блоки</a:t>
            </a:r>
            <a:endParaRPr lang="ru-RU" dirty="0"/>
          </a:p>
        </p:txBody>
      </p:sp>
      <p:pic>
        <p:nvPicPr>
          <p:cNvPr id="4099" name="Picture 3" descr="C:\Users\Notebook\Desktop\tunel\sibsutis\2015\dpl\diploma_submission\4567fg8hj-07987e5d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9744832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856093" y="317500"/>
            <a:ext cx="358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j-lt"/>
              </a:rPr>
              <a:t>Уровни обработки</a:t>
            </a:r>
            <a:endParaRPr lang="ru-RU" sz="3200" dirty="0">
              <a:latin typeface="+mj-lt"/>
            </a:endParaRPr>
          </a:p>
        </p:txBody>
      </p:sp>
      <p:pic>
        <p:nvPicPr>
          <p:cNvPr id="2052" name="Picture 4" descr="C:\Users\Notebook\Desktop\tunel\sibsutis\2015\dpl\diploma_submission\Неназванная Диаграмм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286808" cy="496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2051" name="Picture 3" descr="C:\Users\Notebook\Desktop\tunel\sibsutis\2015\dpl\diploma_submission\IVR_redactor\Screenshot from 2015-05-17 14_54_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5664" y="1571612"/>
            <a:ext cx="1777149" cy="47863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60909" y="139700"/>
            <a:ext cx="4222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>
                <a:latin typeface="+mj-lt"/>
              </a:rPr>
              <a:t>Пример: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>
                <a:latin typeface="+mj-lt"/>
              </a:rPr>
              <a:t>Приветствие компании</a:t>
            </a:r>
            <a:endParaRPr lang="ru-RU" sz="3200" dirty="0">
              <a:latin typeface="+mj-lt"/>
            </a:endParaRPr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3929058" y="5643578"/>
            <a:ext cx="3929090" cy="500066"/>
          </a:xfrm>
          <a:prstGeom prst="wedgeRectCallout">
            <a:avLst>
              <a:gd name="adj1" fmla="val -62764"/>
              <a:gd name="adj2" fmla="val -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00" dirty="0" smtClean="0"/>
              <a:t>Вызов </a:t>
            </a:r>
            <a:r>
              <a:rPr lang="ru-RU" sz="1900" dirty="0" err="1" smtClean="0"/>
              <a:t>оператора\секретаря</a:t>
            </a:r>
            <a:endParaRPr lang="ru-RU" sz="1900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3929058" y="1714488"/>
            <a:ext cx="3929090" cy="500066"/>
          </a:xfrm>
          <a:prstGeom prst="wedgeRectCallout">
            <a:avLst>
              <a:gd name="adj1" fmla="val -62764"/>
              <a:gd name="adj2" fmla="val -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00" dirty="0" smtClean="0"/>
              <a:t>Проиграть КПВ (гудки).</a:t>
            </a:r>
            <a:endParaRPr lang="ru-RU" sz="1900" dirty="0"/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29058" y="3643314"/>
            <a:ext cx="3929090" cy="500066"/>
          </a:xfrm>
          <a:prstGeom prst="wedgeRectCallout">
            <a:avLst>
              <a:gd name="adj1" fmla="val -62764"/>
              <a:gd name="adj2" fmla="val -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00" dirty="0" smtClean="0"/>
              <a:t>Проиграть приветствие компании</a:t>
            </a:r>
            <a:endParaRPr lang="ru-RU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2051" name="Picture 3" descr="C:\Users\Notebook\Desktop\tunel\sibsutis\2015\dpl\diploma_submission\getimage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286676" cy="50833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09671" y="317500"/>
            <a:ext cx="3324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j-lt"/>
              </a:rPr>
              <a:t>Обработка вызова</a:t>
            </a:r>
            <a:endParaRPr lang="ru-RU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3077" name="Picture 5" descr="C:\Users\Notebook\Desktop\tunel\sibsutis\2015\dpl\diploma_submission\IVR_redactor\Screenshot from 2015-05-17 14_58_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7628" y="1142983"/>
            <a:ext cx="9638850" cy="50031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137736" y="317500"/>
            <a:ext cx="286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latin typeface="+mj-lt"/>
              </a:rPr>
              <a:t>Автосекретарь</a:t>
            </a:r>
            <a:endParaRPr lang="ru-RU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179</Words>
  <Application>Microsoft Office PowerPoint</Application>
  <PresentationFormat>Экран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Федеральное государственное образовательное  бюджетное учреждение высшего профессионального образования “Сибирский государственный университет  телекоммуникаций и информатики”  Кафедра вычислительных систем</vt:lpstr>
      <vt:lpstr>Интерактивное Голосовое Меню (IVR)</vt:lpstr>
      <vt:lpstr>Снижение нагрузки на операторов</vt:lpstr>
      <vt:lpstr>Обработка вызова в нерабочее время</vt:lpstr>
      <vt:lpstr>Функциональные блоки</vt:lpstr>
      <vt:lpstr>Слайд 6</vt:lpstr>
      <vt:lpstr>Слайд 7</vt:lpstr>
      <vt:lpstr>Слайд 8</vt:lpstr>
      <vt:lpstr>Слайд 9</vt:lpstr>
      <vt:lpstr>Заключение</vt:lpstr>
      <vt:lpstr>СПАСИБО ЗА ВНИМАНИЕ!</vt:lpstr>
      <vt:lpstr>Слайд 12</vt:lpstr>
      <vt:lpstr>Слайд 13</vt:lpstr>
      <vt:lpstr>Слайд 14</vt:lpstr>
      <vt:lpstr>Слайд 15</vt:lpstr>
    </vt:vector>
  </TitlesOfParts>
  <Company>Noname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Snusmumrik</cp:lastModifiedBy>
  <cp:revision>169</cp:revision>
  <dcterms:created xsi:type="dcterms:W3CDTF">2009-05-05T08:04:11Z</dcterms:created>
  <dcterms:modified xsi:type="dcterms:W3CDTF">2015-05-21T17:18:44Z</dcterms:modified>
</cp:coreProperties>
</file>