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301" r:id="rId5"/>
    <p:sldId id="290" r:id="rId6"/>
    <p:sldId id="291" r:id="rId7"/>
    <p:sldId id="284" r:id="rId8"/>
    <p:sldId id="286" r:id="rId9"/>
    <p:sldId id="285" r:id="rId10"/>
    <p:sldId id="287" r:id="rId11"/>
    <p:sldId id="288" r:id="rId12"/>
    <p:sldId id="307" r:id="rId13"/>
    <p:sldId id="300" r:id="rId14"/>
    <p:sldId id="289" r:id="rId15"/>
    <p:sldId id="292" r:id="rId16"/>
    <p:sldId id="296" r:id="rId17"/>
    <p:sldId id="295" r:id="rId18"/>
    <p:sldId id="293" r:id="rId19"/>
    <p:sldId id="306" r:id="rId20"/>
    <p:sldId id="267" r:id="rId21"/>
    <p:sldId id="305" r:id="rId22"/>
    <p:sldId id="297" r:id="rId23"/>
    <p:sldId id="299" r:id="rId24"/>
    <p:sldId id="302" r:id="rId25"/>
    <p:sldId id="303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58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Response)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55750"/>
          </a:xfrm>
        </p:spPr>
        <p:txBody>
          <a:bodyPr/>
          <a:lstStyle/>
          <a:p>
            <a:pPr marL="0" indent="557213" algn="just">
              <a:spcBef>
                <a:spcPts val="0"/>
              </a:spcBef>
              <a:buNone/>
            </a:pPr>
            <a:r>
              <a:rPr lang="ru-RU" sz="2400" dirty="0" smtClean="0"/>
              <a:t>Машина состояний представляет собой набор функций для управления графом состояний вызова. В зависимости от состояния вызова становятся активными различные возможности обработки 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6" name="Рисунок 5" descr="E:\tunel\sibsutis\2015\dpl\diploma_submission\media\state_machi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26" y="3429000"/>
            <a:ext cx="6842148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плейлистами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187043"/>
          </a:xfrm>
        </p:spPr>
        <p:txBody>
          <a:bodyPr/>
          <a:lstStyle/>
          <a:p>
            <a:pPr marL="0" indent="540000" algn="just">
              <a:spcBef>
                <a:spcPts val="0"/>
              </a:spcBef>
              <a:buNone/>
            </a:pPr>
            <a:r>
              <a:rPr lang="ru-RU" sz="2400" dirty="0" smtClean="0"/>
              <a:t>Проигрываемые элементы делятся на два типа – </a:t>
            </a:r>
            <a:r>
              <a:rPr lang="ru-RU" sz="2400" dirty="0" smtClean="0"/>
              <a:t>звуковые файлы </a:t>
            </a:r>
            <a:r>
              <a:rPr lang="ru-RU" sz="2400" dirty="0" smtClean="0"/>
              <a:t>формата «.</a:t>
            </a:r>
            <a:r>
              <a:rPr lang="ru-RU" sz="2400" dirty="0" err="1" smtClean="0"/>
              <a:t>wav</a:t>
            </a:r>
            <a:r>
              <a:rPr lang="ru-RU" sz="2400" dirty="0" smtClean="0"/>
              <a:t>» или </a:t>
            </a:r>
            <a:r>
              <a:rPr lang="ru-RU" sz="2400" dirty="0" smtClean="0"/>
              <a:t>тона </a:t>
            </a:r>
            <a:r>
              <a:rPr lang="ru-RU" sz="2400" dirty="0" smtClean="0"/>
              <a:t>определенной </a:t>
            </a:r>
            <a:r>
              <a:rPr lang="ru-RU" sz="2400" dirty="0" smtClean="0"/>
              <a:t>частоты.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pic>
        <p:nvPicPr>
          <p:cNvPr id="1026" name="Picture 2" descr="E:\tunel\sibsutis\2015\dpl\diploma_submission\media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402" y="2373240"/>
            <a:ext cx="6397648" cy="3983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разговоров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992187"/>
          </a:xfrm>
        </p:spPr>
        <p:txBody>
          <a:bodyPr/>
          <a:lstStyle/>
          <a:p>
            <a:pPr marL="0" indent="360363">
              <a:buNone/>
            </a:pPr>
            <a:r>
              <a:rPr lang="ru-RU" sz="2400" dirty="0" smtClean="0"/>
              <a:t>На основе двух сервисных портов создается конференция из </a:t>
            </a:r>
            <a:r>
              <a:rPr lang="ru-RU" sz="2400" dirty="0" smtClean="0"/>
              <a:t>которой смикшированный звук </a:t>
            </a:r>
            <a:r>
              <a:rPr lang="ru-RU" sz="2400" dirty="0" smtClean="0"/>
              <a:t>записывается в файл.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5122" name="Picture 2" descr="E:\tunel\sibsutis\2015\dpl\diploma_submission\media\record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2287587"/>
            <a:ext cx="7909189" cy="3719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</a:t>
            </a:r>
            <a:r>
              <a:rPr lang="en-US" dirty="0" smtClean="0"/>
              <a:t>DTMF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244601"/>
          </a:xfrm>
        </p:spPr>
        <p:txBody>
          <a:bodyPr/>
          <a:lstStyle/>
          <a:p>
            <a:pPr marL="0" indent="539750">
              <a:buNone/>
            </a:pPr>
            <a:r>
              <a:rPr lang="ru-RU" sz="2400" dirty="0" smtClean="0"/>
              <a:t>После получения команды на сбор </a:t>
            </a:r>
            <a:r>
              <a:rPr lang="en-US" sz="2400" dirty="0" smtClean="0"/>
              <a:t>DTMF</a:t>
            </a:r>
            <a:r>
              <a:rPr lang="ru-RU" sz="2400" dirty="0" smtClean="0"/>
              <a:t> у вызова, для которого это сообщение предназначено, заполняются параметры сбора, запускается таймер.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pic>
        <p:nvPicPr>
          <p:cNvPr id="2050" name="Picture 2" descr="E:\tunel\sibsutis\2015\dpl\diploma_submission\media\recv_DTMF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8473" y="2495550"/>
            <a:ext cx="3807177" cy="386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таймерами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68910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Таймер реализован на основе потока </a:t>
            </a:r>
            <a:r>
              <a:rPr lang="en-US" sz="2400" dirty="0" err="1" smtClean="0"/>
              <a:t>pthread</a:t>
            </a:r>
            <a:r>
              <a:rPr lang="ru-RU" sz="2400" dirty="0" smtClean="0"/>
              <a:t>. </a:t>
            </a:r>
            <a:r>
              <a:rPr lang="ru-RU" sz="2400" dirty="0" smtClean="0"/>
              <a:t>Тело потока </a:t>
            </a:r>
            <a:r>
              <a:rPr lang="ru-RU" sz="2400" dirty="0" smtClean="0"/>
              <a:t>представляет </a:t>
            </a:r>
            <a:r>
              <a:rPr lang="ru-RU" sz="2400" dirty="0" smtClean="0"/>
              <a:t>собой бесконечный цикл, который каждые 100 мс проверяет таймеры проигрывания, сбора цифр, ошибок сервера.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7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ошибок сервера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943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сбора </a:t>
            </a:r>
            <a:r>
              <a:rPr lang="en-US" sz="2400" dirty="0" smtClean="0"/>
              <a:t>DTMF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149599" y="32067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проигрывания</a:t>
            </a:r>
            <a:endParaRPr lang="ru-RU" sz="2400" dirty="0"/>
          </a:p>
        </p:txBody>
      </p:sp>
      <p:cxnSp>
        <p:nvCxnSpPr>
          <p:cNvPr id="13" name="Shape 12"/>
          <p:cNvCxnSpPr>
            <a:stCxn id="9" idx="0"/>
            <a:endCxn id="11" idx="1"/>
          </p:cNvCxnSpPr>
          <p:nvPr/>
        </p:nvCxnSpPr>
        <p:spPr>
          <a:xfrm rot="5400000" flipH="1" flipV="1">
            <a:off x="1904999" y="3473450"/>
            <a:ext cx="1066800" cy="142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3"/>
            <a:endCxn id="10" idx="0"/>
          </p:cNvCxnSpPr>
          <p:nvPr/>
        </p:nvCxnSpPr>
        <p:spPr>
          <a:xfrm>
            <a:off x="5994399" y="3651250"/>
            <a:ext cx="14224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9" idx="3"/>
          </p:cNvCxnSpPr>
          <p:nvPr/>
        </p:nvCxnSpPr>
        <p:spPr>
          <a:xfrm rot="10800000">
            <a:off x="3149599" y="5162550"/>
            <a:ext cx="284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сервером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40449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Работа с сервером осуществляется через входящую и исходящую очередь. В обмене между сервером имеется 4 типа сообщений: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ru-RU" sz="2400" dirty="0" err="1" smtClean="0"/>
              <a:t>Seize</a:t>
            </a:r>
            <a:r>
              <a:rPr lang="ru-RU" sz="2400" dirty="0" smtClean="0"/>
              <a:t> – сообщение входящего/исходящего занятия.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Progress </a:t>
            </a:r>
            <a:r>
              <a:rPr lang="ru-RU" sz="2400" dirty="0" smtClean="0"/>
              <a:t>– сообщение для управления вызова с </a:t>
            </a:r>
            <a:r>
              <a:rPr lang="ru-RU" sz="2400" dirty="0" err="1" smtClean="0"/>
              <a:t>предответном</a:t>
            </a:r>
            <a:r>
              <a:rPr lang="ru-RU" sz="2400" dirty="0" smtClean="0"/>
              <a:t> и ответном состояниях.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Answer </a:t>
            </a:r>
            <a:r>
              <a:rPr lang="ru-RU" sz="2400" dirty="0" smtClean="0"/>
              <a:t>– сообщение для управления вызовами в ответном состоянии.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Release </a:t>
            </a:r>
            <a:r>
              <a:rPr lang="ru-RU" sz="2400" dirty="0" smtClean="0"/>
              <a:t>– сообщение для уведомления о завершении 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подключениями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Уровень сервера обособлен от вызовов, сервер управляет сессиями. Сессии – логические подключения, в рамках главного подключения, соответствующие вызовам.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4098" name="Picture 2" descr="C:\Users\Notebook\Desktop\tunel\sibsutis\2015\dpl\diploma_submission\media\ivr_module_ivr_proces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33" y="2895600"/>
            <a:ext cx="8830734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  <a:r>
              <a:rPr lang="en-US" dirty="0" smtClean="0"/>
              <a:t>T</a:t>
            </a:r>
            <a:r>
              <a:rPr lang="en-US" dirty="0" smtClean="0"/>
              <a:t>I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6" name="Рисунок 5" descr="E:\tunel\sibsutis\2015\dpl\diploma_submission\media\serv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2308" y="1191226"/>
            <a:ext cx="3719384" cy="516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сообщений от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933449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Обработка сообщений от сервера начнется тогда, когда ядро обработки вызовов передаст управление </a:t>
            </a:r>
            <a:r>
              <a:rPr lang="en-US" sz="2400" dirty="0" smtClean="0"/>
              <a:t>IVR </a:t>
            </a:r>
            <a:r>
              <a:rPr lang="ru-RU" sz="2400" dirty="0" smtClean="0"/>
              <a:t>модулю.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3074" name="Picture 2" descr="E:\tunel\sibsutis\2015\dpl\diploma_submission\media\queu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317750"/>
            <a:ext cx="8241786" cy="3822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sz="2400" dirty="0" smtClean="0"/>
              <a:t>На основе предоставленного функционала реализованы </a:t>
            </a:r>
            <a:r>
              <a:rPr lang="ru-RU" sz="2400" dirty="0" smtClean="0"/>
              <a:t>функциональные блоки </a:t>
            </a:r>
            <a:r>
              <a:rPr lang="ru-RU" sz="2400" dirty="0" smtClean="0"/>
              <a:t>«</a:t>
            </a:r>
            <a:r>
              <a:rPr lang="en-US" sz="2400" dirty="0" smtClean="0"/>
              <a:t>Info</a:t>
            </a:r>
            <a:r>
              <a:rPr lang="ru-RU" sz="2400" dirty="0" smtClean="0"/>
              <a:t>», «</a:t>
            </a:r>
            <a:r>
              <a:rPr lang="en-US" sz="2400" dirty="0" smtClean="0"/>
              <a:t>Play</a:t>
            </a:r>
            <a:r>
              <a:rPr lang="ru-RU" sz="2400" dirty="0" smtClean="0"/>
              <a:t>», «</a:t>
            </a:r>
            <a:r>
              <a:rPr lang="en-US" sz="2400" dirty="0" smtClean="0"/>
              <a:t>IVR</a:t>
            </a:r>
            <a:r>
              <a:rPr lang="ru-RU" sz="2400" dirty="0" smtClean="0"/>
              <a:t>», «</a:t>
            </a:r>
            <a:r>
              <a:rPr lang="en-US" sz="2400" dirty="0" smtClean="0"/>
              <a:t>Dial</a:t>
            </a:r>
            <a:r>
              <a:rPr lang="ru-RU" sz="2400" dirty="0" smtClean="0"/>
              <a:t>», «</a:t>
            </a:r>
            <a:r>
              <a:rPr lang="en-US" sz="2400" dirty="0" err="1" smtClean="0"/>
              <a:t>Rec</a:t>
            </a:r>
            <a:r>
              <a:rPr lang="ru-RU" sz="2400" dirty="0" smtClean="0"/>
              <a:t>», «</a:t>
            </a:r>
            <a:r>
              <a:rPr lang="en-US" sz="2400" dirty="0" smtClean="0"/>
              <a:t>Caller Info</a:t>
            </a:r>
            <a:r>
              <a:rPr lang="ru-RU" sz="2400" dirty="0" smtClean="0"/>
              <a:t>».</a:t>
            </a:r>
            <a:endParaRPr lang="en-US" sz="2400" dirty="0" smtClean="0"/>
          </a:p>
          <a:p>
            <a:pPr algn="just"/>
            <a:r>
              <a:rPr lang="ru-RU" sz="2400" dirty="0" smtClean="0"/>
              <a:t>В </a:t>
            </a:r>
            <a:r>
              <a:rPr lang="ru-RU" sz="2400" dirty="0" smtClean="0"/>
              <a:t>результате проделанной работы были выполнены все пункты поставленного технического </a:t>
            </a:r>
            <a:r>
              <a:rPr lang="ru-RU" sz="2400" dirty="0" smtClean="0"/>
              <a:t>задания</a:t>
            </a:r>
            <a:r>
              <a:rPr lang="en-US" sz="2400" dirty="0" smtClean="0"/>
              <a:t>.</a:t>
            </a:r>
          </a:p>
          <a:p>
            <a:pPr algn="just"/>
            <a:r>
              <a:rPr lang="ru-RU" sz="2400" dirty="0" smtClean="0"/>
              <a:t>По </a:t>
            </a:r>
            <a:r>
              <a:rPr lang="ru-RU" sz="2400" dirty="0" smtClean="0"/>
              <a:t>завершению разработки </a:t>
            </a:r>
            <a:r>
              <a:rPr lang="en-US" sz="2400" dirty="0" smtClean="0"/>
              <a:t>IVR</a:t>
            </a:r>
            <a:r>
              <a:rPr lang="ru-RU" sz="2400" dirty="0" smtClean="0"/>
              <a:t> модуль был внедрен в серийное ПО продуктов </a:t>
            </a:r>
            <a:r>
              <a:rPr lang="en-US" sz="2400" dirty="0" smtClean="0"/>
              <a:t>SMG</a:t>
            </a:r>
            <a:r>
              <a:rPr lang="ru-RU" sz="2400" dirty="0" smtClean="0"/>
              <a:t>1016</a:t>
            </a:r>
            <a:r>
              <a:rPr lang="en-US" sz="2400" dirty="0" smtClean="0"/>
              <a:t>M</a:t>
            </a:r>
            <a:r>
              <a:rPr lang="ru-RU" sz="2400" dirty="0" smtClean="0"/>
              <a:t> и </a:t>
            </a:r>
            <a:r>
              <a:rPr lang="en-US" sz="2400" dirty="0" smtClean="0"/>
              <a:t>SMG</a:t>
            </a:r>
            <a:r>
              <a:rPr lang="ru-RU" sz="2400" dirty="0" smtClean="0"/>
              <a:t>2016, лицензия на модуль </a:t>
            </a:r>
            <a:r>
              <a:rPr lang="en-US" sz="2400" dirty="0" smtClean="0"/>
              <a:t>IVR </a:t>
            </a:r>
            <a:r>
              <a:rPr lang="ru-RU" sz="2400" dirty="0" smtClean="0"/>
              <a:t>была добавлена в перечень опций, доступных для клиентов компании.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lvl="1" indent="536575" algn="just">
              <a:buNone/>
            </a:pPr>
            <a:r>
              <a:rPr lang="ru-RU" sz="2400" dirty="0" smtClean="0"/>
              <a:t>Разработать модуль интерактивного голосового меню (</a:t>
            </a:r>
            <a:r>
              <a:rPr lang="en-US" sz="2400" dirty="0" smtClean="0"/>
              <a:t>IVR)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транковых</a:t>
            </a:r>
            <a:r>
              <a:rPr lang="ru-RU" sz="2400" dirty="0" smtClean="0"/>
              <a:t> шлюзов </a:t>
            </a:r>
            <a:r>
              <a:rPr lang="en-US" sz="2400" dirty="0" smtClean="0"/>
              <a:t>SMG1016M, SMG2016.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pic>
        <p:nvPicPr>
          <p:cNvPr id="5" name="Рисунок 4" descr="smg_1016m_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49984"/>
            <a:ext cx="8786842" cy="1971294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4496"/>
            <a:ext cx="9144000" cy="1991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ключей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Для связи вызовов с сессиями в сервере реализован механизм отображения ключей.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3075" name="Picture 3" descr="E:\tunel\sibsutis\2015\dpl\diploma_submission\media\server_kay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9950"/>
            <a:ext cx="7789550" cy="4149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</a:t>
            </a:r>
            <a:br>
              <a:rPr lang="ru-RU" dirty="0" smtClean="0"/>
            </a:br>
            <a:r>
              <a:rPr lang="ru-RU" dirty="0" smtClean="0"/>
              <a:t>SMG–1016</a:t>
            </a:r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2051" name="Picture 3" descr="C:\Users\Notebook\Desktop\tunel\sibsutis\2015\dpl\diploma_submission\media\hw_sche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233" y="1282700"/>
            <a:ext cx="4859533" cy="507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3378200"/>
          </a:xfrm>
        </p:spPr>
        <p:txBody>
          <a:bodyPr/>
          <a:lstStyle/>
          <a:p>
            <a:pPr algn="just"/>
            <a:r>
              <a:rPr lang="ru-RU" sz="2400" dirty="0" smtClean="0"/>
              <a:t>Количество поддерживаемых протоколов сигнализации должно соответствовать протоколам, поддерживаемым на устройстве;</a:t>
            </a:r>
          </a:p>
          <a:p>
            <a:pPr algn="just"/>
            <a:r>
              <a:rPr lang="ru-RU" sz="2400" dirty="0" smtClean="0"/>
              <a:t>Модульная архитектура устойчивая к отказам;</a:t>
            </a:r>
          </a:p>
          <a:p>
            <a:pPr algn="just"/>
            <a:r>
              <a:rPr lang="ru-RU" sz="2400" dirty="0" smtClean="0"/>
              <a:t>Производительность не ниже производительности основной системы обработки </a:t>
            </a:r>
            <a:r>
              <a:rPr lang="ru-RU" sz="2400" dirty="0" smtClean="0"/>
              <a:t>вызовов;</a:t>
            </a:r>
            <a:endParaRPr lang="ru-RU" sz="2400" dirty="0" smtClean="0"/>
          </a:p>
          <a:p>
            <a:pPr algn="just"/>
            <a:r>
              <a:rPr lang="ru-RU" sz="2400" dirty="0" smtClean="0"/>
              <a:t>Поддержка функциональных блоков: </a:t>
            </a:r>
            <a:r>
              <a:rPr lang="ru-RU" sz="2400" dirty="0" smtClean="0"/>
              <a:t>«</a:t>
            </a:r>
            <a:r>
              <a:rPr lang="en-US" sz="2400" dirty="0" smtClean="0"/>
              <a:t>Info</a:t>
            </a:r>
            <a:r>
              <a:rPr lang="ru-RU" sz="2400" dirty="0" smtClean="0"/>
              <a:t>», «</a:t>
            </a:r>
            <a:r>
              <a:rPr lang="en-US" sz="2400" dirty="0" smtClean="0"/>
              <a:t>Play</a:t>
            </a:r>
            <a:r>
              <a:rPr lang="ru-RU" sz="2400" dirty="0" smtClean="0"/>
              <a:t>», «</a:t>
            </a:r>
            <a:r>
              <a:rPr lang="en-US" sz="2400" dirty="0" smtClean="0"/>
              <a:t>IVR</a:t>
            </a:r>
            <a:r>
              <a:rPr lang="ru-RU" sz="2400" dirty="0" smtClean="0"/>
              <a:t>», «</a:t>
            </a:r>
            <a:r>
              <a:rPr lang="en-US" sz="2400" dirty="0" smtClean="0"/>
              <a:t>Dial</a:t>
            </a:r>
            <a:r>
              <a:rPr lang="ru-RU" sz="2400" dirty="0" smtClean="0"/>
              <a:t>», «</a:t>
            </a:r>
            <a:r>
              <a:rPr lang="en-US" sz="2400" dirty="0" err="1" smtClean="0"/>
              <a:t>Rec</a:t>
            </a:r>
            <a:r>
              <a:rPr lang="ru-RU" sz="2400" dirty="0" smtClean="0"/>
              <a:t>», «</a:t>
            </a:r>
            <a:r>
              <a:rPr lang="en-US" sz="2400" dirty="0" smtClean="0"/>
              <a:t>Caller Info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Интерактивное Голосовое Меню (IVR)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955801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Интерактивное Голосовое Меню  (англ. </a:t>
            </a:r>
            <a:r>
              <a:rPr lang="en-US" sz="2400" i="1" dirty="0" smtClean="0"/>
              <a:t>Interactive Voice Response</a:t>
            </a:r>
            <a:r>
              <a:rPr lang="en-US" sz="2400" dirty="0" smtClean="0"/>
              <a:t>)</a:t>
            </a:r>
            <a:r>
              <a:rPr lang="ru-RU" sz="2400" dirty="0" smtClean="0"/>
              <a:t> — это система предварительно записанных голосовых сообщений, выполняющая функцию маршрутизации звонков, пользуясь информацией, вводимой клиентом с помощью тонального набора.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218" name="Picture 2" descr="C:\Users\Notebook\Desktop\tunel\sibsutis\2015\dpl\diploma_submission\ivr_en_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818" y="3190690"/>
            <a:ext cx="5948363" cy="3165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обработки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778000"/>
          </a:xfrm>
        </p:spPr>
        <p:txBody>
          <a:bodyPr/>
          <a:lstStyle/>
          <a:p>
            <a:pPr marL="0" indent="536575" algn="just">
              <a:buNone/>
            </a:pPr>
            <a:r>
              <a:rPr lang="ru-RU" sz="2400" dirty="0" smtClean="0"/>
              <a:t>Сценарии обработки создаются с помощью </a:t>
            </a:r>
            <a:r>
              <a:rPr lang="ru-RU" sz="2400" dirty="0" err="1" smtClean="0"/>
              <a:t>веб</a:t>
            </a:r>
            <a:r>
              <a:rPr lang="ru-RU" sz="2400" dirty="0" smtClean="0"/>
              <a:t> – интерфейса администратором устройства и представляют собой отдельные файлы в формате JSON с описанием блоков их связей и параметров.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148" name="Picture 4" descr="C:\Users\Notebook\Desktop\tunel\sibsutis\2015\dpl\diploma_submission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82" y="3010316"/>
            <a:ext cx="7140436" cy="3346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сценариями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911350"/>
          </a:xfrm>
        </p:spPr>
        <p:txBody>
          <a:bodyPr/>
          <a:lstStyle/>
          <a:p>
            <a:pPr marL="0" indent="536575" algn="just">
              <a:buNone/>
            </a:pPr>
            <a:r>
              <a:rPr lang="en-US" sz="2400" dirty="0" smtClean="0"/>
              <a:t>IVR</a:t>
            </a:r>
            <a:r>
              <a:rPr lang="ru-RU" sz="2400" dirty="0" smtClean="0"/>
              <a:t> процессор – модуль управления сценариями, в системе представлен в виде отдельного процесса. На основе блоков обрабатываемого сценария </a:t>
            </a:r>
            <a:r>
              <a:rPr lang="en-US" sz="2400" dirty="0" smtClean="0"/>
              <a:t>IVR</a:t>
            </a:r>
            <a:r>
              <a:rPr lang="ru-RU" sz="2400" dirty="0" smtClean="0"/>
              <a:t> процессор формирует управляющие команды с помощью которых модуль IVR осуществляет управления вызовами.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8194" name="Picture 2" descr="C:\Users\Notebook\Desktop\tunel\sibsutis\2015\dpl\diploma_submission\media\IVRproc_sche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71850"/>
            <a:ext cx="6248400" cy="298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система обработки вызова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44600"/>
          </a:xfrm>
        </p:spPr>
        <p:txBody>
          <a:bodyPr/>
          <a:lstStyle/>
          <a:p>
            <a:pPr marL="0" indent="536575" algn="just">
              <a:buNone/>
              <a:tabLst>
                <a:tab pos="0" algn="l"/>
              </a:tabLst>
            </a:pPr>
            <a:r>
              <a:rPr lang="ru-RU" sz="2400" dirty="0" smtClean="0"/>
              <a:t>Система обработки вызова представляет собой систему из 4 транспортных модулей протокольного уровня и ядра обработки вызовов (</a:t>
            </a:r>
            <a:r>
              <a:rPr lang="en-US" sz="2400" dirty="0" smtClean="0"/>
              <a:t>PBX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1026" name="Picture 2" descr="E:\tunel\sibsutis\2015\dpl\diploma_submission\media\PBX_core1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540001"/>
            <a:ext cx="4792624" cy="3816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вызовами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5557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Для каждого поступившего вызова в ядре создается объект </a:t>
            </a:r>
            <a:r>
              <a:rPr lang="en-US" sz="2400" dirty="0" smtClean="0"/>
              <a:t>XPORT</a:t>
            </a:r>
            <a:r>
              <a:rPr lang="ru-RU" sz="2400" dirty="0" smtClean="0"/>
              <a:t>. </a:t>
            </a:r>
            <a:r>
              <a:rPr lang="en-US" sz="2400" dirty="0" smtClean="0"/>
              <a:t>XPORT </a:t>
            </a:r>
            <a:r>
              <a:rPr lang="ru-RU" sz="2400" dirty="0" smtClean="0"/>
              <a:t>– унифицированное представление вызова во внутренней схеме обработки вызова.</a:t>
            </a:r>
            <a:endParaRPr lang="en-US" sz="2400" dirty="0" smtClean="0"/>
          </a:p>
          <a:p>
            <a:pPr marL="0" indent="557213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2050" name="Picture 2" descr="E:\tunel\sibsutis\2015\dpl\diploma_submission\media\PBX_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540000"/>
            <a:ext cx="4756150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модуля </a:t>
            </a:r>
            <a:r>
              <a:rPr lang="en-US" dirty="0" smtClean="0"/>
              <a:t>IVR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4098" name="Picture 2" descr="E:\tunel\sibsutis\2015\dpl\diploma_submission\media\logic_sche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377" y="1250950"/>
            <a:ext cx="7562873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577</Words>
  <Application>Microsoft Office PowerPoint</Application>
  <PresentationFormat>Экран (4:3)</PresentationFormat>
  <Paragraphs>82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Постановка задачи</vt:lpstr>
      <vt:lpstr>Требования</vt:lpstr>
      <vt:lpstr>Интерактивное Голосовое Меню (IVR)</vt:lpstr>
      <vt:lpstr>Сценарии обработки вызовов</vt:lpstr>
      <vt:lpstr>Управление сценариями</vt:lpstr>
      <vt:lpstr>Общая система обработки вызова</vt:lpstr>
      <vt:lpstr>Работа с вызовами</vt:lpstr>
      <vt:lpstr>Структура модуля IVR</vt:lpstr>
      <vt:lpstr>Состояния вызовов</vt:lpstr>
      <vt:lpstr>Управление плейлистами</vt:lpstr>
      <vt:lpstr>Запись разговоров</vt:lpstr>
      <vt:lpstr>Сбор DTMF</vt:lpstr>
      <vt:lpstr>Управление таймерами</vt:lpstr>
      <vt:lpstr>Работа с сервером</vt:lpstr>
      <vt:lpstr>Управление подключениями</vt:lpstr>
      <vt:lpstr>SMARTTI – сервер</vt:lpstr>
      <vt:lpstr>Обработка сообщений от сервера</vt:lpstr>
      <vt:lpstr>Заключение</vt:lpstr>
      <vt:lpstr>СПАСИБО ЗА ВНИМАНИЕ!</vt:lpstr>
      <vt:lpstr>Отображение ключей</vt:lpstr>
      <vt:lpstr>Функциональная схема SMG–1016M</vt:lpstr>
      <vt:lpstr>Слайд 23</vt:lpstr>
      <vt:lpstr>Слайд 24</vt:lpstr>
      <vt:lpstr>Слайд 25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Snusmumrik</cp:lastModifiedBy>
  <cp:revision>289</cp:revision>
  <dcterms:created xsi:type="dcterms:W3CDTF">2009-05-05T08:04:11Z</dcterms:created>
  <dcterms:modified xsi:type="dcterms:W3CDTF">2015-06-21T16:49:04Z</dcterms:modified>
</cp:coreProperties>
</file>