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3" r:id="rId4"/>
    <p:sldId id="264" r:id="rId5"/>
    <p:sldId id="265" r:id="rId6"/>
    <p:sldId id="267" r:id="rId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152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D4FF24B-0019-4B0D-B0B9-32F14B2E2C78}" type="datetimeFigureOut">
              <a:rPr lang="ru-RU"/>
              <a:pPr>
                <a:defRPr/>
              </a:pPr>
              <a:t>20.08.2009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DDD994F-3BAF-42D9-A83D-4EE4A2B12B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9A1B5-22AB-4F4F-82C4-3832FF5BA1AD}" type="datetime1">
              <a:rPr lang="ru-RU" smtClean="0"/>
              <a:pPr>
                <a:defRPr/>
              </a:pPr>
              <a:t>20.08.2009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0AE68-DA05-4302-A8E7-9A0B20426B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6F612-06B2-4D34-A2E5-2FC6701A2080}" type="datetime1">
              <a:rPr lang="ru-RU" smtClean="0"/>
              <a:pPr>
                <a:defRPr/>
              </a:pPr>
              <a:t>20.08.2009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F0C8A-C67F-484C-A6ED-BE30834F2A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D59B5-5097-40D6-8C51-A22DC8E7662A}" type="datetime1">
              <a:rPr lang="ru-RU" smtClean="0"/>
              <a:pPr>
                <a:defRPr/>
              </a:pPr>
              <a:t>20.08.2009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21EDE-ACD2-42AC-90A0-7C5EB3A3ED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188640"/>
            <a:ext cx="6572296" cy="70609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7FD7B-A1DB-42ED-89C7-B9C31F39F9E4}" type="datetime1">
              <a:rPr lang="ru-RU" smtClean="0"/>
              <a:pPr>
                <a:defRPr/>
              </a:pPr>
              <a:t>20.08.2009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latin typeface="+mn-lt"/>
              </a:defRPr>
            </a:lvl1pPr>
          </a:lstStyle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70C66-53A4-4EC7-AFE3-63C9FA97A64B}" type="datetime1">
              <a:rPr lang="ru-RU" smtClean="0"/>
              <a:pPr>
                <a:defRPr/>
              </a:pPr>
              <a:t>20.08.2009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D861D-DBD1-40C1-A0B4-15BE2BD9D9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188640"/>
            <a:ext cx="6572296" cy="63408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795F4-BA7F-4EB2-A230-D3C34E9E0724}" type="datetime1">
              <a:rPr lang="ru-RU" smtClean="0"/>
              <a:pPr>
                <a:defRPr/>
              </a:pPr>
              <a:t>20.08.2009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8763A-BB61-4CA5-A396-8A472B04B0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188640"/>
            <a:ext cx="6429420" cy="72008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3305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844824"/>
            <a:ext cx="4040188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3305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041775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DB8A9-86CA-47B9-87AE-D75DF06C0FE4}" type="datetime1">
              <a:rPr lang="ru-RU" smtClean="0"/>
              <a:pPr>
                <a:defRPr/>
              </a:pPr>
              <a:t>20.08.2009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D2CE0-31A1-405E-83A9-73E05FF8F26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188640"/>
            <a:ext cx="6500858" cy="72008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60C64-E344-454B-88BC-860AA22D39EA}" type="datetime1">
              <a:rPr lang="ru-RU" smtClean="0"/>
              <a:pPr>
                <a:defRPr/>
              </a:pPr>
              <a:t>20.08.2009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16B25-30B9-44D1-BDD3-24091E994B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DCF31-5680-4CC1-BAA2-F43F58DC9D79}" type="datetime1">
              <a:rPr lang="ru-RU" smtClean="0"/>
              <a:pPr>
                <a:defRPr/>
              </a:pPr>
              <a:t>20.08.2009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2C083-5B1A-449D-8928-55AB4BD893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4A688-1333-4F4C-9C63-0CEB9663E9DD}" type="datetime1">
              <a:rPr lang="ru-RU" smtClean="0"/>
              <a:pPr>
                <a:defRPr/>
              </a:pPr>
              <a:t>20.08.2009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8A7C1-86D5-49BB-BFC2-7F12CBECA9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054E0-CDDE-4F82-9D04-5A354ADEBC7D}" type="datetime1">
              <a:rPr lang="ru-RU" smtClean="0"/>
              <a:pPr>
                <a:defRPr/>
              </a:pPr>
              <a:t>20.08.2009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9AA62-94E7-4F32-9078-5CED474542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1071538" y="238463"/>
            <a:ext cx="700092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4D704D-1B25-444E-8A2D-891197753BA0}" type="datetime1">
              <a:rPr lang="ru-RU" smtClean="0"/>
              <a:pPr>
                <a:defRPr/>
              </a:pPr>
              <a:t>20.08.2009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864EE6-CFDD-4F44-B976-60E8BA791E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" name="Группа 9"/>
          <p:cNvGrpSpPr/>
          <p:nvPr userDrawn="1"/>
        </p:nvGrpSpPr>
        <p:grpSpPr>
          <a:xfrm>
            <a:off x="212119" y="165205"/>
            <a:ext cx="8807218" cy="1136123"/>
            <a:chOff x="212119" y="165205"/>
            <a:chExt cx="8807218" cy="1136123"/>
          </a:xfrm>
        </p:grpSpPr>
        <p:pic>
          <p:nvPicPr>
            <p:cNvPr id="2" name="Picture 2" descr="Рисунок5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7947767" y="165205"/>
              <a:ext cx="1071570" cy="1136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" name="Picture 3" descr="Рисунок6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12119" y="178571"/>
              <a:ext cx="857256" cy="1109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395536" y="214290"/>
            <a:ext cx="8286750" cy="178595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ru-RU" sz="1800" dirty="0" smtClean="0">
                <a:cs typeface="Arial" charset="0"/>
              </a:rPr>
              <a:t>Федеральное государственное образовательное </a:t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>бюджетное учреждение</a:t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>высшего профессионального образования</a:t>
            </a:r>
            <a:br>
              <a:rPr lang="ru-RU" sz="1800" dirty="0" smtClean="0">
                <a:cs typeface="Arial" charset="0"/>
              </a:rPr>
            </a:br>
            <a:r>
              <a:rPr lang="en-US" sz="1800" dirty="0" smtClean="0">
                <a:cs typeface="Arial" charset="0"/>
              </a:rPr>
              <a:t>“</a:t>
            </a:r>
            <a:r>
              <a:rPr lang="ru-RU" sz="1800" dirty="0" smtClean="0">
                <a:cs typeface="Arial" charset="0"/>
              </a:rPr>
              <a:t>Сибирский государственный университет </a:t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>телекоммуникаций и информатики</a:t>
            </a:r>
            <a:r>
              <a:rPr lang="en-US" sz="1800" dirty="0" smtClean="0">
                <a:cs typeface="Arial" charset="0"/>
              </a:rPr>
              <a:t>”</a:t>
            </a:r>
            <a:r>
              <a:rPr lang="ru-RU" sz="1800" dirty="0" smtClean="0">
                <a:cs typeface="Arial" charset="0"/>
              </a:rPr>
              <a:t/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/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>Кафедра вычислительных систем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2357434"/>
            <a:ext cx="9144000" cy="5715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ru-RU" sz="3800" dirty="0">
                <a:latin typeface="+mj-lt"/>
                <a:ea typeface="+mj-ea"/>
                <a:cs typeface="Arial" pitchFamily="34" charset="0"/>
              </a:rPr>
              <a:t>ДИПЛОМНЫЙ ПРОЕКТ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0" y="3000381"/>
            <a:ext cx="9144000" cy="1214437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ru-RU" sz="2800" dirty="0" smtClean="0">
                <a:latin typeface="+mj-lt"/>
              </a:rPr>
              <a:t>Разработка модуля </a:t>
            </a:r>
            <a:r>
              <a:rPr lang="en-US" sz="2800" dirty="0" smtClean="0">
                <a:latin typeface="+mj-lt"/>
              </a:rPr>
              <a:t>IVR (Interactive </a:t>
            </a:r>
            <a:r>
              <a:rPr lang="en-US" sz="2800" smtClean="0">
                <a:latin typeface="+mj-lt"/>
              </a:rPr>
              <a:t>Voice </a:t>
            </a:r>
            <a:r>
              <a:rPr lang="en-US" sz="2800" smtClean="0">
                <a:latin typeface="+mj-lt"/>
              </a:rPr>
              <a:t>Responder) </a:t>
            </a:r>
            <a:r>
              <a:rPr lang="ru-RU" sz="2800" dirty="0" smtClean="0">
                <a:latin typeface="+mj-lt"/>
              </a:rPr>
              <a:t>для </a:t>
            </a:r>
            <a:r>
              <a:rPr lang="ru-RU" sz="2800" dirty="0" err="1" smtClean="0">
                <a:latin typeface="+mj-lt"/>
              </a:rPr>
              <a:t>транкового</a:t>
            </a:r>
            <a:r>
              <a:rPr lang="ru-RU" sz="2800" dirty="0" smtClean="0">
                <a:latin typeface="+mj-lt"/>
              </a:rPr>
              <a:t> шлюза</a:t>
            </a:r>
            <a:endParaRPr lang="ru-RU" sz="2800" dirty="0">
              <a:latin typeface="+mj-lt"/>
            </a:endParaRP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4140200" y="4437111"/>
            <a:ext cx="5003800" cy="18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b="1" dirty="0">
                <a:latin typeface="+mj-lt"/>
              </a:rPr>
              <a:t>Выполнил</a:t>
            </a: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dirty="0">
                <a:latin typeface="+mj-lt"/>
              </a:rPr>
              <a:t>студент группы </a:t>
            </a:r>
            <a:r>
              <a:rPr lang="ru-RU" sz="2000" dirty="0" smtClean="0">
                <a:latin typeface="+mj-lt"/>
              </a:rPr>
              <a:t>ВМ-</a:t>
            </a:r>
            <a:r>
              <a:rPr lang="en-US" sz="2000" dirty="0" smtClean="0">
                <a:latin typeface="+mj-lt"/>
              </a:rPr>
              <a:t>05</a:t>
            </a: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000" dirty="0" smtClean="0">
                <a:latin typeface="+mj-lt"/>
              </a:rPr>
              <a:t>Лещёв Александр Владимирович</a:t>
            </a: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b="1" dirty="0" smtClean="0">
                <a:latin typeface="+mj-lt"/>
              </a:rPr>
              <a:t>Руководитель </a:t>
            </a:r>
            <a:r>
              <a:rPr lang="ru-RU" sz="2000" dirty="0">
                <a:latin typeface="+mj-lt"/>
              </a:rPr>
              <a:t>–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dirty="0" smtClean="0">
                <a:latin typeface="+mj-lt"/>
              </a:rPr>
              <a:t>ст. пр. Крамаренко Константин Евгеньевич </a:t>
            </a:r>
            <a:endParaRPr lang="ru-RU" sz="2000" dirty="0">
              <a:latin typeface="+mj-lt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0" y="6429375"/>
            <a:ext cx="9144000" cy="28575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ru-RU" sz="2000" dirty="0">
                <a:latin typeface="+mj-lt"/>
                <a:ea typeface="+mj-ea"/>
                <a:cs typeface="Arial" pitchFamily="34" charset="0"/>
              </a:rPr>
              <a:t>Новосибирск </a:t>
            </a:r>
            <a:r>
              <a:rPr lang="ru-RU" sz="2000" dirty="0">
                <a:latin typeface="+mj-lt"/>
                <a:cs typeface="Arial" pitchFamily="34" charset="0"/>
              </a:rPr>
              <a:t>– </a:t>
            </a:r>
            <a:r>
              <a:rPr lang="ru-RU" sz="2000" dirty="0" smtClean="0">
                <a:latin typeface="+mj-lt"/>
                <a:ea typeface="+mj-ea"/>
                <a:cs typeface="Arial" pitchFamily="34" charset="0"/>
              </a:rPr>
              <a:t>2015</a:t>
            </a:r>
            <a:endParaRPr lang="ru-RU" sz="2000" dirty="0"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ООО «Предприятие </a:t>
            </a:r>
            <a:r>
              <a:rPr lang="ru-RU" dirty="0" err="1" smtClean="0"/>
              <a:t>Элтекс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8" name="Рисунок 7" descr="smg_1016m_fro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428868"/>
            <a:ext cx="8786842" cy="1971294"/>
          </a:xfrm>
          <a:prstGeom prst="rect">
            <a:avLst/>
          </a:prstGeom>
        </p:spPr>
      </p:pic>
      <p:pic>
        <p:nvPicPr>
          <p:cNvPr id="9" name="Рисунок 8" descr="Безымянный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43380"/>
            <a:ext cx="9144000" cy="19918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5786" y="1571612"/>
            <a:ext cx="74057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 smtClean="0">
                <a:latin typeface="+mj-lt"/>
              </a:rPr>
              <a:t>Лаборатория </a:t>
            </a:r>
            <a:r>
              <a:rPr lang="en-US" sz="3000" dirty="0" smtClean="0">
                <a:latin typeface="+mj-lt"/>
              </a:rPr>
              <a:t>IMS (IP Multimedia Subsystem)</a:t>
            </a:r>
            <a:endParaRPr lang="ru-RU" sz="3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IVR. </a:t>
            </a:r>
            <a:r>
              <a:rPr lang="ru-RU" dirty="0" smtClean="0"/>
              <a:t>Реализовать обработчик сценариев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  <p:pic>
        <p:nvPicPr>
          <p:cNvPr id="10" name="Рисунок 9" descr="Снимок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643050"/>
            <a:ext cx="7587686" cy="4357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РАЗРАБОТКИ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pic>
        <p:nvPicPr>
          <p:cNvPr id="7" name="Рисунок 6" descr="kabel_upravl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4714884"/>
            <a:ext cx="3286148" cy="14605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43372" y="4143380"/>
            <a:ext cx="10390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+mj-lt"/>
              </a:rPr>
              <a:t>ZMQ</a:t>
            </a:r>
            <a:endParaRPr lang="ru-RU" sz="3000" dirty="0">
              <a:latin typeface="+mj-lt"/>
            </a:endParaRPr>
          </a:p>
        </p:txBody>
      </p:sp>
      <p:pic>
        <p:nvPicPr>
          <p:cNvPr id="16" name="Рисунок 15" descr="oblako_cloud__betchablog_1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94" y="1571612"/>
            <a:ext cx="2857500" cy="215265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1285860"/>
            <a:ext cx="303847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r>
              <a:rPr lang="ru-RU" dirty="0" smtClean="0"/>
              <a:t>Отдельный релиз (</a:t>
            </a:r>
            <a:r>
              <a:rPr lang="en-US" dirty="0" smtClean="0"/>
              <a:t>3.2.1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Лицензия (базовая</a:t>
            </a:r>
            <a:r>
              <a:rPr lang="en-US" dirty="0" smtClean="0"/>
              <a:t>/</a:t>
            </a:r>
            <a:r>
              <a:rPr lang="ru-RU" dirty="0" smtClean="0"/>
              <a:t>расширенная)</a:t>
            </a:r>
            <a:endParaRPr lang="en-US" dirty="0" smtClean="0"/>
          </a:p>
          <a:p>
            <a:r>
              <a:rPr lang="ru-RU" dirty="0" smtClean="0"/>
              <a:t>До 250 одновременных вызовов</a:t>
            </a:r>
          </a:p>
          <a:p>
            <a:r>
              <a:rPr lang="ru-RU" dirty="0" smtClean="0"/>
              <a:t>Максимальный </a:t>
            </a:r>
            <a:r>
              <a:rPr lang="en-US" dirty="0" smtClean="0"/>
              <a:t>CPS:</a:t>
            </a:r>
          </a:p>
          <a:p>
            <a:pPr lvl="1"/>
            <a:r>
              <a:rPr lang="en-US" dirty="0" smtClean="0"/>
              <a:t>SMG1016M – 10 (IP), 35 (TDM)</a:t>
            </a:r>
          </a:p>
          <a:p>
            <a:pPr lvl="1"/>
            <a:r>
              <a:rPr lang="en-US" dirty="0" smtClean="0"/>
              <a:t>SMG2016 – 30 (IP), 60+ (TDM)</a:t>
            </a:r>
            <a:endParaRPr lang="ru-RU" dirty="0" smtClean="0"/>
          </a:p>
          <a:p>
            <a:r>
              <a:rPr lang="ru-RU" dirty="0" smtClean="0"/>
              <a:t>30+ Копаний участвующих в тестировании</a:t>
            </a:r>
          </a:p>
          <a:p>
            <a:r>
              <a:rPr lang="ru-RU" dirty="0" smtClean="0"/>
              <a:t>13+ Копаний сделали </a:t>
            </a:r>
            <a:r>
              <a:rPr lang="ru-RU" dirty="0" err="1" smtClean="0"/>
              <a:t>предзаказы</a:t>
            </a:r>
            <a:endParaRPr lang="ru-RU" dirty="0" smtClean="0"/>
          </a:p>
          <a:p>
            <a:r>
              <a:rPr lang="ru-RU" dirty="0" smtClean="0"/>
              <a:t>Развитие на основе пожеланий</a:t>
            </a:r>
            <a:r>
              <a:rPr lang="en-US" dirty="0" smtClean="0"/>
              <a:t>/</a:t>
            </a:r>
            <a:r>
              <a:rPr lang="ru-RU" dirty="0" smtClean="0"/>
              <a:t>отзывов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123</Words>
  <Application>Microsoft Office PowerPoint</Application>
  <PresentationFormat>Экран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Федеральное государственное образовательное  бюджетное учреждение высшего профессионального образования “Сибирский государственный университет  телекоммуникаций и информатики”  Кафедра вычислительных систем</vt:lpstr>
      <vt:lpstr>ООО «Предприятие Элтекс»</vt:lpstr>
      <vt:lpstr>ПОСТАНОВКА ЗАДАЧИ</vt:lpstr>
      <vt:lpstr>ОПИСАНИЕ РАЗРАБОТКИ</vt:lpstr>
      <vt:lpstr>ЗАКЛЮЧЕНИЕ</vt:lpstr>
      <vt:lpstr>СПАСИБО ЗА ВНИМАНИЕ!</vt:lpstr>
    </vt:vector>
  </TitlesOfParts>
  <Company>Noname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FooBar</dc:creator>
  <cp:lastModifiedBy>Notebook</cp:lastModifiedBy>
  <cp:revision>47</cp:revision>
  <dcterms:created xsi:type="dcterms:W3CDTF">2009-05-05T08:04:11Z</dcterms:created>
  <dcterms:modified xsi:type="dcterms:W3CDTF">2009-08-19T18:22:52Z</dcterms:modified>
</cp:coreProperties>
</file>