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</p:sldIdLst>
  <p:sldSz cx="12192000" cy="6858000"/>
  <p:notesSz cx="6797675" cy="9928225"/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ke, Ellen" initials="CE" lastIdx="2" clrIdx="0">
    <p:extLst>
      <p:ext uri="{19B8F6BF-5375-455C-9EA6-DF929625EA0E}">
        <p15:presenceInfo xmlns:p15="http://schemas.microsoft.com/office/powerpoint/2012/main" userId="S-1-5-21-806336098-328524925-2139088911-42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9900CC"/>
    <a:srgbClr val="E9F292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0" autoAdjust="0"/>
    <p:restoredTop sz="86404" autoAdjust="0"/>
  </p:normalViewPr>
  <p:slideViewPr>
    <p:cSldViewPr>
      <p:cViewPr varScale="1">
        <p:scale>
          <a:sx n="65" d="100"/>
          <a:sy n="65" d="100"/>
        </p:scale>
        <p:origin x="84" y="648"/>
      </p:cViewPr>
      <p:guideLst/>
    </p:cSldViewPr>
  </p:slideViewPr>
  <p:outlineViewPr>
    <p:cViewPr>
      <p:scale>
        <a:sx n="33" d="100"/>
        <a:sy n="33" d="100"/>
      </p:scale>
      <p:origin x="0" y="-18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notesViewPr>
    <p:cSldViewPr showGuides="1">
      <p:cViewPr varScale="1">
        <p:scale>
          <a:sx n="58" d="100"/>
          <a:sy n="58" d="100"/>
        </p:scale>
        <p:origin x="2504" y="48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07060" cy="473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>
            <a:lvl1pPr algn="l" defTabSz="967159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54" y="2"/>
            <a:ext cx="2989426" cy="473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>
            <a:lvl1pPr algn="r" defTabSz="967159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3605"/>
            <a:ext cx="2907060" cy="552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30" rIns="96660" bIns="48330" numCol="1" anchor="b" anchorCtr="0" compatLnSpc="1">
            <a:prstTxWarp prst="textNoShape">
              <a:avLst/>
            </a:prstTxWarp>
          </a:bodyPr>
          <a:lstStyle>
            <a:lvl1pPr algn="l" defTabSz="967159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54" y="9393605"/>
            <a:ext cx="2989426" cy="552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30" rIns="96660" bIns="48330" numCol="1" anchor="b" anchorCtr="0" compatLnSpc="1">
            <a:prstTxWarp prst="textNoShape">
              <a:avLst/>
            </a:prstTxWarp>
          </a:bodyPr>
          <a:lstStyle>
            <a:lvl1pPr algn="r" defTabSz="967159">
              <a:defRPr sz="1300"/>
            </a:lvl1pPr>
          </a:lstStyle>
          <a:p>
            <a:fld id="{45ED4B63-AA1C-483D-9D7A-113838644F8A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20" cy="497696"/>
          </a:xfrm>
          <a:prstGeom prst="rect">
            <a:avLst/>
          </a:prstGeom>
        </p:spPr>
        <p:txBody>
          <a:bodyPr vert="horz" lIns="92693" tIns="46346" rIns="92693" bIns="46346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239" y="0"/>
            <a:ext cx="2945820" cy="497696"/>
          </a:xfrm>
          <a:prstGeom prst="rect">
            <a:avLst/>
          </a:prstGeom>
        </p:spPr>
        <p:txBody>
          <a:bodyPr vert="horz" lIns="92693" tIns="46346" rIns="92693" bIns="46346" rtlCol="0"/>
          <a:lstStyle>
            <a:lvl1pPr algn="r">
              <a:defRPr sz="1200"/>
            </a:lvl1pPr>
          </a:lstStyle>
          <a:p>
            <a:fld id="{F740E549-7B03-4818-9EDA-4A084DBC6BCC}" type="datetimeFigureOut">
              <a:rPr lang="en-GB" smtClean="0"/>
              <a:t>01/07/2018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93" tIns="46346" rIns="92693" bIns="46346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30" y="4777879"/>
            <a:ext cx="5437816" cy="3909318"/>
          </a:xfrm>
          <a:prstGeom prst="rect">
            <a:avLst/>
          </a:prstGeom>
        </p:spPr>
        <p:txBody>
          <a:bodyPr vert="horz" lIns="92693" tIns="46346" rIns="92693" bIns="46346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530"/>
            <a:ext cx="2945820" cy="497696"/>
          </a:xfrm>
          <a:prstGeom prst="rect">
            <a:avLst/>
          </a:prstGeom>
        </p:spPr>
        <p:txBody>
          <a:bodyPr vert="horz" lIns="92693" tIns="46346" rIns="92693" bIns="46346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239" y="9430530"/>
            <a:ext cx="2945820" cy="497696"/>
          </a:xfrm>
          <a:prstGeom prst="rect">
            <a:avLst/>
          </a:prstGeom>
        </p:spPr>
        <p:txBody>
          <a:bodyPr vert="horz" lIns="92693" tIns="46346" rIns="92693" bIns="46346" rtlCol="0" anchor="b"/>
          <a:lstStyle>
            <a:lvl1pPr algn="r">
              <a:defRPr sz="1200"/>
            </a:lvl1pPr>
          </a:lstStyle>
          <a:p>
            <a:fld id="{5B6184B6-6724-4EF1-9033-B305C83E8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277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184B6-6724-4EF1-9033-B305C83E83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374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184B6-6724-4EF1-9033-B305C83E83B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107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184B6-6724-4EF1-9033-B305C83E83B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7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184B6-6724-4EF1-9033-B305C83E83B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517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184B6-6724-4EF1-9033-B305C83E83B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662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184B6-6724-4EF1-9033-B305C83E83B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95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115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8750"/>
            <a:ext cx="121920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40"/>
          <p:cNvSpPr txBox="1">
            <a:spLocks noChangeArrowheads="1"/>
          </p:cNvSpPr>
          <p:nvPr/>
        </p:nvSpPr>
        <p:spPr bwMode="auto">
          <a:xfrm>
            <a:off x="119336" y="6525344"/>
            <a:ext cx="183255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GB" altLang="en-US" sz="11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© </a:t>
            </a:r>
            <a:r>
              <a:rPr lang="en-GB" alt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UKRI </a:t>
            </a:r>
            <a:r>
              <a:rPr lang="en-GB" altLang="en-US" sz="110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All rights reserved</a:t>
            </a:r>
            <a:endParaRPr lang="en-GB" altLang="en-US" sz="11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0" y="1998663"/>
            <a:ext cx="12192000" cy="11430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0" y="3746500"/>
            <a:ext cx="12192000" cy="762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9336360" y="6382489"/>
            <a:ext cx="2880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chemeClr val="bg1"/>
                </a:solidFill>
                <a:latin typeface="+mj-lt"/>
              </a:rPr>
              <a:t>INTERMAGNET</a:t>
            </a:r>
            <a:r>
              <a:rPr lang="en-GB" sz="1100" baseline="0" dirty="0" smtClean="0">
                <a:solidFill>
                  <a:schemeClr val="bg1"/>
                </a:solidFill>
                <a:latin typeface="+mj-lt"/>
              </a:rPr>
              <a:t> Meeting</a:t>
            </a:r>
            <a:r>
              <a:rPr lang="en-GB" sz="1100" dirty="0" smtClean="0">
                <a:solidFill>
                  <a:schemeClr val="bg1"/>
                </a:solidFill>
                <a:latin typeface="+mj-lt"/>
              </a:rPr>
              <a:t>, ZAMG Vienna 2</a:t>
            </a:r>
            <a:r>
              <a:rPr lang="en-GB" sz="1100" baseline="30000" dirty="0" smtClean="0">
                <a:solidFill>
                  <a:schemeClr val="bg1"/>
                </a:solidFill>
                <a:latin typeface="+mj-lt"/>
              </a:rPr>
              <a:t>nd</a:t>
            </a:r>
            <a:r>
              <a:rPr lang="en-GB" sz="1100" baseline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1100" dirty="0" smtClean="0">
                <a:solidFill>
                  <a:schemeClr val="bg1"/>
                </a:solidFill>
                <a:latin typeface="+mj-lt"/>
              </a:rPr>
              <a:t>to 4</a:t>
            </a:r>
            <a:r>
              <a:rPr lang="en-GB" sz="1100" baseline="30000" dirty="0" smtClean="0">
                <a:solidFill>
                  <a:schemeClr val="bg1"/>
                </a:solidFill>
                <a:latin typeface="+mj-lt"/>
              </a:rPr>
              <a:t>th</a:t>
            </a:r>
            <a:r>
              <a:rPr lang="en-GB" sz="1100" dirty="0" smtClean="0">
                <a:solidFill>
                  <a:schemeClr val="bg1"/>
                </a:solidFill>
                <a:latin typeface="+mj-lt"/>
              </a:rPr>
              <a:t> July 2018</a:t>
            </a:r>
            <a:endParaRPr lang="en-GB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8945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19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1051" y="260350"/>
            <a:ext cx="24003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0151" y="260350"/>
            <a:ext cx="69977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42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134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1030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0151" y="2133600"/>
            <a:ext cx="4555067" cy="3384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8417" y="2133600"/>
            <a:ext cx="4555067" cy="3384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460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779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726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6439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365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383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51" y="260350"/>
            <a:ext cx="9601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1" y="2133600"/>
            <a:ext cx="9313333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first level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Text Box 29"/>
          <p:cNvSpPr txBox="1">
            <a:spLocks noChangeArrowheads="1"/>
          </p:cNvSpPr>
          <p:nvPr/>
        </p:nvSpPr>
        <p:spPr bwMode="auto">
          <a:xfrm>
            <a:off x="119336" y="6597932"/>
            <a:ext cx="138691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800" b="1" dirty="0">
                <a:latin typeface="Arial" panose="020B0604020202020204" pitchFamily="34" charset="0"/>
              </a:rPr>
              <a:t>© </a:t>
            </a:r>
            <a:r>
              <a:rPr lang="en-GB" altLang="en-US" sz="800" dirty="0" smtClean="0">
                <a:latin typeface="Arial" panose="020B0604020202020204" pitchFamily="34" charset="0"/>
              </a:rPr>
              <a:t>UKRI </a:t>
            </a:r>
            <a:r>
              <a:rPr lang="en-GB" altLang="en-US" sz="800" dirty="0">
                <a:latin typeface="Arial" panose="020B0604020202020204" pitchFamily="34" charset="0"/>
              </a:rPr>
              <a:t>All rights reserved</a:t>
            </a:r>
          </a:p>
        </p:txBody>
      </p:sp>
      <p:pic>
        <p:nvPicPr>
          <p:cNvPr id="1029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28448" y="5407356"/>
            <a:ext cx="2063552" cy="145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35" descr="bgsklrwo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9098" y="6165304"/>
            <a:ext cx="792399" cy="684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504" y="6597932"/>
            <a:ext cx="12203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aseline="0" dirty="0" smtClean="0">
                <a:solidFill>
                  <a:schemeClr val="tx1"/>
                </a:solidFill>
                <a:latin typeface="+mn-lt"/>
              </a:rPr>
              <a:t>INTERMAGNET Meeting 2018</a:t>
            </a:r>
            <a:endParaRPr lang="en-GB" sz="800" dirty="0">
              <a:solidFill>
                <a:schemeClr val="tx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3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30000"/>
        <a:buChar char="•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3000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30000"/>
        <a:buChar char="•"/>
        <a:defRPr sz="2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30000"/>
        <a:buChar char="•"/>
        <a:defRPr sz="2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30000"/>
        <a:buChar char="•"/>
        <a:defRPr sz="2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30000"/>
        <a:buChar char="•"/>
        <a:defRPr sz="2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30000"/>
        <a:buChar char="•"/>
        <a:defRPr sz="2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30000"/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ntermagnet.org/data-donnee/data-eng.php#conditi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share-your-work/licensing-types-examples/" TargetMode="External"/><Relationship Id="rId4" Type="http://schemas.openxmlformats.org/officeDocument/2006/relationships/hyperlink" Target="https://creativecommons.org/share-your-work/licensing-consideration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ataservices.gfz-potsdam.de/panmetaworks/review/805c9ff9e6b10ea7c80f3664e6d007f5fe009ae7db0cf7001ea78552a733df9f-intermagne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5520" y="1484784"/>
            <a:ext cx="8640960" cy="1143000"/>
          </a:xfrm>
        </p:spPr>
        <p:txBody>
          <a:bodyPr/>
          <a:lstStyle/>
          <a:p>
            <a:r>
              <a:rPr lang="en-US" altLang="en-US" sz="3200" dirty="0" smtClean="0"/>
              <a:t>Progress </a:t>
            </a:r>
            <a:r>
              <a:rPr lang="en-US" altLang="en-US" sz="3200" dirty="0"/>
              <a:t>on </a:t>
            </a:r>
            <a:r>
              <a:rPr lang="en-US" altLang="en-US" sz="3200" dirty="0" smtClean="0"/>
              <a:t>Licensing &amp; DOIs</a:t>
            </a:r>
            <a:endParaRPr lang="en-US" altLang="en-US" sz="32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99"/>
                </a:solidFill>
              </a:rPr>
              <a:t>Licensing</a:t>
            </a:r>
            <a:endParaRPr lang="en-GB" dirty="0">
              <a:solidFill>
                <a:srgbClr val="000099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8807" y="1556792"/>
            <a:ext cx="9957753" cy="4968552"/>
          </a:xfrm>
        </p:spPr>
        <p:txBody>
          <a:bodyPr/>
          <a:lstStyle/>
          <a:p>
            <a:pPr marL="57150" indent="0">
              <a:buNone/>
            </a:pPr>
            <a:r>
              <a:rPr lang="en-GB" dirty="0" smtClean="0"/>
              <a:t>Mail sent to INTERMAGNET observatories Thursday 28</a:t>
            </a:r>
            <a:r>
              <a:rPr lang="en-GB" baseline="30000" dirty="0" smtClean="0"/>
              <a:t>th</a:t>
            </a:r>
            <a:r>
              <a:rPr lang="en-GB" dirty="0" smtClean="0"/>
              <a:t> June:</a:t>
            </a:r>
          </a:p>
          <a:p>
            <a:pPr marL="57150" indent="0">
              <a:buNone/>
            </a:pPr>
            <a:endParaRPr lang="en-GB" dirty="0"/>
          </a:p>
          <a:p>
            <a:pPr marL="57150" indent="0">
              <a:buNone/>
            </a:pPr>
            <a:r>
              <a:rPr lang="en-GB" dirty="0" smtClean="0"/>
              <a:t>Asking for comments on changing INTERMAGNET terms and conditions:</a:t>
            </a:r>
          </a:p>
          <a:p>
            <a:pPr marL="400050"/>
            <a:r>
              <a:rPr lang="en-GB" u="sng" dirty="0" smtClean="0">
                <a:hlinkClick r:id="rId3"/>
              </a:rPr>
              <a:t>http</a:t>
            </a:r>
            <a:r>
              <a:rPr lang="en-GB" u="sng" dirty="0">
                <a:hlinkClick r:id="rId3"/>
              </a:rPr>
              <a:t>://</a:t>
            </a:r>
            <a:r>
              <a:rPr lang="en-GB" u="sng" dirty="0" smtClean="0">
                <a:hlinkClick r:id="rId3"/>
              </a:rPr>
              <a:t>intermagnet.org/data-donnee/data-eng.php#conditions</a:t>
            </a:r>
            <a:endParaRPr lang="en-GB" u="sng" dirty="0" smtClean="0"/>
          </a:p>
          <a:p>
            <a:pPr marL="57150" indent="0">
              <a:buNone/>
            </a:pPr>
            <a:endParaRPr lang="en-GB" dirty="0" smtClean="0"/>
          </a:p>
          <a:p>
            <a:pPr marL="57150" indent="0">
              <a:buNone/>
            </a:pPr>
            <a:r>
              <a:rPr lang="en-GB" dirty="0" smtClean="0"/>
              <a:t>To Creative Commons V4.0:</a:t>
            </a:r>
          </a:p>
          <a:p>
            <a:pPr marL="400050"/>
            <a:r>
              <a:rPr lang="en-GB" dirty="0" smtClean="0">
                <a:hlinkClick r:id="rId4"/>
              </a:rPr>
              <a:t>https</a:t>
            </a:r>
            <a:r>
              <a:rPr lang="en-GB" dirty="0">
                <a:hlinkClick r:id="rId4"/>
              </a:rPr>
              <a:t>://creativecommons.org/share-your-work/licensing-considerations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pPr marL="57150" indent="0">
              <a:buNone/>
            </a:pPr>
            <a:r>
              <a:rPr lang="en-GB" dirty="0" smtClean="0"/>
              <a:t>With </a:t>
            </a:r>
            <a:r>
              <a:rPr lang="en-GB" dirty="0"/>
              <a:t>attribution and non-commercial options:</a:t>
            </a:r>
          </a:p>
          <a:p>
            <a:pPr marL="400050"/>
            <a:r>
              <a:rPr lang="en-GB" dirty="0">
                <a:hlinkClick r:id="rId5"/>
              </a:rPr>
              <a:t>https://creativecommons.org/share-your-work/licensing-types-examples</a:t>
            </a:r>
            <a:r>
              <a:rPr lang="en-GB" dirty="0" smtClean="0">
                <a:hlinkClick r:id="rId5"/>
              </a:rPr>
              <a:t>/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2343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99"/>
                </a:solidFill>
              </a:rPr>
              <a:t>Licensing</a:t>
            </a:r>
            <a:endParaRPr lang="en-GB" dirty="0">
              <a:solidFill>
                <a:srgbClr val="000099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8807" y="1556792"/>
            <a:ext cx="9957753" cy="4968552"/>
          </a:xfrm>
        </p:spPr>
        <p:txBody>
          <a:bodyPr/>
          <a:lstStyle/>
          <a:p>
            <a:pPr marL="57150" indent="0">
              <a:buNone/>
            </a:pPr>
            <a:r>
              <a:rPr lang="en-GB" dirty="0" smtClean="0"/>
              <a:t>Waiting for response from INTERMAGNET observatories</a:t>
            </a:r>
          </a:p>
          <a:p>
            <a:pPr marL="57150" indent="0">
              <a:buNone/>
            </a:pPr>
            <a:endParaRPr lang="en-GB" dirty="0"/>
          </a:p>
          <a:p>
            <a:pPr marL="57150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How do we distribute data with non-default license?</a:t>
            </a:r>
          </a:p>
          <a:p>
            <a:pPr marL="57150" indent="0">
              <a:buNone/>
            </a:pPr>
            <a:r>
              <a:rPr lang="en-GB" dirty="0"/>
              <a:t>	</a:t>
            </a:r>
            <a:r>
              <a:rPr lang="en-GB" dirty="0" smtClean="0"/>
              <a:t>E.G. </a:t>
            </a:r>
            <a:r>
              <a:rPr lang="en-GB" dirty="0"/>
              <a:t>USGS CC0 - </a:t>
            </a:r>
            <a:r>
              <a:rPr lang="en-GB" dirty="0">
                <a:hlinkClick r:id="rId3"/>
              </a:rPr>
              <a:t>https://creativecommons.org/publicdomain/zero/1.0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4596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99"/>
                </a:solidFill>
              </a:rPr>
              <a:t>DOIs</a:t>
            </a:r>
            <a:endParaRPr lang="en-GB" dirty="0">
              <a:solidFill>
                <a:srgbClr val="000099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8807" y="1556792"/>
            <a:ext cx="9957753" cy="4968552"/>
          </a:xfrm>
        </p:spPr>
        <p:txBody>
          <a:bodyPr/>
          <a:lstStyle/>
          <a:p>
            <a:pPr marL="57150" indent="0">
              <a:buNone/>
            </a:pPr>
            <a:r>
              <a:rPr lang="en-GB" dirty="0" smtClean="0"/>
              <a:t>Hermanus INTERMAGNET meeting 2017: </a:t>
            </a:r>
          </a:p>
          <a:p>
            <a:pPr marL="57150" indent="0">
              <a:buNone/>
            </a:pPr>
            <a:endParaRPr lang="en-GB" i="1" dirty="0"/>
          </a:p>
          <a:p>
            <a:pPr marL="57150" indent="0">
              <a:buNone/>
            </a:pPr>
            <a:r>
              <a:rPr lang="en-AU" i="1" dirty="0" smtClean="0"/>
              <a:t>Create </a:t>
            </a:r>
            <a:r>
              <a:rPr lang="en-AU" i="1" dirty="0"/>
              <a:t>DOIs for existing definitive data DVDs and report on any problems (one DOI for each DVD</a:t>
            </a:r>
            <a:r>
              <a:rPr lang="en-AU" i="1" dirty="0" smtClean="0"/>
              <a:t>).</a:t>
            </a:r>
          </a:p>
          <a:p>
            <a:pPr marL="57150" indent="0">
              <a:buNone/>
            </a:pPr>
            <a:endParaRPr lang="en-AU" i="1" dirty="0"/>
          </a:p>
          <a:p>
            <a:pPr marL="0" indent="0">
              <a:buNone/>
            </a:pPr>
            <a:r>
              <a:rPr lang="en-CA" i="1" dirty="0"/>
              <a:t>For INTERMAGNET the DOI system should:</a:t>
            </a:r>
            <a:endParaRPr lang="en-GB" i="1" dirty="0"/>
          </a:p>
          <a:p>
            <a:pPr lvl="0"/>
            <a:r>
              <a:rPr lang="en-CA" i="1" dirty="0"/>
              <a:t>allow citation of data;</a:t>
            </a:r>
            <a:endParaRPr lang="en-GB" i="1" dirty="0"/>
          </a:p>
          <a:p>
            <a:pPr lvl="0"/>
            <a:r>
              <a:rPr lang="en-CA" i="1" dirty="0"/>
              <a:t>allow recognition and acknowledgment for data providers; </a:t>
            </a:r>
            <a:endParaRPr lang="en-GB" i="1" dirty="0"/>
          </a:p>
          <a:p>
            <a:pPr lvl="0"/>
            <a:r>
              <a:rPr lang="en-CA" i="1" dirty="0"/>
              <a:t>allow discovery and on-line access to data; </a:t>
            </a:r>
            <a:endParaRPr lang="en-GB" i="1" dirty="0"/>
          </a:p>
          <a:p>
            <a:pPr lvl="0"/>
            <a:r>
              <a:rPr lang="en-CA" i="1" dirty="0"/>
              <a:t>allow re-use and reproducibility of data; </a:t>
            </a:r>
            <a:endParaRPr lang="en-GB" i="1" dirty="0"/>
          </a:p>
          <a:p>
            <a:pPr lvl="0"/>
            <a:r>
              <a:rPr lang="en-CA" i="1" dirty="0"/>
              <a:t>include metadata to uniquely identify data sets.</a:t>
            </a:r>
            <a:endParaRPr lang="en-GB" i="1" dirty="0"/>
          </a:p>
          <a:p>
            <a:pPr marL="57150" indent="0">
              <a:buNone/>
            </a:pP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39417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150" y="260350"/>
            <a:ext cx="10008417" cy="1143000"/>
          </a:xfrm>
        </p:spPr>
        <p:txBody>
          <a:bodyPr/>
          <a:lstStyle/>
          <a:p>
            <a:r>
              <a:rPr lang="en-GB" dirty="0" smtClean="0">
                <a:solidFill>
                  <a:srgbClr val="000099"/>
                </a:solidFill>
              </a:rPr>
              <a:t>DOIs – creation of metadata for DVD 2013</a:t>
            </a:r>
            <a:endParaRPr lang="en-GB" dirty="0">
              <a:solidFill>
                <a:srgbClr val="000099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8807" y="1556792"/>
            <a:ext cx="10317793" cy="4968552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Create a DOI for the most recent INTERMAGNET DVD (2013):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Extract DVD2013 metadata from metadata database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1800" dirty="0" smtClean="0"/>
              <a:t>Relational database simplifies generating observatory-institute connection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Some manual editing needed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sz="1800" dirty="0" smtClean="0"/>
              <a:t>E.G. Harmonising institute names between Metadata database and DVD text</a:t>
            </a:r>
          </a:p>
          <a:p>
            <a:r>
              <a:rPr lang="en-GB" dirty="0" smtClean="0"/>
              <a:t>Generate basic metadata in </a:t>
            </a:r>
            <a:r>
              <a:rPr lang="en-GB" dirty="0" err="1" smtClean="0"/>
              <a:t>DataCite</a:t>
            </a:r>
            <a:r>
              <a:rPr lang="en-GB" dirty="0" smtClean="0"/>
              <a:t> XML format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1800" dirty="0" smtClean="0"/>
              <a:t>E.G. Title, Abstract, Spatial and Temporal bounds, …</a:t>
            </a:r>
          </a:p>
          <a:p>
            <a:r>
              <a:rPr lang="en-GB" dirty="0" smtClean="0"/>
              <a:t>Combine basic metadata and observatory-institute information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8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99"/>
                </a:solidFill>
              </a:rPr>
              <a:t>DOIs – draft DVD 2013 landing page</a:t>
            </a:r>
            <a:endParaRPr lang="en-GB" dirty="0">
              <a:solidFill>
                <a:srgbClr val="000099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8807" y="1556792"/>
            <a:ext cx="9313333" cy="4968552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30000"/>
              <a:buNone/>
              <a:tabLst/>
              <a:defRPr/>
            </a:pPr>
            <a:r>
              <a:rPr lang="en-GB" sz="2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Draft landing page for DVD 2013 DOI: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30000"/>
              <a:buNone/>
              <a:tabLst/>
              <a:defRPr/>
            </a:pPr>
            <a:r>
              <a:rPr lang="en-GB" sz="2200" u="sng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http://dataservices.gfz-potsdam.de/panmetaworks/review/805c9ff9e6b10ea7c80f3664e6d007f5fe009ae7db0cf7001ea78552a733df9f-intermagnet/</a:t>
            </a:r>
            <a:endParaRPr lang="en-GB" sz="2200" u="sng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30000"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30000"/>
              <a:buNone/>
              <a:tabLst/>
              <a:defRPr/>
            </a:pPr>
            <a:r>
              <a:rPr lang="en-GB" sz="2200" b="1" dirty="0" smtClean="0">
                <a:solidFill>
                  <a:srgbClr val="FF0000"/>
                </a:solidFill>
                <a:effectLst/>
              </a:rPr>
              <a:t>Comments please</a:t>
            </a:r>
          </a:p>
        </p:txBody>
      </p:sp>
    </p:spTree>
    <p:extLst>
      <p:ext uri="{BB962C8B-B14F-4D97-AF65-F5344CB8AC3E}">
        <p14:creationId xmlns:p14="http://schemas.microsoft.com/office/powerpoint/2010/main" val="342803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99"/>
                </a:solidFill>
              </a:rPr>
              <a:t>DOIs – future plans</a:t>
            </a:r>
            <a:endParaRPr lang="en-GB" dirty="0">
              <a:solidFill>
                <a:srgbClr val="00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Finalise DOI for DVD 2013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Move or Copy data to GFZ?</a:t>
            </a:r>
          </a:p>
          <a:p>
            <a:r>
              <a:rPr lang="en-GB" dirty="0" smtClean="0"/>
              <a:t>Start to generate DOIs for other years, based on 2013 metadata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4308794"/>
      </p:ext>
    </p:extLst>
  </p:cSld>
  <p:clrMapOvr>
    <a:masterClrMapping/>
  </p:clrMapOvr>
</p:sld>
</file>

<file path=ppt/theme/theme1.xml><?xml version="1.0" encoding="utf-8"?>
<a:theme xmlns:a="http://schemas.openxmlformats.org/drawingml/2006/main" name="NEW BGSwelsh template 2012">
  <a:themeElements>
    <a:clrScheme name="New BGS template_2009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990099"/>
      </a:hlink>
      <a:folHlink>
        <a:srgbClr val="990099"/>
      </a:folHlink>
    </a:clrScheme>
    <a:fontScheme name="New BGS template_20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ew BGS template_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GS template_200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BGS template_200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GS template_200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GS template_200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GS template_200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GS template_200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GS template_200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9900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GS template_2009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990099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.potx" id="{834BFE2B-5D89-4C4E-BC42-4A9D7A4AF4A3}" vid="{553FB678-B93D-4775-8091-D11F5AE3A4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BGS template 2018</Template>
  <TotalTime>5203</TotalTime>
  <Words>212</Words>
  <Application>Microsoft Office PowerPoint</Application>
  <PresentationFormat>Widescreen</PresentationFormat>
  <Paragraphs>52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NEW BGSwelsh template 2012</vt:lpstr>
      <vt:lpstr>Progress on Licensing &amp; DOIs</vt:lpstr>
      <vt:lpstr>Licensing</vt:lpstr>
      <vt:lpstr>Licensing</vt:lpstr>
      <vt:lpstr>DOIs</vt:lpstr>
      <vt:lpstr>DOIs – creation of metadata for DVD 2013</vt:lpstr>
      <vt:lpstr>DOIs – draft DVD 2013 landing page</vt:lpstr>
      <vt:lpstr>DOIs – future plans</vt:lpstr>
    </vt:vector>
  </TitlesOfParts>
  <Manager>Ian Jackson</Manager>
  <Company>The British Geological Survey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Thomson, Alan W.P.</dc:creator>
  <cp:lastModifiedBy>Flower, Simon M.</cp:lastModifiedBy>
  <cp:revision>131</cp:revision>
  <cp:lastPrinted>2018-06-05T07:41:28Z</cp:lastPrinted>
  <dcterms:created xsi:type="dcterms:W3CDTF">2018-06-01T14:52:07Z</dcterms:created>
  <dcterms:modified xsi:type="dcterms:W3CDTF">2018-07-01T15:28:22Z</dcterms:modified>
</cp:coreProperties>
</file>