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1" r:id="rId6"/>
    <p:sldId id="262" r:id="rId7"/>
    <p:sldId id="265" r:id="rId8"/>
    <p:sldId id="264" r:id="rId9"/>
    <p:sldId id="263" r:id="rId10"/>
    <p:sldId id="268" r:id="rId11"/>
    <p:sldId id="266" r:id="rId12"/>
    <p:sldId id="267" r:id="rId13"/>
  </p:sldIdLst>
  <p:sldSz cx="9144000" cy="5143500" type="screen16x9"/>
  <p:notesSz cx="6681788" cy="9817100"/>
  <p:defaultTextStyle>
    <a:defPPr>
      <a:defRPr lang="en-GB"/>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1414" autoAdjust="0"/>
  </p:normalViewPr>
  <p:slideViewPr>
    <p:cSldViewPr>
      <p:cViewPr varScale="1">
        <p:scale>
          <a:sx n="74" d="100"/>
          <a:sy n="74" d="100"/>
        </p:scale>
        <p:origin x="968" y="5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857500" cy="468313"/>
          </a:xfrm>
          <a:prstGeom prst="rect">
            <a:avLst/>
          </a:prstGeom>
          <a:noFill/>
          <a:ln w="9525">
            <a:noFill/>
            <a:miter lim="800000"/>
            <a:headEnd/>
            <a:tailEnd/>
          </a:ln>
          <a:effectLst/>
        </p:spPr>
        <p:txBody>
          <a:bodyPr vert="horz" wrap="square" lIns="95354" tIns="47677" rIns="95354" bIns="47677" numCol="1" anchor="t" anchorCtr="0" compatLnSpc="1">
            <a:prstTxWarp prst="textNoShape">
              <a:avLst/>
            </a:prstTxWarp>
          </a:bodyPr>
          <a:lstStyle>
            <a:lvl1pPr algn="l" defTabSz="954088">
              <a:defRPr sz="1300"/>
            </a:lvl1pPr>
          </a:lstStyle>
          <a:p>
            <a:pPr>
              <a:defRPr/>
            </a:pPr>
            <a:endParaRPr lang="en-GB"/>
          </a:p>
        </p:txBody>
      </p:sp>
      <p:sp>
        <p:nvSpPr>
          <p:cNvPr id="10243" name="Rectangle 3"/>
          <p:cNvSpPr>
            <a:spLocks noGrp="1" noChangeArrowheads="1"/>
          </p:cNvSpPr>
          <p:nvPr>
            <p:ph type="dt" sz="quarter" idx="1"/>
          </p:nvPr>
        </p:nvSpPr>
        <p:spPr bwMode="auto">
          <a:xfrm>
            <a:off x="3754438" y="0"/>
            <a:ext cx="2938462" cy="468313"/>
          </a:xfrm>
          <a:prstGeom prst="rect">
            <a:avLst/>
          </a:prstGeom>
          <a:noFill/>
          <a:ln w="9525">
            <a:noFill/>
            <a:miter lim="800000"/>
            <a:headEnd/>
            <a:tailEnd/>
          </a:ln>
          <a:effectLst/>
        </p:spPr>
        <p:txBody>
          <a:bodyPr vert="horz" wrap="square" lIns="95354" tIns="47677" rIns="95354" bIns="47677" numCol="1" anchor="t" anchorCtr="0" compatLnSpc="1">
            <a:prstTxWarp prst="textNoShape">
              <a:avLst/>
            </a:prstTxWarp>
          </a:bodyPr>
          <a:lstStyle>
            <a:lvl1pPr algn="r" defTabSz="954088">
              <a:defRPr sz="1300"/>
            </a:lvl1pPr>
          </a:lstStyle>
          <a:p>
            <a:pPr>
              <a:defRPr/>
            </a:pPr>
            <a:endParaRPr lang="en-GB"/>
          </a:p>
        </p:txBody>
      </p:sp>
      <p:sp>
        <p:nvSpPr>
          <p:cNvPr id="10244" name="Rectangle 4"/>
          <p:cNvSpPr>
            <a:spLocks noGrp="1" noChangeArrowheads="1"/>
          </p:cNvSpPr>
          <p:nvPr>
            <p:ph type="ftr" sz="quarter" idx="2"/>
          </p:nvPr>
        </p:nvSpPr>
        <p:spPr bwMode="auto">
          <a:xfrm>
            <a:off x="0" y="9288463"/>
            <a:ext cx="2857500" cy="546100"/>
          </a:xfrm>
          <a:prstGeom prst="rect">
            <a:avLst/>
          </a:prstGeom>
          <a:noFill/>
          <a:ln w="9525">
            <a:noFill/>
            <a:miter lim="800000"/>
            <a:headEnd/>
            <a:tailEnd/>
          </a:ln>
          <a:effectLst/>
        </p:spPr>
        <p:txBody>
          <a:bodyPr vert="horz" wrap="square" lIns="95354" tIns="47677" rIns="95354" bIns="47677" numCol="1" anchor="b" anchorCtr="0" compatLnSpc="1">
            <a:prstTxWarp prst="textNoShape">
              <a:avLst/>
            </a:prstTxWarp>
          </a:bodyPr>
          <a:lstStyle>
            <a:lvl1pPr algn="l" defTabSz="954088">
              <a:defRPr sz="1300"/>
            </a:lvl1pPr>
          </a:lstStyle>
          <a:p>
            <a:pPr>
              <a:defRPr/>
            </a:pPr>
            <a:endParaRPr lang="en-GB"/>
          </a:p>
        </p:txBody>
      </p:sp>
      <p:sp>
        <p:nvSpPr>
          <p:cNvPr id="10245" name="Rectangle 5"/>
          <p:cNvSpPr>
            <a:spLocks noGrp="1" noChangeArrowheads="1"/>
          </p:cNvSpPr>
          <p:nvPr>
            <p:ph type="sldNum" sz="quarter" idx="3"/>
          </p:nvPr>
        </p:nvSpPr>
        <p:spPr bwMode="auto">
          <a:xfrm>
            <a:off x="3754438" y="9288463"/>
            <a:ext cx="2938462" cy="546100"/>
          </a:xfrm>
          <a:prstGeom prst="rect">
            <a:avLst/>
          </a:prstGeom>
          <a:noFill/>
          <a:ln w="9525">
            <a:noFill/>
            <a:miter lim="800000"/>
            <a:headEnd/>
            <a:tailEnd/>
          </a:ln>
          <a:effectLst/>
        </p:spPr>
        <p:txBody>
          <a:bodyPr vert="horz" wrap="square" lIns="95354" tIns="47677" rIns="95354" bIns="47677" numCol="1" anchor="b" anchorCtr="0" compatLnSpc="1">
            <a:prstTxWarp prst="textNoShape">
              <a:avLst/>
            </a:prstTxWarp>
          </a:bodyPr>
          <a:lstStyle>
            <a:lvl1pPr algn="r" defTabSz="954088">
              <a:defRPr sz="1300"/>
            </a:lvl1pPr>
          </a:lstStyle>
          <a:p>
            <a:pPr>
              <a:defRPr/>
            </a:pPr>
            <a:fld id="{2EF9CA57-A072-4503-AE00-EBFA72183FCD}" type="slidenum">
              <a:rPr lang="en-GB"/>
              <a:pPr>
                <a:defRPr/>
              </a:pPr>
              <a:t>‹#›</a:t>
            </a:fld>
            <a:endParaRPr lang="en-GB"/>
          </a:p>
        </p:txBody>
      </p:sp>
    </p:spTree>
    <p:extLst>
      <p:ext uri="{BB962C8B-B14F-4D97-AF65-F5344CB8AC3E}">
        <p14:creationId xmlns:p14="http://schemas.microsoft.com/office/powerpoint/2010/main" val="19882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5600" cy="4921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84600" y="0"/>
            <a:ext cx="2895600" cy="492125"/>
          </a:xfrm>
          <a:prstGeom prst="rect">
            <a:avLst/>
          </a:prstGeom>
        </p:spPr>
        <p:txBody>
          <a:bodyPr vert="horz" lIns="91440" tIns="45720" rIns="91440" bIns="45720" rtlCol="0"/>
          <a:lstStyle>
            <a:lvl1pPr algn="r">
              <a:defRPr sz="1200"/>
            </a:lvl1pPr>
          </a:lstStyle>
          <a:p>
            <a:fld id="{D9BCBF39-46B9-48CC-B16A-AECF7F3EC48D}" type="datetimeFigureOut">
              <a:rPr lang="en-GB" smtClean="0"/>
              <a:t>13/07/2019</a:t>
            </a:fld>
            <a:endParaRPr lang="en-GB"/>
          </a:p>
        </p:txBody>
      </p:sp>
      <p:sp>
        <p:nvSpPr>
          <p:cNvPr id="4" name="Slide Image Placeholder 3"/>
          <p:cNvSpPr>
            <a:spLocks noGrp="1" noRot="1" noChangeAspect="1"/>
          </p:cNvSpPr>
          <p:nvPr>
            <p:ph type="sldImg" idx="2"/>
          </p:nvPr>
        </p:nvSpPr>
        <p:spPr>
          <a:xfrm>
            <a:off x="396875" y="1227138"/>
            <a:ext cx="5888038" cy="33131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8338" y="4724400"/>
            <a:ext cx="5345112" cy="3865563"/>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24975"/>
            <a:ext cx="2895600" cy="4921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84600" y="9324975"/>
            <a:ext cx="2895600" cy="492125"/>
          </a:xfrm>
          <a:prstGeom prst="rect">
            <a:avLst/>
          </a:prstGeom>
        </p:spPr>
        <p:txBody>
          <a:bodyPr vert="horz" lIns="91440" tIns="45720" rIns="91440" bIns="45720" rtlCol="0" anchor="b"/>
          <a:lstStyle>
            <a:lvl1pPr algn="r">
              <a:defRPr sz="1200"/>
            </a:lvl1pPr>
          </a:lstStyle>
          <a:p>
            <a:fld id="{7F033957-F219-4C6D-94DC-9FBB060539F1}" type="slidenum">
              <a:rPr lang="en-GB" smtClean="0"/>
              <a:t>‹#›</a:t>
            </a:fld>
            <a:endParaRPr lang="en-GB"/>
          </a:p>
        </p:txBody>
      </p:sp>
    </p:spTree>
    <p:extLst>
      <p:ext uri="{BB962C8B-B14F-4D97-AF65-F5344CB8AC3E}">
        <p14:creationId xmlns:p14="http://schemas.microsoft.com/office/powerpoint/2010/main" val="261591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Abstract: INTERMAGNET is a global network of geomagnetic observatories. The members of INTERMAGNET are the institutes that own and operate these observatories. Each institute has its own needs and priorities when it comes to the publication of data. As a network operator, INTERMAGNET's priorities are to promote and publicise the data collected by it's members, ensuring that the institutes responsible for collecting geomagnetic data are the organisations that receive acknowledgement for the work. Using the DOI system to achieve these objectives has been challenging. We present progress on the use of DOIs within INTERMAGNET and discuss some of the remaining challenges.</a:t>
            </a:r>
          </a:p>
          <a:p>
            <a:endParaRPr lang="en-GB" dirty="0"/>
          </a:p>
        </p:txBody>
      </p:sp>
      <p:sp>
        <p:nvSpPr>
          <p:cNvPr id="4" name="Slide Number Placeholder 3"/>
          <p:cNvSpPr>
            <a:spLocks noGrp="1"/>
          </p:cNvSpPr>
          <p:nvPr>
            <p:ph type="sldNum" sz="quarter" idx="10"/>
          </p:nvPr>
        </p:nvSpPr>
        <p:spPr/>
        <p:txBody>
          <a:bodyPr/>
          <a:lstStyle/>
          <a:p>
            <a:fld id="{7F033957-F219-4C6D-94DC-9FBB060539F1}" type="slidenum">
              <a:rPr lang="en-GB" smtClean="0"/>
              <a:t>1</a:t>
            </a:fld>
            <a:endParaRPr lang="en-GB"/>
          </a:p>
        </p:txBody>
      </p:sp>
    </p:spTree>
    <p:extLst>
      <p:ext uri="{BB962C8B-B14F-4D97-AF65-F5344CB8AC3E}">
        <p14:creationId xmlns:p14="http://schemas.microsoft.com/office/powerpoint/2010/main" val="693914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F033957-F219-4C6D-94DC-9FBB060539F1}" type="slidenum">
              <a:rPr lang="en-GB" smtClean="0"/>
              <a:t>2</a:t>
            </a:fld>
            <a:endParaRPr lang="en-GB"/>
          </a:p>
        </p:txBody>
      </p:sp>
    </p:spTree>
    <p:extLst>
      <p:ext uri="{BB962C8B-B14F-4D97-AF65-F5344CB8AC3E}">
        <p14:creationId xmlns:p14="http://schemas.microsoft.com/office/powerpoint/2010/main" val="362439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F033957-F219-4C6D-94DC-9FBB060539F1}" type="slidenum">
              <a:rPr lang="en-GB" smtClean="0"/>
              <a:t>6</a:t>
            </a:fld>
            <a:endParaRPr lang="en-GB"/>
          </a:p>
        </p:txBody>
      </p:sp>
    </p:spTree>
    <p:extLst>
      <p:ext uri="{BB962C8B-B14F-4D97-AF65-F5344CB8AC3E}">
        <p14:creationId xmlns:p14="http://schemas.microsoft.com/office/powerpoint/2010/main" val="2769117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DOIs the future of publication</a:t>
            </a:r>
          </a:p>
          <a:p>
            <a:endParaRPr lang="en-GB" dirty="0"/>
          </a:p>
        </p:txBody>
      </p:sp>
      <p:sp>
        <p:nvSpPr>
          <p:cNvPr id="4" name="Slide Number Placeholder 3"/>
          <p:cNvSpPr>
            <a:spLocks noGrp="1"/>
          </p:cNvSpPr>
          <p:nvPr>
            <p:ph type="sldNum" sz="quarter" idx="10"/>
          </p:nvPr>
        </p:nvSpPr>
        <p:spPr/>
        <p:txBody>
          <a:bodyPr/>
          <a:lstStyle/>
          <a:p>
            <a:fld id="{7F033957-F219-4C6D-94DC-9FBB060539F1}" type="slidenum">
              <a:rPr lang="en-GB" smtClean="0"/>
              <a:t>11</a:t>
            </a:fld>
            <a:endParaRPr lang="en-GB"/>
          </a:p>
        </p:txBody>
      </p:sp>
    </p:spTree>
    <p:extLst>
      <p:ext uri="{BB962C8B-B14F-4D97-AF65-F5344CB8AC3E}">
        <p14:creationId xmlns:p14="http://schemas.microsoft.com/office/powerpoint/2010/main" val="2959195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F033957-F219-4C6D-94DC-9FBB060539F1}" type="slidenum">
              <a:rPr lang="en-GB" smtClean="0"/>
              <a:t>12</a:t>
            </a:fld>
            <a:endParaRPr lang="en-GB"/>
          </a:p>
        </p:txBody>
      </p:sp>
    </p:spTree>
    <p:extLst>
      <p:ext uri="{BB962C8B-B14F-4D97-AF65-F5344CB8AC3E}">
        <p14:creationId xmlns:p14="http://schemas.microsoft.com/office/powerpoint/2010/main" val="29601733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4" name="Rectangle 1026"/>
          <p:cNvSpPr>
            <a:spLocks noGrp="1" noChangeArrowheads="1"/>
          </p:cNvSpPr>
          <p:nvPr>
            <p:ph type="ctrTitle"/>
          </p:nvPr>
        </p:nvSpPr>
        <p:spPr>
          <a:xfrm>
            <a:off x="0" y="1498997"/>
            <a:ext cx="9144000" cy="857250"/>
          </a:xfrm>
        </p:spPr>
        <p:txBody>
          <a:bodyPr/>
          <a:lstStyle>
            <a:lvl1pPr algn="ctr">
              <a:defRPr sz="3600"/>
            </a:lvl1pPr>
          </a:lstStyle>
          <a:p>
            <a:r>
              <a:rPr lang="en-US" smtClean="0"/>
              <a:t>Click to edit Master title style</a:t>
            </a:r>
            <a:endParaRPr lang="en-GB"/>
          </a:p>
        </p:txBody>
      </p:sp>
      <p:sp>
        <p:nvSpPr>
          <p:cNvPr id="13315" name="Rectangle 1027"/>
          <p:cNvSpPr>
            <a:spLocks noGrp="1" noChangeArrowheads="1"/>
          </p:cNvSpPr>
          <p:nvPr>
            <p:ph type="subTitle" idx="1"/>
          </p:nvPr>
        </p:nvSpPr>
        <p:spPr>
          <a:xfrm>
            <a:off x="0" y="2809875"/>
            <a:ext cx="9144000" cy="571500"/>
          </a:xfrm>
        </p:spPr>
        <p:txBody>
          <a:bodyPr/>
          <a:lstStyle>
            <a:lvl1pPr marL="0" indent="0" algn="ctr">
              <a:buFontTx/>
              <a:buNone/>
              <a:defRPr/>
            </a:lvl1pPr>
          </a:lstStyle>
          <a:p>
            <a:r>
              <a:rPr lang="en-US" smtClean="0"/>
              <a:t>Click to edit Master subtitle style</a:t>
            </a:r>
            <a:endParaRPr lang="en-GB"/>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1188720"/>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 y="3929121"/>
            <a:ext cx="9144000" cy="1214379"/>
          </a:xfrm>
          <a:prstGeom prst="rect">
            <a:avLst/>
          </a:prstGeom>
        </p:spPr>
      </p:pic>
      <p:sp>
        <p:nvSpPr>
          <p:cNvPr id="11" name="Text Box 1040"/>
          <p:cNvSpPr txBox="1">
            <a:spLocks noChangeArrowheads="1"/>
          </p:cNvSpPr>
          <p:nvPr userDrawn="1"/>
        </p:nvSpPr>
        <p:spPr bwMode="auto">
          <a:xfrm>
            <a:off x="107504" y="4864328"/>
            <a:ext cx="1386918" cy="215444"/>
          </a:xfrm>
          <a:prstGeom prst="rect">
            <a:avLst/>
          </a:prstGeom>
          <a:noFill/>
          <a:ln w="9525">
            <a:noFill/>
            <a:miter lim="800000"/>
            <a:headEnd/>
            <a:tailEnd/>
          </a:ln>
          <a:effectLst/>
        </p:spPr>
        <p:txBody>
          <a:bodyPr wrap="none">
            <a:spAutoFit/>
          </a:bodyPr>
          <a:lstStyle/>
          <a:p>
            <a:pPr algn="l" eaLnBrk="1" hangingPunct="1">
              <a:defRPr/>
            </a:pPr>
            <a:r>
              <a:rPr lang="en-GB" sz="800" b="1" dirty="0">
                <a:solidFill>
                  <a:schemeClr val="bg1"/>
                </a:solidFill>
                <a:latin typeface="Arial" charset="0"/>
                <a:cs typeface="Times New Roman" pitchFamily="18" charset="0"/>
              </a:rPr>
              <a:t>© </a:t>
            </a:r>
            <a:r>
              <a:rPr lang="en-GB" sz="800" dirty="0" smtClean="0">
                <a:solidFill>
                  <a:schemeClr val="bg1"/>
                </a:solidFill>
                <a:latin typeface="Arial" charset="0"/>
                <a:cs typeface="Times New Roman" pitchFamily="18" charset="0"/>
              </a:rPr>
              <a:t>UKRI </a:t>
            </a:r>
            <a:r>
              <a:rPr lang="en-GB" sz="800" dirty="0">
                <a:solidFill>
                  <a:schemeClr val="bg1"/>
                </a:solidFill>
                <a:latin typeface="Arial" charset="0"/>
                <a:cs typeface="Times New Roman" pitchFamily="18" charset="0"/>
              </a:rPr>
              <a:t>All rights reserved</a:t>
            </a:r>
            <a:endParaRPr lang="en-GB" sz="800" dirty="0">
              <a:solidFill>
                <a:schemeClr val="bg1"/>
              </a:solidFill>
              <a:latin typeface="Arial" charset="0"/>
            </a:endParaRPr>
          </a:p>
        </p:txBody>
      </p:sp>
    </p:spTree>
    <p:extLst>
      <p:ext uri="{BB962C8B-B14F-4D97-AF65-F5344CB8AC3E}">
        <p14:creationId xmlns:p14="http://schemas.microsoft.com/office/powerpoint/2010/main" val="854484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80240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00789" y="195263"/>
            <a:ext cx="1800225" cy="39433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00114" y="195263"/>
            <a:ext cx="5248275" cy="39433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28227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467476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40636776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00113" y="1600200"/>
            <a:ext cx="3416300" cy="2538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68813" y="1600200"/>
            <a:ext cx="3416300" cy="2538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451308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710933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1914274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091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016447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041684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77" y="283"/>
            <a:ext cx="9143245" cy="5143217"/>
          </a:xfrm>
          <a:prstGeom prst="rect">
            <a:avLst/>
          </a:prstGeom>
        </p:spPr>
      </p:pic>
      <p:sp>
        <p:nvSpPr>
          <p:cNvPr id="1026" name="Rectangle 2"/>
          <p:cNvSpPr>
            <a:spLocks noGrp="1" noChangeArrowheads="1"/>
          </p:cNvSpPr>
          <p:nvPr>
            <p:ph type="title"/>
          </p:nvPr>
        </p:nvSpPr>
        <p:spPr bwMode="auto">
          <a:xfrm>
            <a:off x="900113" y="195263"/>
            <a:ext cx="72009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Title</a:t>
            </a:r>
          </a:p>
        </p:txBody>
      </p:sp>
      <p:sp>
        <p:nvSpPr>
          <p:cNvPr id="1027" name="Rectangle 3"/>
          <p:cNvSpPr>
            <a:spLocks noGrp="1" noChangeArrowheads="1"/>
          </p:cNvSpPr>
          <p:nvPr>
            <p:ph type="body" idx="1"/>
          </p:nvPr>
        </p:nvSpPr>
        <p:spPr bwMode="auto">
          <a:xfrm>
            <a:off x="900113" y="1600200"/>
            <a:ext cx="6985000"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first level</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53" name="Text Box 29"/>
          <p:cNvSpPr txBox="1">
            <a:spLocks noChangeArrowheads="1"/>
          </p:cNvSpPr>
          <p:nvPr/>
        </p:nvSpPr>
        <p:spPr bwMode="auto">
          <a:xfrm>
            <a:off x="126485" y="4885135"/>
            <a:ext cx="1386919" cy="215444"/>
          </a:xfrm>
          <a:prstGeom prst="rect">
            <a:avLst/>
          </a:prstGeom>
          <a:noFill/>
          <a:ln w="9525">
            <a:noFill/>
            <a:miter lim="800000"/>
            <a:headEnd/>
            <a:tailEnd/>
          </a:ln>
          <a:effectLst/>
        </p:spPr>
        <p:txBody>
          <a:bodyPr wrap="none">
            <a:spAutoFit/>
          </a:bodyPr>
          <a:lstStyle/>
          <a:p>
            <a:pPr>
              <a:defRPr/>
            </a:pPr>
            <a:r>
              <a:rPr lang="en-GB" sz="800" b="1" dirty="0">
                <a:latin typeface="Arial" charset="0"/>
              </a:rPr>
              <a:t>© </a:t>
            </a:r>
            <a:r>
              <a:rPr lang="en-GB" sz="800" dirty="0" smtClean="0">
                <a:latin typeface="Arial" charset="0"/>
              </a:rPr>
              <a:t>UKRI </a:t>
            </a:r>
            <a:r>
              <a:rPr lang="en-GB" sz="800" dirty="0">
                <a:latin typeface="Arial" charset="0"/>
              </a:rPr>
              <a:t>All rights reserved</a:t>
            </a:r>
          </a:p>
        </p:txBody>
      </p:sp>
      <p:pic>
        <p:nvPicPr>
          <p:cNvPr id="2" name="Picture 1"/>
          <p:cNvPicPr preferRelativeResize="0">
            <a:picLocks/>
          </p:cNvPicPr>
          <p:nvPr/>
        </p:nvPicPr>
        <p:blipFill>
          <a:blip r:embed="rId14" cstate="print">
            <a:extLst>
              <a:ext uri="{28A0092B-C50C-407E-A947-70E740481C1C}">
                <a14:useLocalDpi xmlns:a14="http://schemas.microsoft.com/office/drawing/2010/main" val="0"/>
              </a:ext>
            </a:extLst>
          </a:blip>
          <a:stretch>
            <a:fillRect/>
          </a:stretch>
        </p:blipFill>
        <p:spPr>
          <a:xfrm>
            <a:off x="6875799" y="3017484"/>
            <a:ext cx="2268201" cy="2126016"/>
          </a:xfrm>
          <a:prstGeom prst="rect">
            <a:avLst/>
          </a:prstGeom>
        </p:spPr>
      </p:pic>
      <p:pic>
        <p:nvPicPr>
          <p:cNvPr id="1030" name="Picture 35" descr="bgsklrwo"/>
          <p:cNvPicPr>
            <a:picLocks noChangeAspect="1" noChangeArrowheads="1"/>
          </p:cNvPicPr>
          <p:nvPr/>
        </p:nvPicPr>
        <p:blipFill>
          <a:blip r:embed="rId1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8460432" y="4515966"/>
            <a:ext cx="543764" cy="53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par>
    </p:tnLst>
  </p:timing>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1"/>
          </a:solidFill>
          <a:latin typeface="Arial" charset="0"/>
        </a:defRPr>
      </a:lvl2pPr>
      <a:lvl3pPr algn="l" rtl="0" eaLnBrk="1" fontAlgn="base" hangingPunct="1">
        <a:spcBef>
          <a:spcPct val="0"/>
        </a:spcBef>
        <a:spcAft>
          <a:spcPct val="0"/>
        </a:spcAft>
        <a:defRPr sz="4000">
          <a:solidFill>
            <a:schemeClr val="tx1"/>
          </a:solidFill>
          <a:latin typeface="Arial" charset="0"/>
        </a:defRPr>
      </a:lvl3pPr>
      <a:lvl4pPr algn="l" rtl="0" eaLnBrk="1" fontAlgn="base" hangingPunct="1">
        <a:spcBef>
          <a:spcPct val="0"/>
        </a:spcBef>
        <a:spcAft>
          <a:spcPct val="0"/>
        </a:spcAft>
        <a:defRPr sz="4000">
          <a:solidFill>
            <a:schemeClr val="tx1"/>
          </a:solidFill>
          <a:latin typeface="Arial" charset="0"/>
        </a:defRPr>
      </a:lvl4pPr>
      <a:lvl5pPr algn="l" rtl="0" eaLnBrk="1" fontAlgn="base" hangingPunct="1">
        <a:spcBef>
          <a:spcPct val="0"/>
        </a:spcBef>
        <a:spcAft>
          <a:spcPct val="0"/>
        </a:spcAft>
        <a:defRPr sz="4000">
          <a:solidFill>
            <a:schemeClr val="tx1"/>
          </a:solidFill>
          <a:latin typeface="Arial" charset="0"/>
        </a:defRPr>
      </a:lvl5pPr>
      <a:lvl6pPr marL="457200" algn="l" rtl="0" eaLnBrk="1" fontAlgn="base" hangingPunct="1">
        <a:spcBef>
          <a:spcPct val="0"/>
        </a:spcBef>
        <a:spcAft>
          <a:spcPct val="0"/>
        </a:spcAft>
        <a:defRPr sz="4000">
          <a:solidFill>
            <a:schemeClr val="tx1"/>
          </a:solidFill>
          <a:latin typeface="Arial" charset="0"/>
        </a:defRPr>
      </a:lvl6pPr>
      <a:lvl7pPr marL="914400" algn="l" rtl="0" eaLnBrk="1" fontAlgn="base" hangingPunct="1">
        <a:spcBef>
          <a:spcPct val="0"/>
        </a:spcBef>
        <a:spcAft>
          <a:spcPct val="0"/>
        </a:spcAft>
        <a:defRPr sz="4000">
          <a:solidFill>
            <a:schemeClr val="tx1"/>
          </a:solidFill>
          <a:latin typeface="Arial" charset="0"/>
        </a:defRPr>
      </a:lvl7pPr>
      <a:lvl8pPr marL="1371600" algn="l" rtl="0" eaLnBrk="1" fontAlgn="base" hangingPunct="1">
        <a:spcBef>
          <a:spcPct val="0"/>
        </a:spcBef>
        <a:spcAft>
          <a:spcPct val="0"/>
        </a:spcAft>
        <a:defRPr sz="4000">
          <a:solidFill>
            <a:schemeClr val="tx1"/>
          </a:solidFill>
          <a:latin typeface="Arial" charset="0"/>
        </a:defRPr>
      </a:lvl8pPr>
      <a:lvl9pPr marL="1828800" algn="l" rtl="0" eaLnBrk="1" fontAlgn="base" hangingPunct="1">
        <a:spcBef>
          <a:spcPct val="0"/>
        </a:spcBef>
        <a:spcAft>
          <a:spcPct val="0"/>
        </a:spcAft>
        <a:defRPr sz="40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SzPct val="130000"/>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13000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SzPct val="130000"/>
        <a:buChar char="•"/>
        <a:defRPr sz="2200">
          <a:solidFill>
            <a:schemeClr val="tx1"/>
          </a:solidFill>
          <a:latin typeface="+mn-lt"/>
        </a:defRPr>
      </a:lvl3pPr>
      <a:lvl4pPr marL="1600200" indent="-228600" algn="l" rtl="0" eaLnBrk="1" fontAlgn="base" hangingPunct="1">
        <a:spcBef>
          <a:spcPct val="20000"/>
        </a:spcBef>
        <a:spcAft>
          <a:spcPct val="0"/>
        </a:spcAft>
        <a:buClr>
          <a:schemeClr val="tx1"/>
        </a:buClr>
        <a:buSzPct val="130000"/>
        <a:buChar char="•"/>
        <a:defRPr sz="2200">
          <a:solidFill>
            <a:schemeClr val="tx1"/>
          </a:solidFill>
          <a:latin typeface="+mn-lt"/>
        </a:defRPr>
      </a:lvl4pPr>
      <a:lvl5pPr marL="2057400" indent="-228600" algn="l" rtl="0" eaLnBrk="1" fontAlgn="base" hangingPunct="1">
        <a:spcBef>
          <a:spcPct val="20000"/>
        </a:spcBef>
        <a:spcAft>
          <a:spcPct val="0"/>
        </a:spcAft>
        <a:buClr>
          <a:schemeClr val="tx1"/>
        </a:buClr>
        <a:buSzPct val="130000"/>
        <a:buChar char="•"/>
        <a:defRPr sz="2200">
          <a:solidFill>
            <a:schemeClr val="tx1"/>
          </a:solidFill>
          <a:latin typeface="+mn-lt"/>
        </a:defRPr>
      </a:lvl5pPr>
      <a:lvl6pPr marL="2514600" indent="-228600" algn="l" rtl="0" eaLnBrk="1" fontAlgn="base" hangingPunct="1">
        <a:spcBef>
          <a:spcPct val="20000"/>
        </a:spcBef>
        <a:spcAft>
          <a:spcPct val="0"/>
        </a:spcAft>
        <a:buClr>
          <a:schemeClr val="tx1"/>
        </a:buClr>
        <a:buSzPct val="130000"/>
        <a:buChar char="•"/>
        <a:defRPr sz="2200">
          <a:solidFill>
            <a:schemeClr val="tx1"/>
          </a:solidFill>
          <a:latin typeface="+mn-lt"/>
        </a:defRPr>
      </a:lvl6pPr>
      <a:lvl7pPr marL="2971800" indent="-228600" algn="l" rtl="0" eaLnBrk="1" fontAlgn="base" hangingPunct="1">
        <a:spcBef>
          <a:spcPct val="20000"/>
        </a:spcBef>
        <a:spcAft>
          <a:spcPct val="0"/>
        </a:spcAft>
        <a:buClr>
          <a:schemeClr val="tx1"/>
        </a:buClr>
        <a:buSzPct val="130000"/>
        <a:buChar char="•"/>
        <a:defRPr sz="2200">
          <a:solidFill>
            <a:schemeClr val="tx1"/>
          </a:solidFill>
          <a:latin typeface="+mn-lt"/>
        </a:defRPr>
      </a:lvl7pPr>
      <a:lvl8pPr marL="3429000" indent="-228600" algn="l" rtl="0" eaLnBrk="1" fontAlgn="base" hangingPunct="1">
        <a:spcBef>
          <a:spcPct val="20000"/>
        </a:spcBef>
        <a:spcAft>
          <a:spcPct val="0"/>
        </a:spcAft>
        <a:buClr>
          <a:schemeClr val="tx1"/>
        </a:buClr>
        <a:buSzPct val="130000"/>
        <a:buChar char="•"/>
        <a:defRPr sz="2200">
          <a:solidFill>
            <a:schemeClr val="tx1"/>
          </a:solidFill>
          <a:latin typeface="+mn-lt"/>
        </a:defRPr>
      </a:lvl8pPr>
      <a:lvl9pPr marL="3886200" indent="-228600" algn="l" rtl="0" eaLnBrk="1" fontAlgn="base" hangingPunct="1">
        <a:spcBef>
          <a:spcPct val="20000"/>
        </a:spcBef>
        <a:spcAft>
          <a:spcPct val="0"/>
        </a:spcAft>
        <a:buClr>
          <a:schemeClr val="tx1"/>
        </a:buClr>
        <a:buSzPct val="13000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intermagnet.org/publication-softwa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329929"/>
            <a:ext cx="9144000" cy="857250"/>
          </a:xfrm>
        </p:spPr>
        <p:txBody>
          <a:bodyPr/>
          <a:lstStyle/>
          <a:p>
            <a:r>
              <a:rPr lang="en-GB" altLang="en-US" sz="3200" dirty="0"/>
              <a:t>Progress with Digital Object Identifiers in INTERMAGNET</a:t>
            </a:r>
            <a:endParaRPr lang="en-US" altLang="en-US" sz="3200" dirty="0" smtClean="0"/>
          </a:p>
        </p:txBody>
      </p:sp>
      <p:sp>
        <p:nvSpPr>
          <p:cNvPr id="3075" name="Rectangle 3"/>
          <p:cNvSpPr>
            <a:spLocks noGrp="1" noChangeArrowheads="1"/>
          </p:cNvSpPr>
          <p:nvPr>
            <p:ph type="subTitle" idx="1"/>
          </p:nvPr>
        </p:nvSpPr>
        <p:spPr/>
        <p:txBody>
          <a:bodyPr/>
          <a:lstStyle/>
          <a:p>
            <a:r>
              <a:rPr lang="en-US" altLang="en-US" sz="2000" dirty="0" smtClean="0"/>
              <a:t>Simon </a:t>
            </a:r>
            <a:r>
              <a:rPr lang="en-US" altLang="en-US" sz="2000" dirty="0"/>
              <a:t>Flower </a:t>
            </a:r>
            <a:r>
              <a:rPr lang="en-US" altLang="en-US" sz="2000" dirty="0" smtClean="0"/>
              <a:t>[1</a:t>
            </a:r>
            <a:r>
              <a:rPr lang="en-US" altLang="en-US" sz="2000" dirty="0"/>
              <a:t>]</a:t>
            </a:r>
            <a:r>
              <a:rPr lang="en-US" altLang="en-US" sz="2000" dirty="0" smtClean="0"/>
              <a:t>, Kirsten Elger [2] and Damian Ulbricht [2]</a:t>
            </a:r>
          </a:p>
          <a:p>
            <a:pPr algn="l"/>
            <a:endParaRPr lang="en-US" altLang="en-US" sz="1600" dirty="0"/>
          </a:p>
          <a:p>
            <a:pPr algn="l"/>
            <a:r>
              <a:rPr lang="en-US" altLang="en-US" sz="1000" dirty="0"/>
              <a:t>(1) British Geological Survey, UK Research and Innovation, Edinburgh, UK, </a:t>
            </a:r>
            <a:r>
              <a:rPr lang="en-US" altLang="en-US" sz="1000" dirty="0" smtClean="0"/>
              <a:t>(2) </a:t>
            </a:r>
            <a:r>
              <a:rPr lang="en-US" altLang="en-US" sz="1000" dirty="0" err="1" smtClean="0"/>
              <a:t>GeoForschungsZentrum</a:t>
            </a:r>
            <a:r>
              <a:rPr lang="en-US" altLang="en-US" sz="1000" dirty="0" smtClean="0"/>
              <a:t> (GFZ) Helmholtz Centre, </a:t>
            </a:r>
            <a:r>
              <a:rPr lang="en-US" altLang="en-US" sz="1000" dirty="0"/>
              <a:t>Potsdam, </a:t>
            </a:r>
            <a:r>
              <a:rPr lang="en-US" altLang="en-US" sz="1000" dirty="0" smtClean="0"/>
              <a:t>Germany.</a:t>
            </a:r>
            <a:endParaRPr lang="en-US" altLang="en-US" sz="1000" dirty="0"/>
          </a:p>
          <a:p>
            <a:pPr algn="l"/>
            <a:endParaRPr lang="en-US" alt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the (immutable) data</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900113" y="1288350"/>
            <a:ext cx="7252159" cy="3852709"/>
          </a:xfrm>
          <a:prstGeom prst="rect">
            <a:avLst/>
          </a:prstGeom>
        </p:spPr>
      </p:pic>
    </p:spTree>
    <p:extLst>
      <p:ext uri="{BB962C8B-B14F-4D97-AF65-F5344CB8AC3E}">
        <p14:creationId xmlns:p14="http://schemas.microsoft.com/office/powerpoint/2010/main" val="728590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a:t>
            </a:r>
            <a:r>
              <a:rPr lang="en-GB" dirty="0" smtClean="0"/>
              <a:t>plans</a:t>
            </a:r>
            <a:endParaRPr lang="en-GB" dirty="0"/>
          </a:p>
        </p:txBody>
      </p:sp>
      <p:sp>
        <p:nvSpPr>
          <p:cNvPr id="3" name="Content Placeholder 2"/>
          <p:cNvSpPr>
            <a:spLocks noGrp="1"/>
          </p:cNvSpPr>
          <p:nvPr>
            <p:ph idx="1"/>
          </p:nvPr>
        </p:nvSpPr>
        <p:spPr/>
        <p:txBody>
          <a:bodyPr/>
          <a:lstStyle/>
          <a:p>
            <a:r>
              <a:rPr lang="en-GB" dirty="0" smtClean="0"/>
              <a:t>DOI </a:t>
            </a:r>
            <a:r>
              <a:rPr lang="en-GB" dirty="0"/>
              <a:t>for 2014 definitive data publication</a:t>
            </a:r>
          </a:p>
          <a:p>
            <a:r>
              <a:rPr lang="en-GB" dirty="0" smtClean="0"/>
              <a:t>DOI </a:t>
            </a:r>
            <a:r>
              <a:rPr lang="en-GB" dirty="0"/>
              <a:t>for 2015 publication</a:t>
            </a:r>
          </a:p>
          <a:p>
            <a:r>
              <a:rPr lang="en-GB" dirty="0" smtClean="0"/>
              <a:t>DOIs </a:t>
            </a:r>
            <a:r>
              <a:rPr lang="en-GB" dirty="0"/>
              <a:t>for 1991 to 2013</a:t>
            </a:r>
          </a:p>
          <a:p>
            <a:r>
              <a:rPr lang="en-GB" dirty="0" smtClean="0"/>
              <a:t>INTERMAGNET </a:t>
            </a:r>
            <a:r>
              <a:rPr lang="en-GB" dirty="0"/>
              <a:t>geomagnetic reference data </a:t>
            </a:r>
            <a:r>
              <a:rPr lang="en-GB" dirty="0" smtClean="0"/>
              <a:t>set</a:t>
            </a:r>
          </a:p>
          <a:p>
            <a:pPr marL="0" indent="0">
              <a:buNone/>
            </a:pPr>
            <a:endParaRPr lang="en-GB" dirty="0"/>
          </a:p>
          <a:p>
            <a:pPr marL="0" indent="0">
              <a:buNone/>
            </a:pPr>
            <a:r>
              <a:rPr lang="en-GB" dirty="0" smtClean="0"/>
              <a:t>Then </a:t>
            </a:r>
            <a:r>
              <a:rPr lang="en-GB" dirty="0"/>
              <a:t>we need to tackle preliminary data</a:t>
            </a:r>
          </a:p>
          <a:p>
            <a:pPr marL="0" indent="0">
              <a:buNone/>
            </a:pP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39502"/>
            <a:ext cx="3248691" cy="2355726"/>
          </a:xfrm>
          <a:prstGeom prst="rect">
            <a:avLst/>
          </a:prstGeom>
        </p:spPr>
      </p:pic>
    </p:spTree>
    <p:extLst>
      <p:ext uri="{BB962C8B-B14F-4D97-AF65-F5344CB8AC3E}">
        <p14:creationId xmlns:p14="http://schemas.microsoft.com/office/powerpoint/2010/main" val="803048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263"/>
            <a:ext cx="9144000" cy="857250"/>
          </a:xfrm>
        </p:spPr>
        <p:txBody>
          <a:bodyPr/>
          <a:lstStyle/>
          <a:p>
            <a:r>
              <a:rPr lang="en-GB" sz="3600" dirty="0"/>
              <a:t>http://doi.org/10.5880/INTERMAGNET.2013</a:t>
            </a:r>
          </a:p>
        </p:txBody>
      </p:sp>
      <p:sp>
        <p:nvSpPr>
          <p:cNvPr id="3" name="Content Placeholder 2"/>
          <p:cNvSpPr>
            <a:spLocks noGrp="1"/>
          </p:cNvSpPr>
          <p:nvPr>
            <p:ph idx="1"/>
          </p:nvPr>
        </p:nvSpPr>
        <p:spPr>
          <a:xfrm>
            <a:off x="0" y="1203598"/>
            <a:ext cx="9144000" cy="3059782"/>
          </a:xfrm>
        </p:spPr>
        <p:txBody>
          <a:bodyPr/>
          <a:lstStyle/>
          <a:p>
            <a:pPr marL="0" indent="0" algn="ctr">
              <a:buNone/>
            </a:pPr>
            <a:r>
              <a:rPr lang="en-GB" dirty="0"/>
              <a:t>DOI </a:t>
            </a:r>
            <a:r>
              <a:rPr lang="en-GB" dirty="0" smtClean="0"/>
              <a:t>for INTERMAGNET </a:t>
            </a:r>
            <a:r>
              <a:rPr lang="en-GB" dirty="0"/>
              <a:t>2013 definitive data </a:t>
            </a:r>
            <a:r>
              <a:rPr lang="en-GB" dirty="0" smtClean="0"/>
              <a:t>publication</a:t>
            </a:r>
          </a:p>
          <a:p>
            <a:pPr marL="0" indent="0">
              <a:buNone/>
            </a:pPr>
            <a:endParaRPr lang="en-GB" dirty="0"/>
          </a:p>
        </p:txBody>
      </p:sp>
      <p:pic>
        <p:nvPicPr>
          <p:cNvPr id="1026" name="Picture 2" descr="Map of observatories in the 2013 CD-ROM/DVD.  See list abo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1687115"/>
            <a:ext cx="4608513" cy="345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000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263"/>
            <a:ext cx="9144000" cy="857250"/>
          </a:xfrm>
        </p:spPr>
        <p:txBody>
          <a:bodyPr/>
          <a:lstStyle/>
          <a:p>
            <a:r>
              <a:rPr lang="en-GB" sz="3600" dirty="0"/>
              <a:t>http://doi.org/10.5880/INTERMAGNET.2013</a:t>
            </a:r>
          </a:p>
        </p:txBody>
      </p:sp>
      <p:sp>
        <p:nvSpPr>
          <p:cNvPr id="3" name="Content Placeholder 2"/>
          <p:cNvSpPr>
            <a:spLocks noGrp="1"/>
          </p:cNvSpPr>
          <p:nvPr>
            <p:ph idx="1"/>
          </p:nvPr>
        </p:nvSpPr>
        <p:spPr>
          <a:xfrm>
            <a:off x="251520" y="1491630"/>
            <a:ext cx="6985000" cy="3059782"/>
          </a:xfrm>
        </p:spPr>
        <p:txBody>
          <a:bodyPr/>
          <a:lstStyle/>
          <a:p>
            <a:pPr marL="0" indent="0">
              <a:buNone/>
            </a:pPr>
            <a:r>
              <a:rPr lang="en-GB" dirty="0"/>
              <a:t>DOI for 2013 definitive data </a:t>
            </a:r>
            <a:r>
              <a:rPr lang="en-GB" dirty="0" smtClean="0"/>
              <a:t>publication</a:t>
            </a:r>
          </a:p>
          <a:p>
            <a:pPr marL="0" indent="0">
              <a:buNone/>
            </a:pPr>
            <a:endParaRPr lang="en-GB" dirty="0"/>
          </a:p>
          <a:p>
            <a:pPr marL="0" indent="0">
              <a:buNone/>
            </a:pPr>
            <a:r>
              <a:rPr lang="en-GB" dirty="0" smtClean="0"/>
              <a:t>Goals:</a:t>
            </a:r>
          </a:p>
          <a:p>
            <a:r>
              <a:rPr lang="en-GB" dirty="0"/>
              <a:t>Allow citation of contributing </a:t>
            </a:r>
            <a:r>
              <a:rPr lang="en-GB" dirty="0" smtClean="0"/>
              <a:t>institutes</a:t>
            </a:r>
            <a:endParaRPr lang="en-GB" dirty="0"/>
          </a:p>
          <a:p>
            <a:r>
              <a:rPr lang="en-GB" dirty="0" smtClean="0"/>
              <a:t>View </a:t>
            </a:r>
            <a:r>
              <a:rPr lang="en-GB" dirty="0"/>
              <a:t>the contributing observatories</a:t>
            </a:r>
          </a:p>
          <a:p>
            <a:r>
              <a:rPr lang="en-GB" dirty="0" smtClean="0"/>
              <a:t>Ensure </a:t>
            </a:r>
            <a:r>
              <a:rPr lang="en-GB" dirty="0" smtClean="0"/>
              <a:t>license conditions are clear</a:t>
            </a:r>
            <a:endParaRPr lang="en-GB" dirty="0"/>
          </a:p>
          <a:p>
            <a:r>
              <a:rPr lang="en-GB" dirty="0" smtClean="0"/>
              <a:t>Access </a:t>
            </a:r>
            <a:r>
              <a:rPr lang="en-GB" dirty="0"/>
              <a:t>the (immutable) data</a:t>
            </a:r>
          </a:p>
        </p:txBody>
      </p:sp>
      <p:pic>
        <p:nvPicPr>
          <p:cNvPr id="1026" name="Picture 2" descr="Map of observatories in the 2013 CD-ROM/DVD.  See list abo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40425" y="1707654"/>
            <a:ext cx="3203575" cy="2402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751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263"/>
            <a:ext cx="9144000" cy="857250"/>
          </a:xfrm>
        </p:spPr>
        <p:txBody>
          <a:bodyPr/>
          <a:lstStyle/>
          <a:p>
            <a:r>
              <a:rPr lang="en-GB" sz="3600" dirty="0"/>
              <a:t>http://doi.org/10.5880/INTERMAGNET.2013</a:t>
            </a:r>
          </a:p>
        </p:txBody>
      </p:sp>
      <p:sp>
        <p:nvSpPr>
          <p:cNvPr id="3" name="Content Placeholder 2"/>
          <p:cNvSpPr>
            <a:spLocks noGrp="1"/>
          </p:cNvSpPr>
          <p:nvPr>
            <p:ph idx="1"/>
          </p:nvPr>
        </p:nvSpPr>
        <p:spPr/>
        <p:txBody>
          <a:bodyPr/>
          <a:lstStyle/>
          <a:p>
            <a:pPr marL="0" indent="0">
              <a:buNone/>
            </a:pPr>
            <a:r>
              <a:rPr lang="en-GB" dirty="0" smtClean="0"/>
              <a:t>Difficulties:</a:t>
            </a:r>
          </a:p>
          <a:p>
            <a:pPr marL="0" indent="0">
              <a:buNone/>
            </a:pPr>
            <a:endParaRPr lang="en-GB" dirty="0"/>
          </a:p>
          <a:p>
            <a:r>
              <a:rPr lang="en-GB" dirty="0" smtClean="0"/>
              <a:t>Gathering </a:t>
            </a:r>
            <a:r>
              <a:rPr lang="en-GB" dirty="0"/>
              <a:t>the metadata (and </a:t>
            </a:r>
            <a:r>
              <a:rPr lang="en-GB" dirty="0" smtClean="0"/>
              <a:t>ensuring </a:t>
            </a:r>
            <a:r>
              <a:rPr lang="en-GB" dirty="0"/>
              <a:t>it is correct)</a:t>
            </a:r>
          </a:p>
          <a:p>
            <a:r>
              <a:rPr lang="en-GB" dirty="0" smtClean="0"/>
              <a:t>Getting </a:t>
            </a:r>
            <a:r>
              <a:rPr lang="en-GB" dirty="0"/>
              <a:t>agreement from many contributing institutes</a:t>
            </a:r>
          </a:p>
          <a:p>
            <a:pPr lvl="1">
              <a:buFont typeface="Wingdings" panose="05000000000000000000" pitchFamily="2" charset="2"/>
              <a:buChar char="Ø"/>
            </a:pPr>
            <a:r>
              <a:rPr lang="en-GB" dirty="0" smtClean="0"/>
              <a:t>Different </a:t>
            </a:r>
            <a:r>
              <a:rPr lang="en-GB" dirty="0"/>
              <a:t>things important to different people</a:t>
            </a:r>
          </a:p>
          <a:p>
            <a:pPr lvl="1">
              <a:buFont typeface="Wingdings" panose="05000000000000000000" pitchFamily="2" charset="2"/>
              <a:buChar char="Ø"/>
            </a:pPr>
            <a:r>
              <a:rPr lang="en-GB" dirty="0" smtClean="0"/>
              <a:t>EG Visibility of  </a:t>
            </a:r>
            <a:r>
              <a:rPr lang="en-GB" dirty="0"/>
              <a:t>agency, </a:t>
            </a:r>
            <a:r>
              <a:rPr lang="en-GB" dirty="0" smtClean="0"/>
              <a:t>layout </a:t>
            </a:r>
            <a:r>
              <a:rPr lang="en-GB" dirty="0"/>
              <a:t>of observatory information, ...</a:t>
            </a:r>
          </a:p>
        </p:txBody>
      </p:sp>
    </p:spTree>
    <p:extLst>
      <p:ext uri="{BB962C8B-B14F-4D97-AF65-F5344CB8AC3E}">
        <p14:creationId xmlns:p14="http://schemas.microsoft.com/office/powerpoint/2010/main" val="2373644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263"/>
            <a:ext cx="9144000" cy="857250"/>
          </a:xfrm>
        </p:spPr>
        <p:txBody>
          <a:bodyPr/>
          <a:lstStyle/>
          <a:p>
            <a:r>
              <a:rPr lang="en-GB" sz="3600" dirty="0"/>
              <a:t>http://doi.org/10.5880/INTERMAGNET.2013</a:t>
            </a:r>
          </a:p>
        </p:txBody>
      </p:sp>
      <p:pic>
        <p:nvPicPr>
          <p:cNvPr id="4" name="Picture 3"/>
          <p:cNvPicPr>
            <a:picLocks noChangeAspect="1"/>
          </p:cNvPicPr>
          <p:nvPr/>
        </p:nvPicPr>
        <p:blipFill>
          <a:blip r:embed="rId2"/>
          <a:stretch>
            <a:fillRect/>
          </a:stretch>
        </p:blipFill>
        <p:spPr>
          <a:xfrm>
            <a:off x="0" y="1008726"/>
            <a:ext cx="9165974" cy="4642751"/>
          </a:xfrm>
          <a:prstGeom prst="rect">
            <a:avLst/>
          </a:prstGeom>
        </p:spPr>
      </p:pic>
    </p:spTree>
    <p:extLst>
      <p:ext uri="{BB962C8B-B14F-4D97-AF65-F5344CB8AC3E}">
        <p14:creationId xmlns:p14="http://schemas.microsoft.com/office/powerpoint/2010/main" val="477569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2538413"/>
          </a:xfrm>
        </p:spPr>
        <p:txBody>
          <a:bodyPr/>
          <a:lstStyle/>
          <a:p>
            <a:pPr marL="0" indent="0">
              <a:buNone/>
            </a:pPr>
            <a:r>
              <a:rPr lang="en-GB" sz="1800" dirty="0" smtClean="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default:geoLocation</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default:geoLocationPoint</a:t>
            </a:r>
            <a:r>
              <a:rPr lang="en-GB" sz="1800" dirty="0">
                <a:latin typeface="Courier New" panose="02070309020205020404" pitchFamily="49" charset="0"/>
                <a:cs typeface="Courier New" panose="02070309020205020404" pitchFamily="49" charset="0"/>
              </a:rPr>
              <a:t>&gt;       </a:t>
            </a:r>
          </a:p>
          <a:p>
            <a:pPr marL="0" indent="0">
              <a:buNone/>
            </a:pP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default:pointLongitude</a:t>
            </a:r>
            <a:r>
              <a:rPr lang="en-GB" sz="1800" dirty="0" smtClean="0">
                <a:latin typeface="Courier New" panose="02070309020205020404" pitchFamily="49" charset="0"/>
                <a:cs typeface="Courier New" panose="02070309020205020404" pitchFamily="49" charset="0"/>
              </a:rPr>
              <a:t>&gt;-57.89</a:t>
            </a:r>
            <a:r>
              <a:rPr lang="en-GB" sz="1800" dirty="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default:pointLongitude</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smtClean="0">
                <a:latin typeface="Courier New" panose="02070309020205020404" pitchFamily="49" charset="0"/>
                <a:cs typeface="Courier New" panose="02070309020205020404" pitchFamily="49" charset="0"/>
              </a:rPr>
              <a:t>    </a:t>
            </a:r>
            <a:r>
              <a:rPr lang="en-GB" sz="1800" dirty="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default:pointLatitude</a:t>
            </a:r>
            <a:r>
              <a:rPr lang="en-GB" sz="1800" dirty="0">
                <a:latin typeface="Courier New" panose="02070309020205020404" pitchFamily="49" charset="0"/>
                <a:cs typeface="Courier New" panose="02070309020205020404" pitchFamily="49" charset="0"/>
              </a:rPr>
              <a:t>&gt;-51.7&lt;/</a:t>
            </a:r>
            <a:r>
              <a:rPr lang="en-GB" sz="1800" dirty="0" err="1">
                <a:latin typeface="Courier New" panose="02070309020205020404" pitchFamily="49" charset="0"/>
                <a:cs typeface="Courier New" panose="02070309020205020404" pitchFamily="49" charset="0"/>
              </a:rPr>
              <a:t>default:pointLatitude</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default:geoLocationPoint</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smtClean="0">
                <a:latin typeface="Courier New" panose="02070309020205020404" pitchFamily="49" charset="0"/>
                <a:cs typeface="Courier New" panose="02070309020205020404" pitchFamily="49" charset="0"/>
              </a:rPr>
              <a:t>  </a:t>
            </a:r>
            <a:r>
              <a:rPr lang="en-GB" sz="1800" dirty="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default:geoLocationPlace</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Port </a:t>
            </a:r>
            <a:r>
              <a:rPr lang="en-GB" sz="1800" dirty="0">
                <a:latin typeface="Courier New" panose="02070309020205020404" pitchFamily="49" charset="0"/>
                <a:cs typeface="Courier New" panose="02070309020205020404" pitchFamily="49" charset="0"/>
              </a:rPr>
              <a:t>Stanley (PST) maintained by: British Geological </a:t>
            </a:r>
            <a:r>
              <a:rPr lang="en-GB" sz="1800" dirty="0" smtClean="0">
                <a:latin typeface="Courier New" panose="02070309020205020404" pitchFamily="49" charset="0"/>
                <a:cs typeface="Courier New" panose="02070309020205020404" pitchFamily="49" charset="0"/>
              </a:rPr>
              <a:t>Survey</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default:geoLocationPlace</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smtClean="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default:geoLocation</a:t>
            </a:r>
            <a:r>
              <a:rPr lang="en-GB" sz="1800" dirty="0">
                <a:latin typeface="Courier New" panose="02070309020205020404" pitchFamily="49" charset="0"/>
                <a:cs typeface="Courier New" panose="02070309020205020404" pitchFamily="49" charset="0"/>
              </a:rPr>
              <a:t>&gt;</a:t>
            </a:r>
          </a:p>
        </p:txBody>
      </p:sp>
      <p:sp>
        <p:nvSpPr>
          <p:cNvPr id="2" name="Title 1"/>
          <p:cNvSpPr>
            <a:spLocks noGrp="1"/>
          </p:cNvSpPr>
          <p:nvPr>
            <p:ph type="title"/>
          </p:nvPr>
        </p:nvSpPr>
        <p:spPr>
          <a:xfrm>
            <a:off x="0" y="195263"/>
            <a:ext cx="9144000" cy="857250"/>
          </a:xfrm>
        </p:spPr>
        <p:txBody>
          <a:bodyPr/>
          <a:lstStyle/>
          <a:p>
            <a:r>
              <a:rPr lang="en-GB" dirty="0" smtClean="0"/>
              <a:t>View </a:t>
            </a:r>
            <a:r>
              <a:rPr lang="en-GB" dirty="0"/>
              <a:t>the contributing </a:t>
            </a:r>
            <a:r>
              <a:rPr lang="en-GB" dirty="0" smtClean="0"/>
              <a:t>observatories</a:t>
            </a:r>
            <a:endParaRPr lang="en-GB" dirty="0"/>
          </a:p>
        </p:txBody>
      </p:sp>
      <p:sp>
        <p:nvSpPr>
          <p:cNvPr id="5" name="Oval 4"/>
          <p:cNvSpPr/>
          <p:nvPr/>
        </p:nvSpPr>
        <p:spPr bwMode="auto">
          <a:xfrm>
            <a:off x="3059832" y="3579862"/>
            <a:ext cx="2088232" cy="36004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nvPicPr>
        <p:blipFill>
          <a:blip r:embed="rId2"/>
          <a:stretch>
            <a:fillRect/>
          </a:stretch>
        </p:blipFill>
        <p:spPr>
          <a:xfrm>
            <a:off x="1619672" y="763878"/>
            <a:ext cx="5508612" cy="4211055"/>
          </a:xfrm>
          <a:prstGeom prst="rect">
            <a:avLst/>
          </a:prstGeom>
          <a:ln w="25400">
            <a:solidFill>
              <a:srgbClr val="000099"/>
            </a:solidFill>
          </a:ln>
        </p:spPr>
      </p:pic>
    </p:spTree>
    <p:extLst>
      <p:ext uri="{BB962C8B-B14F-4D97-AF65-F5344CB8AC3E}">
        <p14:creationId xmlns:p14="http://schemas.microsoft.com/office/powerpoint/2010/main" val="303252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263"/>
            <a:ext cx="9144000" cy="857250"/>
          </a:xfrm>
        </p:spPr>
        <p:txBody>
          <a:bodyPr/>
          <a:lstStyle/>
          <a:p>
            <a:r>
              <a:rPr lang="en-GB" dirty="0" smtClean="0"/>
              <a:t>Allow </a:t>
            </a:r>
            <a:r>
              <a:rPr lang="en-GB" dirty="0"/>
              <a:t>citation of </a:t>
            </a:r>
            <a:r>
              <a:rPr lang="en-GB" dirty="0" smtClean="0"/>
              <a:t>contributing institutes</a:t>
            </a:r>
            <a:endParaRPr lang="en-GB" dirty="0"/>
          </a:p>
        </p:txBody>
      </p:sp>
      <p:sp>
        <p:nvSpPr>
          <p:cNvPr id="3" name="Content Placeholder 2"/>
          <p:cNvSpPr>
            <a:spLocks noGrp="1"/>
          </p:cNvSpPr>
          <p:nvPr>
            <p:ph idx="1"/>
          </p:nvPr>
        </p:nvSpPr>
        <p:spPr>
          <a:xfrm>
            <a:off x="1091" y="1419622"/>
            <a:ext cx="9144000" cy="3384376"/>
          </a:xfrm>
        </p:spPr>
        <p:txBody>
          <a:bodyPr/>
          <a:lstStyle/>
          <a:p>
            <a:pPr marL="0" indent="0">
              <a:buNone/>
            </a:pPr>
            <a:r>
              <a:rPr lang="en-GB" sz="1800" dirty="0" smtClean="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default:creators</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default:creator</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default:creatorName</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Addis </a:t>
            </a:r>
            <a:r>
              <a:rPr lang="en-GB" sz="1800" dirty="0">
                <a:latin typeface="Courier New" panose="02070309020205020404" pitchFamily="49" charset="0"/>
                <a:cs typeface="Courier New" panose="02070309020205020404" pitchFamily="49" charset="0"/>
              </a:rPr>
              <a:t>Ababa University, Institute of Geophysics, </a:t>
            </a:r>
            <a:endParaRPr lang="en-GB" sz="1800" dirty="0" smtClean="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Space </a:t>
            </a:r>
            <a:r>
              <a:rPr lang="en-GB" sz="1800" dirty="0">
                <a:latin typeface="Courier New" panose="02070309020205020404" pitchFamily="49" charset="0"/>
                <a:cs typeface="Courier New" panose="02070309020205020404" pitchFamily="49" charset="0"/>
              </a:rPr>
              <a:t>Science and Astronomy (Ethiopia</a:t>
            </a:r>
            <a:r>
              <a:rPr lang="en-GB" sz="1800" dirty="0" smtClean="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default:creatorName</a:t>
            </a:r>
            <a:r>
              <a:rPr lang="en-GB" sz="1800" dirty="0">
                <a:latin typeface="Courier New" panose="02070309020205020404" pitchFamily="49" charset="0"/>
                <a:cs typeface="Courier New" panose="02070309020205020404" pitchFamily="49" charset="0"/>
              </a:rPr>
              <a:t>&gt;    </a:t>
            </a:r>
            <a:endParaRPr lang="en-GB" sz="1800" dirty="0" smtClean="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default:creator</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a:t>
            </a:r>
          </a:p>
          <a:p>
            <a:pPr marL="0" indent="0">
              <a:buNone/>
            </a:pPr>
            <a:r>
              <a:rPr lang="en-GB" sz="1800" dirty="0" smtClean="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default:creators</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smtClean="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default:publisher</a:t>
            </a:r>
            <a:r>
              <a:rPr lang="en-GB" sz="1800" dirty="0">
                <a:latin typeface="Courier New" panose="02070309020205020404" pitchFamily="49" charset="0"/>
                <a:cs typeface="Courier New" panose="02070309020205020404" pitchFamily="49" charset="0"/>
              </a:rPr>
              <a:t>&gt;INTERMAGNET&lt;/</a:t>
            </a:r>
            <a:r>
              <a:rPr lang="en-GB" sz="1800" dirty="0" err="1">
                <a:latin typeface="Courier New" panose="02070309020205020404" pitchFamily="49" charset="0"/>
                <a:cs typeface="Courier New" panose="02070309020205020404" pitchFamily="49" charset="0"/>
              </a:rPr>
              <a:t>default:publisher</a:t>
            </a:r>
            <a:r>
              <a:rPr lang="en-GB" sz="1800" dirty="0">
                <a:latin typeface="Courier New" panose="02070309020205020404" pitchFamily="49" charset="0"/>
                <a:cs typeface="Courier New" panose="02070309020205020404" pitchFamily="49" charset="0"/>
              </a:rPr>
              <a:t>&gt;</a:t>
            </a:r>
          </a:p>
        </p:txBody>
      </p:sp>
      <p:sp>
        <p:nvSpPr>
          <p:cNvPr id="5" name="Oval 4"/>
          <p:cNvSpPr/>
          <p:nvPr/>
        </p:nvSpPr>
        <p:spPr bwMode="auto">
          <a:xfrm>
            <a:off x="1475656" y="1779662"/>
            <a:ext cx="1224136" cy="28803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sp>
        <p:nvSpPr>
          <p:cNvPr id="6" name="Oval 5"/>
          <p:cNvSpPr/>
          <p:nvPr/>
        </p:nvSpPr>
        <p:spPr bwMode="auto">
          <a:xfrm>
            <a:off x="1187624" y="4443958"/>
            <a:ext cx="1512168" cy="28803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grpSp>
        <p:nvGrpSpPr>
          <p:cNvPr id="9" name="Group 8"/>
          <p:cNvGrpSpPr/>
          <p:nvPr/>
        </p:nvGrpSpPr>
        <p:grpSpPr>
          <a:xfrm>
            <a:off x="-23522" y="1721556"/>
            <a:ext cx="9167522" cy="2866418"/>
            <a:chOff x="-23522" y="1721556"/>
            <a:chExt cx="9167522" cy="2866418"/>
          </a:xfrm>
        </p:grpSpPr>
        <p:pic>
          <p:nvPicPr>
            <p:cNvPr id="7" name="Picture 6"/>
            <p:cNvPicPr>
              <a:picLocks noChangeAspect="1"/>
            </p:cNvPicPr>
            <p:nvPr/>
          </p:nvPicPr>
          <p:blipFill rotWithShape="1">
            <a:blip r:embed="rId3"/>
            <a:srcRect l="390" t="3796" r="390" b="1415"/>
            <a:stretch/>
          </p:blipFill>
          <p:spPr>
            <a:xfrm>
              <a:off x="0" y="1721556"/>
              <a:ext cx="9144000" cy="2866418"/>
            </a:xfrm>
            <a:prstGeom prst="rect">
              <a:avLst/>
            </a:prstGeom>
            <a:ln w="25400">
              <a:solidFill>
                <a:schemeClr val="tx1"/>
              </a:solidFill>
            </a:ln>
          </p:spPr>
        </p:pic>
        <p:sp>
          <p:nvSpPr>
            <p:cNvPr id="8" name="Oval 7"/>
            <p:cNvSpPr/>
            <p:nvPr/>
          </p:nvSpPr>
          <p:spPr bwMode="auto">
            <a:xfrm>
              <a:off x="-23522" y="3723878"/>
              <a:ext cx="635082" cy="21602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369228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263"/>
            <a:ext cx="8964488" cy="857250"/>
          </a:xfrm>
        </p:spPr>
        <p:txBody>
          <a:bodyPr/>
          <a:lstStyle/>
          <a:p>
            <a:r>
              <a:rPr lang="en-GB" dirty="0" smtClean="0"/>
              <a:t>Allow citation of </a:t>
            </a:r>
            <a:r>
              <a:rPr lang="en-GB" dirty="0"/>
              <a:t>contributing institutes</a:t>
            </a:r>
            <a:endParaRPr lang="en-GB" dirty="0"/>
          </a:p>
        </p:txBody>
      </p:sp>
      <p:sp>
        <p:nvSpPr>
          <p:cNvPr id="3" name="Content Placeholder 2"/>
          <p:cNvSpPr>
            <a:spLocks noGrp="1"/>
          </p:cNvSpPr>
          <p:nvPr>
            <p:ph idx="1"/>
          </p:nvPr>
        </p:nvSpPr>
        <p:spPr>
          <a:xfrm>
            <a:off x="0" y="1203598"/>
            <a:ext cx="9144000" cy="3744416"/>
          </a:xfrm>
        </p:spPr>
        <p:txBody>
          <a:bodyPr/>
          <a:lstStyle/>
          <a:p>
            <a:pPr marL="0" indent="0">
              <a:buNone/>
            </a:pPr>
            <a:r>
              <a:rPr lang="en-GB" sz="1800" dirty="0" smtClean="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default:relatedIdentifiers</a:t>
            </a:r>
            <a:r>
              <a:rPr lang="en-GB" sz="1800" dirty="0">
                <a:latin typeface="Courier New" panose="02070309020205020404" pitchFamily="49" charset="0"/>
                <a:cs typeface="Courier New" panose="02070309020205020404" pitchFamily="49" charset="0"/>
              </a:rPr>
              <a:t>&gt;    </a:t>
            </a:r>
            <a:endParaRPr lang="en-GB" sz="1800" dirty="0" smtClean="0">
              <a:latin typeface="Courier New" panose="02070309020205020404" pitchFamily="49" charset="0"/>
              <a:cs typeface="Courier New" panose="02070309020205020404" pitchFamily="49" charset="0"/>
            </a:endParaRPr>
          </a:p>
          <a:p>
            <a:pPr marL="0" indent="0">
              <a:buNone/>
            </a:pP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default:relatedIdentifier</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relatedIdentifierType</a:t>
            </a:r>
            <a:r>
              <a:rPr lang="en-GB" sz="1800" dirty="0">
                <a:latin typeface="Courier New" panose="02070309020205020404" pitchFamily="49" charset="0"/>
                <a:cs typeface="Courier New" panose="02070309020205020404" pitchFamily="49" charset="0"/>
              </a:rPr>
              <a:t>="</a:t>
            </a:r>
            <a:r>
              <a:rPr lang="en-GB" sz="1800" dirty="0" smtClean="0">
                <a:latin typeface="Courier New" panose="02070309020205020404" pitchFamily="49" charset="0"/>
                <a:cs typeface="Courier New" panose="02070309020205020404" pitchFamily="49" charset="0"/>
              </a:rPr>
              <a:t>DOI“</a:t>
            </a:r>
          </a:p>
          <a:p>
            <a:pPr marL="0" indent="0">
              <a:buNone/>
            </a:pP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relationType</a:t>
            </a:r>
            <a:r>
              <a:rPr lang="en-GB" sz="1800" dirty="0">
                <a:latin typeface="Courier New" panose="02070309020205020404" pitchFamily="49" charset="0"/>
                <a:cs typeface="Courier New" panose="02070309020205020404" pitchFamily="49" charset="0"/>
              </a:rPr>
              <a:t>="</a:t>
            </a:r>
            <a:r>
              <a:rPr lang="en-GB" sz="1800" dirty="0" err="1">
                <a:latin typeface="Courier New" panose="02070309020205020404" pitchFamily="49" charset="0"/>
                <a:cs typeface="Courier New" panose="02070309020205020404" pitchFamily="49" charset="0"/>
              </a:rPr>
              <a:t>HasPart</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smtClean="0">
                <a:latin typeface="Courier New" panose="02070309020205020404" pitchFamily="49" charset="0"/>
                <a:cs typeface="Courier New" panose="02070309020205020404" pitchFamily="49" charset="0"/>
              </a:rPr>
              <a:t>    doi:10.18715/BCMT.MAG.DEF</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default:relatedIdentifier</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smtClean="0">
                <a:latin typeface="Courier New" panose="02070309020205020404" pitchFamily="49" charset="0"/>
                <a:cs typeface="Courier New" panose="02070309020205020404" pitchFamily="49" charset="0"/>
              </a:rPr>
              <a:t>  </a:t>
            </a:r>
            <a:r>
              <a:rPr lang="en-GB" sz="1800" dirty="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default:relatedIdentifier</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relatedIdentifierType</a:t>
            </a:r>
            <a:r>
              <a:rPr lang="en-GB" sz="1800" dirty="0">
                <a:latin typeface="Courier New" panose="02070309020205020404" pitchFamily="49" charset="0"/>
                <a:cs typeface="Courier New" panose="02070309020205020404" pitchFamily="49" charset="0"/>
              </a:rPr>
              <a:t>="</a:t>
            </a:r>
            <a:r>
              <a:rPr lang="en-GB" sz="1800" dirty="0" smtClean="0">
                <a:latin typeface="Courier New" panose="02070309020205020404" pitchFamily="49" charset="0"/>
                <a:cs typeface="Courier New" panose="02070309020205020404" pitchFamily="49" charset="0"/>
              </a:rPr>
              <a:t>URL“</a:t>
            </a:r>
          </a:p>
          <a:p>
            <a:pPr marL="0" indent="0">
              <a:buNone/>
            </a:pP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relationType</a:t>
            </a:r>
            <a:r>
              <a:rPr lang="en-GB" sz="1800" dirty="0">
                <a:latin typeface="Courier New" panose="02070309020205020404" pitchFamily="49" charset="0"/>
                <a:cs typeface="Courier New" panose="02070309020205020404" pitchFamily="49" charset="0"/>
              </a:rPr>
              <a:t>="References</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smtClean="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hlinkClick r:id="rId2"/>
              </a:rPr>
              <a:t>http</a:t>
            </a:r>
            <a:r>
              <a:rPr lang="en-GB" sz="1800" dirty="0">
                <a:latin typeface="Courier New" panose="02070309020205020404" pitchFamily="49" charset="0"/>
                <a:cs typeface="Courier New" panose="02070309020205020404" pitchFamily="49" charset="0"/>
                <a:hlinkClick r:id="rId2"/>
              </a:rPr>
              <a:t>://www.intermagnet.org/publication-software</a:t>
            </a:r>
            <a:r>
              <a:rPr lang="en-GB" sz="1800" dirty="0" smtClean="0">
                <a:latin typeface="Courier New" panose="02070309020205020404" pitchFamily="49" charset="0"/>
                <a:cs typeface="Courier New" panose="02070309020205020404" pitchFamily="49" charset="0"/>
                <a:hlinkClick r:id="rId2"/>
              </a:rPr>
              <a:t>/</a:t>
            </a:r>
            <a:endParaRPr lang="en-GB" sz="1800" dirty="0" smtClean="0">
              <a:latin typeface="Courier New" panose="02070309020205020404" pitchFamily="49" charset="0"/>
              <a:cs typeface="Courier New" panose="02070309020205020404" pitchFamily="49" charset="0"/>
            </a:endParaRPr>
          </a:p>
          <a:p>
            <a:pPr marL="0" indent="0">
              <a:buNone/>
            </a:pP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technicalsoft-eng.php</a:t>
            </a:r>
            <a:endParaRPr lang="en-GB" sz="1800" dirty="0" smtClean="0">
              <a:latin typeface="Courier New" panose="02070309020205020404" pitchFamily="49" charset="0"/>
              <a:cs typeface="Courier New" panose="02070309020205020404" pitchFamily="49" charset="0"/>
            </a:endParaRPr>
          </a:p>
          <a:p>
            <a:pPr marL="0" indent="0">
              <a:buNone/>
            </a:pP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default:relatedIdentifier</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smtClean="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default:relatedIdentifiers</a:t>
            </a:r>
            <a:r>
              <a:rPr lang="en-GB" sz="1800" dirty="0">
                <a:latin typeface="Courier New" panose="02070309020205020404" pitchFamily="49" charset="0"/>
                <a:cs typeface="Courier New" panose="02070309020205020404" pitchFamily="49" charset="0"/>
              </a:rPr>
              <a:t>&gt;</a:t>
            </a:r>
          </a:p>
        </p:txBody>
      </p:sp>
      <p:pic>
        <p:nvPicPr>
          <p:cNvPr id="4" name="Picture 3"/>
          <p:cNvPicPr>
            <a:picLocks noChangeAspect="1"/>
          </p:cNvPicPr>
          <p:nvPr/>
        </p:nvPicPr>
        <p:blipFill rotWithShape="1">
          <a:blip r:embed="rId3"/>
          <a:srcRect l="-73" t="998" r="1553" b="998"/>
          <a:stretch/>
        </p:blipFill>
        <p:spPr>
          <a:xfrm>
            <a:off x="2225774" y="1347018"/>
            <a:ext cx="4362450" cy="3457575"/>
          </a:xfrm>
          <a:prstGeom prst="rect">
            <a:avLst/>
          </a:prstGeom>
          <a:ln w="25400">
            <a:solidFill>
              <a:schemeClr val="tx1"/>
            </a:solidFill>
          </a:ln>
        </p:spPr>
      </p:pic>
    </p:spTree>
    <p:extLst>
      <p:ext uri="{BB962C8B-B14F-4D97-AF65-F5344CB8AC3E}">
        <p14:creationId xmlns:p14="http://schemas.microsoft.com/office/powerpoint/2010/main" val="358034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263"/>
            <a:ext cx="9144000" cy="857250"/>
          </a:xfrm>
        </p:spPr>
        <p:txBody>
          <a:bodyPr/>
          <a:lstStyle/>
          <a:p>
            <a:r>
              <a:rPr lang="en-GB" dirty="0" smtClean="0"/>
              <a:t>Ensure license conditions are clear</a:t>
            </a:r>
            <a:endParaRPr lang="en-GB" dirty="0"/>
          </a:p>
        </p:txBody>
      </p:sp>
      <p:sp>
        <p:nvSpPr>
          <p:cNvPr id="3" name="Content Placeholder 2"/>
          <p:cNvSpPr>
            <a:spLocks noGrp="1"/>
          </p:cNvSpPr>
          <p:nvPr>
            <p:ph idx="1"/>
          </p:nvPr>
        </p:nvSpPr>
        <p:spPr>
          <a:xfrm>
            <a:off x="0" y="1419622"/>
            <a:ext cx="9144000" cy="3384376"/>
          </a:xfrm>
        </p:spPr>
        <p:txBody>
          <a:bodyPr/>
          <a:lstStyle/>
          <a:p>
            <a:pPr marL="0" indent="0">
              <a:buNone/>
            </a:pPr>
            <a:r>
              <a:rPr lang="en-GB" sz="1800" dirty="0" smtClean="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default:rightsList</a:t>
            </a:r>
            <a:r>
              <a:rPr lang="en-GB" sz="1800" dirty="0">
                <a:latin typeface="Courier New" panose="02070309020205020404" pitchFamily="49" charset="0"/>
                <a:cs typeface="Courier New" panose="02070309020205020404" pitchFamily="49" charset="0"/>
              </a:rPr>
              <a:t>&gt;    </a:t>
            </a:r>
            <a:endParaRPr lang="en-GB" sz="1800" dirty="0" smtClean="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default:rights</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rightsURI</a:t>
            </a:r>
            <a:r>
              <a:rPr lang="en-GB" sz="1800" dirty="0">
                <a:latin typeface="Courier New" panose="02070309020205020404" pitchFamily="49" charset="0"/>
                <a:cs typeface="Courier New" panose="02070309020205020404" pitchFamily="49" charset="0"/>
              </a:rPr>
              <a:t>="http://</a:t>
            </a:r>
            <a:r>
              <a:rPr lang="en-GB" sz="1800" dirty="0" smtClean="0">
                <a:latin typeface="Courier New" panose="02070309020205020404" pitchFamily="49" charset="0"/>
                <a:cs typeface="Courier New" panose="02070309020205020404" pitchFamily="49" charset="0"/>
              </a:rPr>
              <a:t>intermagnet.org/data-</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a:t>
            </a:r>
            <a:r>
              <a:rPr lang="en-GB" sz="1800" dirty="0" err="1" smtClean="0">
                <a:latin typeface="Courier New" panose="02070309020205020404" pitchFamily="49" charset="0"/>
                <a:cs typeface="Courier New" panose="02070309020205020404" pitchFamily="49" charset="0"/>
              </a:rPr>
              <a:t>donnee</a:t>
            </a:r>
            <a:r>
              <a:rPr lang="en-GB" sz="1800" dirty="0" smtClean="0">
                <a:latin typeface="Courier New" panose="02070309020205020404" pitchFamily="49" charset="0"/>
                <a:cs typeface="Courier New" panose="02070309020205020404" pitchFamily="49" charset="0"/>
              </a:rPr>
              <a:t>/</a:t>
            </a:r>
            <a:r>
              <a:rPr lang="en-GB" sz="1800" dirty="0" err="1" smtClean="0">
                <a:latin typeface="Courier New" panose="02070309020205020404" pitchFamily="49" charset="0"/>
                <a:cs typeface="Courier New" panose="02070309020205020404" pitchFamily="49" charset="0"/>
              </a:rPr>
              <a:t>data-eng.php#conditions</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The </a:t>
            </a:r>
            <a:r>
              <a:rPr lang="en-GB" sz="1800" dirty="0">
                <a:latin typeface="Courier New" panose="02070309020205020404" pitchFamily="49" charset="0"/>
                <a:cs typeface="Courier New" panose="02070309020205020404" pitchFamily="49" charset="0"/>
              </a:rPr>
              <a:t>data made available through INTERMAGNET are provided </a:t>
            </a:r>
            <a:r>
              <a:rPr lang="en-GB" sz="1800" dirty="0" smtClean="0">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your </a:t>
            </a:r>
            <a:r>
              <a:rPr lang="en-GB" sz="1800" dirty="0">
                <a:latin typeface="Courier New" panose="02070309020205020404" pitchFamily="49" charset="0"/>
                <a:cs typeface="Courier New" panose="02070309020205020404" pitchFamily="49" charset="0"/>
              </a:rPr>
              <a:t>use and are not for commercial use or sale or </a:t>
            </a:r>
            <a:endParaRPr lang="en-GB" sz="1800" dirty="0" smtClean="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distribution </a:t>
            </a:r>
            <a:r>
              <a:rPr lang="en-GB" sz="1800" dirty="0">
                <a:latin typeface="Courier New" panose="02070309020205020404" pitchFamily="49" charset="0"/>
                <a:cs typeface="Courier New" panose="02070309020205020404" pitchFamily="49" charset="0"/>
              </a:rPr>
              <a:t>to third parties without the written permission </a:t>
            </a:r>
            <a:endParaRPr lang="en-GB" sz="1800" dirty="0" smtClean="0">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of </a:t>
            </a:r>
            <a:r>
              <a:rPr lang="en-GB" sz="1800" dirty="0">
                <a:latin typeface="Courier New" panose="02070309020205020404" pitchFamily="49" charset="0"/>
                <a:cs typeface="Courier New" panose="02070309020205020404" pitchFamily="49" charset="0"/>
              </a:rPr>
              <a:t>the institute operating the observatory. </a:t>
            </a:r>
            <a:r>
              <a:rPr lang="en-GB" sz="1800" dirty="0" smtClean="0">
                <a:latin typeface="Courier New" panose="02070309020205020404" pitchFamily="49" charset="0"/>
                <a:cs typeface="Courier New" panose="02070309020205020404" pitchFamily="49" charset="0"/>
              </a:rPr>
              <a:t>Publications</a:t>
            </a:r>
          </a:p>
          <a:p>
            <a:pPr marL="0" indent="0">
              <a:buNone/>
            </a:pPr>
            <a:r>
              <a:rPr lang="en-GB" sz="1800" dirty="0" smtClean="0">
                <a:latin typeface="Courier New" panose="02070309020205020404" pitchFamily="49" charset="0"/>
                <a:cs typeface="Courier New" panose="02070309020205020404" pitchFamily="49" charset="0"/>
              </a:rPr>
              <a:t>    … </a:t>
            </a:r>
          </a:p>
          <a:p>
            <a:pPr marL="0" indent="0">
              <a:buNone/>
            </a:pPr>
            <a:r>
              <a:rPr lang="en-GB" sz="1800" dirty="0">
                <a:latin typeface="Courier New" panose="02070309020205020404" pitchFamily="49" charset="0"/>
                <a:cs typeface="Courier New" panose="02070309020205020404" pitchFamily="49" charset="0"/>
              </a:rPr>
              <a:t> </a:t>
            </a:r>
            <a:r>
              <a:rPr lang="en-GB" sz="1800" dirty="0" smtClean="0">
                <a:latin typeface="Courier New" panose="02070309020205020404" pitchFamily="49" charset="0"/>
                <a:cs typeface="Courier New" panose="02070309020205020404" pitchFamily="49" charset="0"/>
              </a:rPr>
              <a:t> &lt;/</a:t>
            </a:r>
            <a:r>
              <a:rPr lang="en-GB" sz="1800" dirty="0" err="1">
                <a:latin typeface="Courier New" panose="02070309020205020404" pitchFamily="49" charset="0"/>
                <a:cs typeface="Courier New" panose="02070309020205020404" pitchFamily="49" charset="0"/>
              </a:rPr>
              <a:t>default:rights</a:t>
            </a:r>
            <a:r>
              <a:rPr lang="en-GB" sz="1800" dirty="0" smtClean="0">
                <a:latin typeface="Courier New" panose="02070309020205020404" pitchFamily="49" charset="0"/>
                <a:cs typeface="Courier New" panose="02070309020205020404" pitchFamily="49" charset="0"/>
              </a:rPr>
              <a:t>&gt;</a:t>
            </a:r>
          </a:p>
          <a:p>
            <a:pPr marL="0" indent="0">
              <a:buNone/>
            </a:pPr>
            <a:r>
              <a:rPr lang="en-GB" sz="1800" dirty="0" smtClean="0">
                <a:latin typeface="Courier New" panose="02070309020205020404" pitchFamily="49" charset="0"/>
                <a:cs typeface="Courier New" panose="02070309020205020404" pitchFamily="49" charset="0"/>
              </a:rPr>
              <a:t>&lt;/</a:t>
            </a:r>
            <a:r>
              <a:rPr lang="en-GB" sz="1800" dirty="0" err="1">
                <a:latin typeface="Courier New" panose="02070309020205020404" pitchFamily="49" charset="0"/>
                <a:cs typeface="Courier New" panose="02070309020205020404" pitchFamily="49" charset="0"/>
              </a:rPr>
              <a:t>default:rightsList</a:t>
            </a:r>
            <a:r>
              <a:rPr lang="en-GB" sz="1800" dirty="0">
                <a:latin typeface="Courier New" panose="02070309020205020404" pitchFamily="49" charset="0"/>
                <a:cs typeface="Courier New" panose="02070309020205020404" pitchFamily="49" charset="0"/>
              </a:rPr>
              <a:t>&gt;</a:t>
            </a:r>
          </a:p>
        </p:txBody>
      </p:sp>
      <p:grpSp>
        <p:nvGrpSpPr>
          <p:cNvPr id="6" name="Group 5"/>
          <p:cNvGrpSpPr/>
          <p:nvPr/>
        </p:nvGrpSpPr>
        <p:grpSpPr>
          <a:xfrm>
            <a:off x="2195736" y="954757"/>
            <a:ext cx="4475956" cy="3705225"/>
            <a:chOff x="2267744" y="843558"/>
            <a:chExt cx="4475956" cy="3705225"/>
          </a:xfrm>
        </p:grpSpPr>
        <p:pic>
          <p:nvPicPr>
            <p:cNvPr id="4" name="Picture 3"/>
            <p:cNvPicPr>
              <a:picLocks noChangeAspect="1"/>
            </p:cNvPicPr>
            <p:nvPr/>
          </p:nvPicPr>
          <p:blipFill rotWithShape="1">
            <a:blip r:embed="rId2"/>
            <a:srcRect t="1452" b="1452"/>
            <a:stretch/>
          </p:blipFill>
          <p:spPr>
            <a:xfrm>
              <a:off x="2400300" y="843558"/>
              <a:ext cx="4343400" cy="3705225"/>
            </a:xfrm>
            <a:prstGeom prst="rect">
              <a:avLst/>
            </a:prstGeom>
            <a:ln w="25400">
              <a:solidFill>
                <a:srgbClr val="000099"/>
              </a:solidFill>
            </a:ln>
          </p:spPr>
        </p:pic>
        <p:sp>
          <p:nvSpPr>
            <p:cNvPr id="5" name="Oval 4"/>
            <p:cNvSpPr/>
            <p:nvPr/>
          </p:nvSpPr>
          <p:spPr bwMode="auto">
            <a:xfrm>
              <a:off x="2267744" y="1923678"/>
              <a:ext cx="936104" cy="288032"/>
            </a:xfrm>
            <a:prstGeom prst="ellipse">
              <a:avLst/>
            </a:prstGeom>
            <a:noFill/>
            <a:ln w="25400" cap="flat" cmpd="sng" algn="ctr">
              <a:solidFill>
                <a:srgbClr val="000099"/>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grpSp>
      <p:pic>
        <p:nvPicPr>
          <p:cNvPr id="7" name="Picture 4" descr="https://mirrors.creativecommons.org/presskit/buttons/88x31/png/by-n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4185" y="3460972"/>
            <a:ext cx="3838575" cy="134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8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263"/>
            <a:ext cx="9144000" cy="857250"/>
          </a:xfrm>
        </p:spPr>
        <p:txBody>
          <a:bodyPr/>
          <a:lstStyle/>
          <a:p>
            <a:r>
              <a:rPr lang="en-GB" dirty="0" smtClean="0"/>
              <a:t>Access </a:t>
            </a:r>
            <a:r>
              <a:rPr lang="en-GB" dirty="0"/>
              <a:t>the (immutable) </a:t>
            </a:r>
            <a:r>
              <a:rPr lang="en-GB" dirty="0" smtClean="0"/>
              <a:t>data</a:t>
            </a:r>
            <a:endParaRPr lang="en-GB" dirty="0"/>
          </a:p>
        </p:txBody>
      </p:sp>
      <p:sp>
        <p:nvSpPr>
          <p:cNvPr id="3" name="Content Placeholder 2"/>
          <p:cNvSpPr>
            <a:spLocks noGrp="1"/>
          </p:cNvSpPr>
          <p:nvPr>
            <p:ph idx="1"/>
          </p:nvPr>
        </p:nvSpPr>
        <p:spPr/>
        <p:txBody>
          <a:bodyPr/>
          <a:lstStyle/>
          <a:p>
            <a:r>
              <a:rPr lang="en-GB" dirty="0" smtClean="0"/>
              <a:t>Contents of INTERMAGNET 2013 Definitive Data USB stick made available as a .tar.gz file</a:t>
            </a:r>
          </a:p>
          <a:p>
            <a:r>
              <a:rPr lang="en-GB" dirty="0" smtClean="0"/>
              <a:t>Can be downloaded by ftp</a:t>
            </a:r>
          </a:p>
          <a:p>
            <a:r>
              <a:rPr lang="en-GB" dirty="0" smtClean="0"/>
              <a:t>Stored at GFZ library / information service – ensures data can never be changed</a:t>
            </a:r>
            <a:endParaRPr lang="en-GB" dirty="0"/>
          </a:p>
        </p:txBody>
      </p:sp>
      <p:grpSp>
        <p:nvGrpSpPr>
          <p:cNvPr id="6" name="Group 5"/>
          <p:cNvGrpSpPr/>
          <p:nvPr/>
        </p:nvGrpSpPr>
        <p:grpSpPr>
          <a:xfrm>
            <a:off x="2411760" y="1026765"/>
            <a:ext cx="4415408" cy="3705225"/>
            <a:chOff x="2483768" y="915566"/>
            <a:chExt cx="4415408" cy="3705225"/>
          </a:xfrm>
        </p:grpSpPr>
        <p:pic>
          <p:nvPicPr>
            <p:cNvPr id="4" name="Picture 3"/>
            <p:cNvPicPr>
              <a:picLocks noChangeAspect="1"/>
            </p:cNvPicPr>
            <p:nvPr/>
          </p:nvPicPr>
          <p:blipFill rotWithShape="1">
            <a:blip r:embed="rId2"/>
            <a:srcRect t="518" b="518"/>
            <a:stretch/>
          </p:blipFill>
          <p:spPr>
            <a:xfrm>
              <a:off x="2555776" y="915566"/>
              <a:ext cx="4343400" cy="3705225"/>
            </a:xfrm>
            <a:prstGeom prst="rect">
              <a:avLst/>
            </a:prstGeom>
            <a:ln w="25400">
              <a:solidFill>
                <a:srgbClr val="000099"/>
              </a:solidFill>
            </a:ln>
          </p:spPr>
        </p:pic>
        <p:sp>
          <p:nvSpPr>
            <p:cNvPr id="5" name="Oval 4"/>
            <p:cNvSpPr/>
            <p:nvPr/>
          </p:nvSpPr>
          <p:spPr bwMode="auto">
            <a:xfrm>
              <a:off x="2483768" y="1628800"/>
              <a:ext cx="1512168" cy="288032"/>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grpSp>
    </p:spTree>
    <p:extLst>
      <p:ext uri="{BB962C8B-B14F-4D97-AF65-F5344CB8AC3E}">
        <p14:creationId xmlns:p14="http://schemas.microsoft.com/office/powerpoint/2010/main" val="124113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W BGS template 2014">
  <a:themeElements>
    <a:clrScheme name="New BGS template_2009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99"/>
      </a:hlink>
      <a:folHlink>
        <a:srgbClr val="990099"/>
      </a:folHlink>
    </a:clrScheme>
    <a:fontScheme name="New BGS template_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w BGS template_200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ew BGS template_200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ew BGS template_200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ew BGS template_200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ew BGS template_200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ew BGS template_200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ew BGS template_200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New BGS template_200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99"/>
        </a:hlink>
        <a:folHlink>
          <a:srgbClr val="B2B2B2"/>
        </a:folHlink>
      </a:clrScheme>
      <a:clrMap bg1="lt1" tx1="dk1" bg2="lt2" tx2="dk2" accent1="accent1" accent2="accent2" accent3="accent3" accent4="accent4" accent5="accent5" accent6="accent6" hlink="hlink" folHlink="folHlink"/>
    </a:extraClrScheme>
    <a:extraClrScheme>
      <a:clrScheme name="New BGS template_2009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99"/>
        </a:hlink>
        <a:folHlink>
          <a:srgbClr val="9900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0C3FBA62-2F9A-4009-A9CC-4C6A1D6FE7CE}" vid="{65D76B3C-055C-4E38-A39D-9AE8BE3E19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presentation_widescreen2018</Template>
  <TotalTime>380</TotalTime>
  <Words>555</Words>
  <Application>Microsoft Office PowerPoint</Application>
  <PresentationFormat>On-screen Show (16:9)</PresentationFormat>
  <Paragraphs>85</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Times New Roman</vt:lpstr>
      <vt:lpstr>Wingdings</vt:lpstr>
      <vt:lpstr>NEW BGS template 2014</vt:lpstr>
      <vt:lpstr>Progress with Digital Object Identifiers in INTERMAGNET</vt:lpstr>
      <vt:lpstr>http://doi.org/10.5880/INTERMAGNET.2013</vt:lpstr>
      <vt:lpstr>http://doi.org/10.5880/INTERMAGNET.2013</vt:lpstr>
      <vt:lpstr>http://doi.org/10.5880/INTERMAGNET.2013</vt:lpstr>
      <vt:lpstr>View the contributing observatories</vt:lpstr>
      <vt:lpstr>Allow citation of contributing institutes</vt:lpstr>
      <vt:lpstr>Allow citation of contributing institutes</vt:lpstr>
      <vt:lpstr>Ensure license conditions are clear</vt:lpstr>
      <vt:lpstr>Access the (immutable) data</vt:lpstr>
      <vt:lpstr>Access the (immutable) data</vt:lpstr>
      <vt:lpstr>Future plans</vt:lpstr>
      <vt:lpstr>http://doi.org/10.5880/INTERMAGNET.2013</vt:lpstr>
    </vt:vector>
  </TitlesOfParts>
  <Manager>Ian Jackson</Manager>
  <Company>The British Geological Survey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Flower, Simon M.</dc:creator>
  <cp:lastModifiedBy>Flower, Simon M.</cp:lastModifiedBy>
  <cp:revision>31</cp:revision>
  <cp:lastPrinted>2000-04-13T10:01:09Z</cp:lastPrinted>
  <dcterms:created xsi:type="dcterms:W3CDTF">2019-07-09T09:23:43Z</dcterms:created>
  <dcterms:modified xsi:type="dcterms:W3CDTF">2019-07-13T12:00:12Z</dcterms:modified>
</cp:coreProperties>
</file>