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63" r:id="rId7"/>
    <p:sldId id="265" r:id="rId8"/>
    <p:sldId id="266" r:id="rId9"/>
    <p:sldId id="264" r:id="rId10"/>
    <p:sldId id="267" r:id="rId11"/>
    <p:sldId id="268" r:id="rId12"/>
    <p:sldId id="259" r:id="rId13"/>
    <p:sldId id="269" r:id="rId14"/>
    <p:sldId id="260" r:id="rId15"/>
    <p:sldId id="270" r:id="rId16"/>
    <p:sldId id="271" r:id="rId17"/>
    <p:sldId id="27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FF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65E1-D094-47FD-8E6F-CE73B4870B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5C2230-0D17-4818-9847-DAA073F79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502EF0-8483-49A6-B309-08544F55D182}"/>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5" name="Footer Placeholder 4">
            <a:extLst>
              <a:ext uri="{FF2B5EF4-FFF2-40B4-BE49-F238E27FC236}">
                <a16:creationId xmlns:a16="http://schemas.microsoft.com/office/drawing/2014/main" id="{95A79115-A7F2-4F53-AB13-D95A52B37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AF060-310C-405E-BE06-11D8050BD158}"/>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15870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605B-E5E2-4E91-94C0-2F78F516F1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AAC65E-9758-41A0-8698-606BF798E6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AC589-1B49-42EA-9E5E-CF4B540782B8}"/>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5" name="Footer Placeholder 4">
            <a:extLst>
              <a:ext uri="{FF2B5EF4-FFF2-40B4-BE49-F238E27FC236}">
                <a16:creationId xmlns:a16="http://schemas.microsoft.com/office/drawing/2014/main" id="{9C816342-4482-45B6-BA7A-1C251849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3BEA5-75FA-4346-8DA9-19DAA3FC466B}"/>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293864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FEA64-5FB6-44C7-8642-8859ECED1A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05496B-5BD6-4F99-9F7D-E038629866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414C6-E0D1-4924-BA22-26BDF0B0C26E}"/>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5" name="Footer Placeholder 4">
            <a:extLst>
              <a:ext uri="{FF2B5EF4-FFF2-40B4-BE49-F238E27FC236}">
                <a16:creationId xmlns:a16="http://schemas.microsoft.com/office/drawing/2014/main" id="{E0734EC5-EDEE-4472-BF20-2FC2C8893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33EBC-77B3-4B96-87FF-D3207F1E8B65}"/>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199889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79BB-7FA9-4C4A-ABD4-C27FBDC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6B9B8-814F-40C5-A973-F393B28814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99253-7137-49A8-ACB5-028C84E8F6EF}"/>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5" name="Footer Placeholder 4">
            <a:extLst>
              <a:ext uri="{FF2B5EF4-FFF2-40B4-BE49-F238E27FC236}">
                <a16:creationId xmlns:a16="http://schemas.microsoft.com/office/drawing/2014/main" id="{6E20DA88-E050-40C6-9001-3CFBD8418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C28F3-4880-4686-9320-C6531DD909F0}"/>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67708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3FC6-DC20-4FDB-86BF-504AE752CF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EBC19-8599-4571-A36E-E52FE87B6D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C6B9C6-B340-448E-AAAE-A27D32948B01}"/>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5" name="Footer Placeholder 4">
            <a:extLst>
              <a:ext uri="{FF2B5EF4-FFF2-40B4-BE49-F238E27FC236}">
                <a16:creationId xmlns:a16="http://schemas.microsoft.com/office/drawing/2014/main" id="{271D6BE2-648B-4083-8EB3-EDB4508EF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B0A40-8CD5-4204-A0A3-9435F42108E6}"/>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38487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7C9D-8DD8-4658-A616-C5702E9FA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EA59E6-9172-4E33-A2F6-048651673B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526160-3134-414E-B7E2-623D21D6F5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843EF8-9022-45EE-9439-6A43A1D3CBC7}"/>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6" name="Footer Placeholder 5">
            <a:extLst>
              <a:ext uri="{FF2B5EF4-FFF2-40B4-BE49-F238E27FC236}">
                <a16:creationId xmlns:a16="http://schemas.microsoft.com/office/drawing/2014/main" id="{B837AEB4-00A5-4DC2-8C58-67E693BDB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7C0D4-7120-4819-A270-94ABB12D17F3}"/>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171410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1D16-D35B-4304-A941-68190F1FA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3C7D69-0746-48C5-9642-F20C22620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CA1B7C-0959-4268-8F54-3522DE3536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AF3ECE-C884-416F-A1FC-386FC0EC1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1EF60-5C4A-4EA8-A10C-3EEB5AEC7C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35E228-3805-45D5-A974-0F0E70DA6314}"/>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8" name="Footer Placeholder 7">
            <a:extLst>
              <a:ext uri="{FF2B5EF4-FFF2-40B4-BE49-F238E27FC236}">
                <a16:creationId xmlns:a16="http://schemas.microsoft.com/office/drawing/2014/main" id="{6BC24A4E-D5B8-4851-B667-5515EBA1AE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EBF512-8E8C-43AA-BF5B-98ABE1A617D8}"/>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175362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D1D3-7B20-479A-B9F6-B07C2927E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AAD99-1B7F-4641-AB3B-46D8FCA2CBB2}"/>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4" name="Footer Placeholder 3">
            <a:extLst>
              <a:ext uri="{FF2B5EF4-FFF2-40B4-BE49-F238E27FC236}">
                <a16:creationId xmlns:a16="http://schemas.microsoft.com/office/drawing/2014/main" id="{1FCE9462-7213-4C0C-AF6D-832E56F30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B7D564-49A8-49EE-9253-49B755994F49}"/>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255092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B6E5A-2A9B-47D5-A7FC-0E96703D4416}"/>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3" name="Footer Placeholder 2">
            <a:extLst>
              <a:ext uri="{FF2B5EF4-FFF2-40B4-BE49-F238E27FC236}">
                <a16:creationId xmlns:a16="http://schemas.microsoft.com/office/drawing/2014/main" id="{02B82EFC-7FF8-4DBC-801B-B0059B0AF1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FCF14A-EAA0-4833-8BB1-C49A0856775C}"/>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311857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8394-4375-4AD4-9942-A08066565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F32E91-EB44-46A6-8CDF-FFEF17201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32FC39-A80E-4921-83FC-B308061DA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702B0-1168-4A15-98AF-52B2142EA6A2}"/>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6" name="Footer Placeholder 5">
            <a:extLst>
              <a:ext uri="{FF2B5EF4-FFF2-40B4-BE49-F238E27FC236}">
                <a16:creationId xmlns:a16="http://schemas.microsoft.com/office/drawing/2014/main" id="{543356D6-74AC-4B66-9A1C-1715DFCDF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80F50-4766-4317-BA99-4F8A7DE6715C}"/>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316082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8AA8-E173-4D4E-8277-41F79FEFC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4DE45-EA7C-4908-8708-AA41923AC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DC7FF-83A9-4806-A00F-4DA09B33B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D090A-EBB3-4D36-8B86-CD6BD459C7DA}"/>
              </a:ext>
            </a:extLst>
          </p:cNvPr>
          <p:cNvSpPr>
            <a:spLocks noGrp="1"/>
          </p:cNvSpPr>
          <p:nvPr>
            <p:ph type="dt" sz="half" idx="10"/>
          </p:nvPr>
        </p:nvSpPr>
        <p:spPr/>
        <p:txBody>
          <a:bodyPr/>
          <a:lstStyle/>
          <a:p>
            <a:fld id="{3A6B96BE-F778-4790-86DD-3EB8D0573E69}" type="datetimeFigureOut">
              <a:rPr lang="en-US" smtClean="0"/>
              <a:t>11/3/2024</a:t>
            </a:fld>
            <a:endParaRPr lang="en-US"/>
          </a:p>
        </p:txBody>
      </p:sp>
      <p:sp>
        <p:nvSpPr>
          <p:cNvPr id="6" name="Footer Placeholder 5">
            <a:extLst>
              <a:ext uri="{FF2B5EF4-FFF2-40B4-BE49-F238E27FC236}">
                <a16:creationId xmlns:a16="http://schemas.microsoft.com/office/drawing/2014/main" id="{8E42D16F-709C-4C30-BD50-51157FE22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8F875-1253-450E-98C3-14490791FDA0}"/>
              </a:ext>
            </a:extLst>
          </p:cNvPr>
          <p:cNvSpPr>
            <a:spLocks noGrp="1"/>
          </p:cNvSpPr>
          <p:nvPr>
            <p:ph type="sldNum" sz="quarter" idx="12"/>
          </p:nvPr>
        </p:nvSpPr>
        <p:spPr/>
        <p:txBody>
          <a:bodyPr/>
          <a:lstStyle/>
          <a:p>
            <a:fld id="{B4080FE1-A5D1-4915-9F65-E5AD6B89C540}" type="slidenum">
              <a:rPr lang="en-US" smtClean="0"/>
              <a:t>‹#›</a:t>
            </a:fld>
            <a:endParaRPr lang="en-US"/>
          </a:p>
        </p:txBody>
      </p:sp>
    </p:spTree>
    <p:extLst>
      <p:ext uri="{BB962C8B-B14F-4D97-AF65-F5344CB8AC3E}">
        <p14:creationId xmlns:p14="http://schemas.microsoft.com/office/powerpoint/2010/main" val="95197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1D9A7-BD14-469A-9CA0-D3E417B27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8C26CD-646F-42D5-89CF-4966DC88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6D6B1-0FD9-4431-BD17-D713FDF6E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B96BE-F778-4790-86DD-3EB8D0573E69}" type="datetimeFigureOut">
              <a:rPr lang="en-US" smtClean="0"/>
              <a:t>11/3/2024</a:t>
            </a:fld>
            <a:endParaRPr lang="en-US"/>
          </a:p>
        </p:txBody>
      </p:sp>
      <p:sp>
        <p:nvSpPr>
          <p:cNvPr id="5" name="Footer Placeholder 4">
            <a:extLst>
              <a:ext uri="{FF2B5EF4-FFF2-40B4-BE49-F238E27FC236}">
                <a16:creationId xmlns:a16="http://schemas.microsoft.com/office/drawing/2014/main" id="{BEDAC262-BAB9-4C16-ABED-276A8EB3E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F30598-062D-44D8-AD72-560AA1741E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80FE1-A5D1-4915-9F65-E5AD6B89C540}" type="slidenum">
              <a:rPr lang="en-US" smtClean="0"/>
              <a:t>‹#›</a:t>
            </a:fld>
            <a:endParaRPr lang="en-US"/>
          </a:p>
        </p:txBody>
      </p:sp>
    </p:spTree>
    <p:extLst>
      <p:ext uri="{BB962C8B-B14F-4D97-AF65-F5344CB8AC3E}">
        <p14:creationId xmlns:p14="http://schemas.microsoft.com/office/powerpoint/2010/main" val="133860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30D-1392-4870-80C6-46C828BADFF4}"/>
              </a:ext>
            </a:extLst>
          </p:cNvPr>
          <p:cNvSpPr>
            <a:spLocks noGrp="1"/>
          </p:cNvSpPr>
          <p:nvPr>
            <p:ph type="ctrTitle"/>
          </p:nvPr>
        </p:nvSpPr>
        <p:spPr>
          <a:xfrm>
            <a:off x="2607733" y="685276"/>
            <a:ext cx="9302046" cy="1223423"/>
          </a:xfrm>
          <a:solidFill>
            <a:srgbClr val="3366FF"/>
          </a:solidFill>
        </p:spPr>
        <p:txBody>
          <a:bodyPr anchor="ctr"/>
          <a:lstStyle/>
          <a:p>
            <a:pPr algn="l"/>
            <a:r>
              <a:rPr lang="en-US" b="1" dirty="0">
                <a:solidFill>
                  <a:schemeClr val="bg1"/>
                </a:solidFill>
              </a:rPr>
              <a:t>  INTERMAGNET</a:t>
            </a:r>
          </a:p>
        </p:txBody>
      </p:sp>
      <p:sp>
        <p:nvSpPr>
          <p:cNvPr id="3" name="Subtitle 2">
            <a:extLst>
              <a:ext uri="{FF2B5EF4-FFF2-40B4-BE49-F238E27FC236}">
                <a16:creationId xmlns:a16="http://schemas.microsoft.com/office/drawing/2014/main" id="{415E53A4-4FC4-4254-A7C2-38177DB58B19}"/>
              </a:ext>
            </a:extLst>
          </p:cNvPr>
          <p:cNvSpPr>
            <a:spLocks noGrp="1"/>
          </p:cNvSpPr>
          <p:nvPr>
            <p:ph type="subTitle" idx="1"/>
          </p:nvPr>
        </p:nvSpPr>
        <p:spPr/>
        <p:txBody>
          <a:bodyPr/>
          <a:lstStyle/>
          <a:p>
            <a:r>
              <a:rPr lang="en-US" dirty="0"/>
              <a:t>INTERMAGNET would like to introduce itself to you.</a:t>
            </a:r>
          </a:p>
        </p:txBody>
      </p:sp>
      <p:pic>
        <p:nvPicPr>
          <p:cNvPr id="5" name="Picture 4">
            <a:extLst>
              <a:ext uri="{FF2B5EF4-FFF2-40B4-BE49-F238E27FC236}">
                <a16:creationId xmlns:a16="http://schemas.microsoft.com/office/drawing/2014/main" id="{8914D364-83F6-4C71-A590-F9CE6655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Tree>
    <p:extLst>
      <p:ext uri="{BB962C8B-B14F-4D97-AF65-F5344CB8AC3E}">
        <p14:creationId xmlns:p14="http://schemas.microsoft.com/office/powerpoint/2010/main" val="99721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30D-1392-4870-80C6-46C828BADFF4}"/>
              </a:ext>
            </a:extLst>
          </p:cNvPr>
          <p:cNvSpPr>
            <a:spLocks noGrp="1"/>
          </p:cNvSpPr>
          <p:nvPr>
            <p:ph type="ctrTitle"/>
          </p:nvPr>
        </p:nvSpPr>
        <p:spPr>
          <a:xfrm>
            <a:off x="2607733" y="685276"/>
            <a:ext cx="9302046" cy="1223423"/>
          </a:xfrm>
          <a:solidFill>
            <a:srgbClr val="3366FF"/>
          </a:solidFill>
        </p:spPr>
        <p:txBody>
          <a:bodyPr anchor="ctr">
            <a:normAutofit/>
          </a:bodyPr>
          <a:lstStyle/>
          <a:p>
            <a:pPr algn="l"/>
            <a:r>
              <a:rPr lang="en-US" sz="4400" b="1" dirty="0">
                <a:solidFill>
                  <a:schemeClr val="bg1"/>
                </a:solidFill>
              </a:rPr>
              <a:t>Data Checkers</a:t>
            </a:r>
          </a:p>
        </p:txBody>
      </p:sp>
      <p:pic>
        <p:nvPicPr>
          <p:cNvPr id="5" name="Picture 4">
            <a:extLst>
              <a:ext uri="{FF2B5EF4-FFF2-40B4-BE49-F238E27FC236}">
                <a16:creationId xmlns:a16="http://schemas.microsoft.com/office/drawing/2014/main" id="{8914D364-83F6-4C71-A590-F9CE6655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graphicFrame>
        <p:nvGraphicFramePr>
          <p:cNvPr id="4" name="Table 3">
            <a:extLst>
              <a:ext uri="{FF2B5EF4-FFF2-40B4-BE49-F238E27FC236}">
                <a16:creationId xmlns:a16="http://schemas.microsoft.com/office/drawing/2014/main" id="{A27C2A78-7AE1-4499-ACC0-42F26C7E04C6}"/>
              </a:ext>
            </a:extLst>
          </p:cNvPr>
          <p:cNvGraphicFramePr>
            <a:graphicFrameLocks noGrp="1"/>
          </p:cNvGraphicFramePr>
          <p:nvPr>
            <p:extLst>
              <p:ext uri="{D42A27DB-BD31-4B8C-83A1-F6EECF244321}">
                <p14:modId xmlns:p14="http://schemas.microsoft.com/office/powerpoint/2010/main" val="320701847"/>
              </p:ext>
            </p:extLst>
          </p:nvPr>
        </p:nvGraphicFramePr>
        <p:xfrm>
          <a:off x="3401627" y="2146184"/>
          <a:ext cx="5388746" cy="4288230"/>
        </p:xfrm>
        <a:graphic>
          <a:graphicData uri="http://schemas.openxmlformats.org/drawingml/2006/table">
            <a:tbl>
              <a:tblPr/>
              <a:tblGrid>
                <a:gridCol w="1793288">
                  <a:extLst>
                    <a:ext uri="{9D8B030D-6E8A-4147-A177-3AD203B41FA5}">
                      <a16:colId xmlns:a16="http://schemas.microsoft.com/office/drawing/2014/main" val="3134493284"/>
                    </a:ext>
                  </a:extLst>
                </a:gridCol>
                <a:gridCol w="3595458">
                  <a:extLst>
                    <a:ext uri="{9D8B030D-6E8A-4147-A177-3AD203B41FA5}">
                      <a16:colId xmlns:a16="http://schemas.microsoft.com/office/drawing/2014/main" val="573471102"/>
                    </a:ext>
                  </a:extLst>
                </a:gridCol>
              </a:tblGrid>
              <a:tr h="240755">
                <a:tc>
                  <a:txBody>
                    <a:bodyPr/>
                    <a:lstStyle/>
                    <a:p>
                      <a:r>
                        <a:rPr lang="en-US" sz="1400"/>
                        <a:t>Achim Ohlert</a:t>
                      </a:r>
                    </a:p>
                  </a:txBody>
                  <a:tcPr marL="72522" marR="72522" marT="36261" marB="36261" anchor="ctr">
                    <a:lnL>
                      <a:noFill/>
                    </a:lnL>
                    <a:lnR>
                      <a:noFill/>
                    </a:lnR>
                    <a:lnT>
                      <a:noFill/>
                    </a:lnT>
                    <a:lnB>
                      <a:noFill/>
                    </a:lnB>
                  </a:tcPr>
                </a:tc>
                <a:tc>
                  <a:txBody>
                    <a:bodyPr/>
                    <a:lstStyle/>
                    <a:p>
                      <a:r>
                        <a:rPr lang="en-US" sz="1400"/>
                        <a:t>GFZ German Research Centre for Geosciences</a:t>
                      </a:r>
                    </a:p>
                  </a:txBody>
                  <a:tcPr marL="72522" marR="72522" marT="36261" marB="36261" anchor="ctr">
                    <a:lnL>
                      <a:noFill/>
                    </a:lnL>
                    <a:lnR>
                      <a:noFill/>
                    </a:lnR>
                    <a:lnT>
                      <a:noFill/>
                    </a:lnT>
                    <a:lnB>
                      <a:noFill/>
                    </a:lnB>
                  </a:tcPr>
                </a:tc>
                <a:extLst>
                  <a:ext uri="{0D108BD9-81ED-4DB2-BD59-A6C34878D82A}">
                    <a16:rowId xmlns:a16="http://schemas.microsoft.com/office/drawing/2014/main" val="2226417929"/>
                  </a:ext>
                </a:extLst>
              </a:tr>
              <a:tr h="240755">
                <a:tc>
                  <a:txBody>
                    <a:bodyPr/>
                    <a:lstStyle/>
                    <a:p>
                      <a:r>
                        <a:rPr lang="en-US" sz="1400"/>
                        <a:t>Andrew Lewis</a:t>
                      </a:r>
                    </a:p>
                  </a:txBody>
                  <a:tcPr marL="72522" marR="72522" marT="36261" marB="36261" anchor="ctr">
                    <a:lnL>
                      <a:noFill/>
                    </a:lnL>
                    <a:lnR>
                      <a:noFill/>
                    </a:lnR>
                    <a:lnT>
                      <a:noFill/>
                    </a:lnT>
                    <a:lnB>
                      <a:noFill/>
                    </a:lnB>
                  </a:tcPr>
                </a:tc>
                <a:tc>
                  <a:txBody>
                    <a:bodyPr/>
                    <a:lstStyle/>
                    <a:p>
                      <a:r>
                        <a:rPr lang="en-US" sz="1400"/>
                        <a:t>Geoscience Australia</a:t>
                      </a:r>
                    </a:p>
                  </a:txBody>
                  <a:tcPr marL="72522" marR="72522" marT="36261" marB="36261" anchor="ctr">
                    <a:lnL>
                      <a:noFill/>
                    </a:lnL>
                    <a:lnR>
                      <a:noFill/>
                    </a:lnR>
                    <a:lnT>
                      <a:noFill/>
                    </a:lnT>
                    <a:lnB>
                      <a:noFill/>
                    </a:lnB>
                  </a:tcPr>
                </a:tc>
                <a:extLst>
                  <a:ext uri="{0D108BD9-81ED-4DB2-BD59-A6C34878D82A}">
                    <a16:rowId xmlns:a16="http://schemas.microsoft.com/office/drawing/2014/main" val="2177102236"/>
                  </a:ext>
                </a:extLst>
              </a:tr>
              <a:tr h="240755">
                <a:tc>
                  <a:txBody>
                    <a:bodyPr/>
                    <a:lstStyle/>
                    <a:p>
                      <a:r>
                        <a:rPr lang="en-US" sz="1400" dirty="0"/>
                        <a:t>Benoit </a:t>
                      </a:r>
                      <a:r>
                        <a:rPr lang="en-US" sz="1400" dirty="0" err="1"/>
                        <a:t>Heumez</a:t>
                      </a:r>
                      <a:endParaRPr lang="en-US" sz="1400" dirty="0"/>
                    </a:p>
                  </a:txBody>
                  <a:tcPr marL="72522" marR="72522" marT="36261" marB="36261" anchor="ctr">
                    <a:lnL>
                      <a:noFill/>
                    </a:lnL>
                    <a:lnR>
                      <a:noFill/>
                    </a:lnR>
                    <a:lnT>
                      <a:noFill/>
                    </a:lnT>
                    <a:lnB>
                      <a:noFill/>
                    </a:lnB>
                  </a:tcPr>
                </a:tc>
                <a:tc>
                  <a:txBody>
                    <a:bodyPr/>
                    <a:lstStyle/>
                    <a:p>
                      <a:r>
                        <a:rPr lang="fr-FR" sz="1400"/>
                        <a:t>Institut de Physique du Globe de Paris, France</a:t>
                      </a:r>
                    </a:p>
                  </a:txBody>
                  <a:tcPr marL="72522" marR="72522" marT="36261" marB="36261" anchor="ctr">
                    <a:lnL>
                      <a:noFill/>
                    </a:lnL>
                    <a:lnR>
                      <a:noFill/>
                    </a:lnR>
                    <a:lnT>
                      <a:noFill/>
                    </a:lnT>
                    <a:lnB>
                      <a:noFill/>
                    </a:lnB>
                  </a:tcPr>
                </a:tc>
                <a:extLst>
                  <a:ext uri="{0D108BD9-81ED-4DB2-BD59-A6C34878D82A}">
                    <a16:rowId xmlns:a16="http://schemas.microsoft.com/office/drawing/2014/main" val="1898600058"/>
                  </a:ext>
                </a:extLst>
              </a:tr>
              <a:tr h="240755">
                <a:tc>
                  <a:txBody>
                    <a:bodyPr/>
                    <a:lstStyle/>
                    <a:p>
                      <a:r>
                        <a:rPr lang="en-US" sz="1400"/>
                        <a:t>Claudia Rossavik</a:t>
                      </a:r>
                    </a:p>
                  </a:txBody>
                  <a:tcPr marL="72522" marR="72522" marT="36261" marB="36261" anchor="ctr">
                    <a:lnL>
                      <a:noFill/>
                    </a:lnL>
                    <a:lnR>
                      <a:noFill/>
                    </a:lnR>
                    <a:lnT>
                      <a:noFill/>
                    </a:lnT>
                    <a:lnB>
                      <a:noFill/>
                    </a:lnB>
                  </a:tcPr>
                </a:tc>
                <a:tc>
                  <a:txBody>
                    <a:bodyPr/>
                    <a:lstStyle/>
                    <a:p>
                      <a:r>
                        <a:rPr lang="en-US" sz="1400"/>
                        <a:t>U.S. Geological Survey</a:t>
                      </a:r>
                    </a:p>
                  </a:txBody>
                  <a:tcPr marL="72522" marR="72522" marT="36261" marB="36261" anchor="ctr">
                    <a:lnL>
                      <a:noFill/>
                    </a:lnL>
                    <a:lnR>
                      <a:noFill/>
                    </a:lnR>
                    <a:lnT>
                      <a:noFill/>
                    </a:lnT>
                    <a:lnB>
                      <a:noFill/>
                    </a:lnB>
                  </a:tcPr>
                </a:tc>
                <a:extLst>
                  <a:ext uri="{0D108BD9-81ED-4DB2-BD59-A6C34878D82A}">
                    <a16:rowId xmlns:a16="http://schemas.microsoft.com/office/drawing/2014/main" val="240058334"/>
                  </a:ext>
                </a:extLst>
              </a:tr>
              <a:tr h="240755">
                <a:tc>
                  <a:txBody>
                    <a:bodyPr/>
                    <a:lstStyle/>
                    <a:p>
                      <a:r>
                        <a:rPr lang="en-US" sz="1400"/>
                        <a:t>David Calp</a:t>
                      </a:r>
                    </a:p>
                  </a:txBody>
                  <a:tcPr marL="72522" marR="72522" marT="36261" marB="36261" anchor="ctr">
                    <a:lnL>
                      <a:noFill/>
                    </a:lnL>
                    <a:lnR>
                      <a:noFill/>
                    </a:lnR>
                    <a:lnT>
                      <a:noFill/>
                    </a:lnT>
                    <a:lnB>
                      <a:noFill/>
                    </a:lnB>
                  </a:tcPr>
                </a:tc>
                <a:tc>
                  <a:txBody>
                    <a:bodyPr/>
                    <a:lstStyle/>
                    <a:p>
                      <a:r>
                        <a:rPr lang="en-US" sz="1400"/>
                        <a:t>Natural Resources Canada</a:t>
                      </a:r>
                    </a:p>
                  </a:txBody>
                  <a:tcPr marL="72522" marR="72522" marT="36261" marB="36261" anchor="ctr">
                    <a:lnL>
                      <a:noFill/>
                    </a:lnL>
                    <a:lnR>
                      <a:noFill/>
                    </a:lnR>
                    <a:lnT>
                      <a:noFill/>
                    </a:lnT>
                    <a:lnB>
                      <a:noFill/>
                    </a:lnB>
                  </a:tcPr>
                </a:tc>
                <a:extLst>
                  <a:ext uri="{0D108BD9-81ED-4DB2-BD59-A6C34878D82A}">
                    <a16:rowId xmlns:a16="http://schemas.microsoft.com/office/drawing/2014/main" val="2277727087"/>
                  </a:ext>
                </a:extLst>
              </a:tr>
              <a:tr h="240755">
                <a:tc>
                  <a:txBody>
                    <a:bodyPr/>
                    <a:lstStyle/>
                    <a:p>
                      <a:r>
                        <a:rPr lang="en-US" sz="1400"/>
                        <a:t>Emmanuel Nahayo</a:t>
                      </a:r>
                    </a:p>
                  </a:txBody>
                  <a:tcPr marL="72522" marR="72522" marT="36261" marB="36261" anchor="ctr">
                    <a:lnL>
                      <a:noFill/>
                    </a:lnL>
                    <a:lnR>
                      <a:noFill/>
                    </a:lnR>
                    <a:lnT>
                      <a:noFill/>
                    </a:lnT>
                    <a:lnB>
                      <a:noFill/>
                    </a:lnB>
                  </a:tcPr>
                </a:tc>
                <a:tc>
                  <a:txBody>
                    <a:bodyPr/>
                    <a:lstStyle/>
                    <a:p>
                      <a:r>
                        <a:rPr lang="en-US" sz="1400"/>
                        <a:t>SANSA Space Science, South Africa</a:t>
                      </a:r>
                    </a:p>
                  </a:txBody>
                  <a:tcPr marL="72522" marR="72522" marT="36261" marB="36261" anchor="ctr">
                    <a:lnL>
                      <a:noFill/>
                    </a:lnL>
                    <a:lnR>
                      <a:noFill/>
                    </a:lnR>
                    <a:lnT>
                      <a:noFill/>
                    </a:lnT>
                    <a:lnB>
                      <a:noFill/>
                    </a:lnB>
                  </a:tcPr>
                </a:tc>
                <a:extLst>
                  <a:ext uri="{0D108BD9-81ED-4DB2-BD59-A6C34878D82A}">
                    <a16:rowId xmlns:a16="http://schemas.microsoft.com/office/drawing/2014/main" val="1371359229"/>
                  </a:ext>
                </a:extLst>
              </a:tr>
              <a:tr h="240755">
                <a:tc>
                  <a:txBody>
                    <a:bodyPr/>
                    <a:lstStyle/>
                    <a:p>
                      <a:r>
                        <a:rPr lang="en-US" sz="1400"/>
                        <a:t>Hiroaki Toh</a:t>
                      </a:r>
                    </a:p>
                  </a:txBody>
                  <a:tcPr marL="72522" marR="72522" marT="36261" marB="36261" anchor="ctr">
                    <a:lnL>
                      <a:noFill/>
                    </a:lnL>
                    <a:lnR>
                      <a:noFill/>
                    </a:lnR>
                    <a:lnT>
                      <a:noFill/>
                    </a:lnT>
                    <a:lnB>
                      <a:noFill/>
                    </a:lnB>
                  </a:tcPr>
                </a:tc>
                <a:tc>
                  <a:txBody>
                    <a:bodyPr/>
                    <a:lstStyle/>
                    <a:p>
                      <a:r>
                        <a:rPr lang="en-US" sz="1400"/>
                        <a:t>Kyoto University, Japan</a:t>
                      </a:r>
                    </a:p>
                  </a:txBody>
                  <a:tcPr marL="72522" marR="72522" marT="36261" marB="36261" anchor="ctr">
                    <a:lnL>
                      <a:noFill/>
                    </a:lnL>
                    <a:lnR>
                      <a:noFill/>
                    </a:lnR>
                    <a:lnT>
                      <a:noFill/>
                    </a:lnT>
                    <a:lnB>
                      <a:noFill/>
                    </a:lnB>
                  </a:tcPr>
                </a:tc>
                <a:extLst>
                  <a:ext uri="{0D108BD9-81ED-4DB2-BD59-A6C34878D82A}">
                    <a16:rowId xmlns:a16="http://schemas.microsoft.com/office/drawing/2014/main" val="3434436068"/>
                  </a:ext>
                </a:extLst>
              </a:tr>
              <a:tr h="240755">
                <a:tc>
                  <a:txBody>
                    <a:bodyPr/>
                    <a:lstStyle/>
                    <a:p>
                      <a:r>
                        <a:rPr lang="en-US" sz="1400"/>
                        <a:t>Igor Mandic</a:t>
                      </a:r>
                    </a:p>
                  </a:txBody>
                  <a:tcPr marL="72522" marR="72522" marT="36261" marB="36261" anchor="ctr">
                    <a:lnL>
                      <a:noFill/>
                    </a:lnL>
                    <a:lnR>
                      <a:noFill/>
                    </a:lnR>
                    <a:lnT>
                      <a:noFill/>
                    </a:lnT>
                    <a:lnB>
                      <a:noFill/>
                    </a:lnB>
                  </a:tcPr>
                </a:tc>
                <a:tc>
                  <a:txBody>
                    <a:bodyPr/>
                    <a:lstStyle/>
                    <a:p>
                      <a:r>
                        <a:rPr lang="en-US" sz="1400"/>
                        <a:t>University of Zagreb, Croatia</a:t>
                      </a:r>
                    </a:p>
                  </a:txBody>
                  <a:tcPr marL="72522" marR="72522" marT="36261" marB="36261" anchor="ctr">
                    <a:lnL>
                      <a:noFill/>
                    </a:lnL>
                    <a:lnR>
                      <a:noFill/>
                    </a:lnR>
                    <a:lnT>
                      <a:noFill/>
                    </a:lnT>
                    <a:lnB>
                      <a:noFill/>
                    </a:lnB>
                  </a:tcPr>
                </a:tc>
                <a:extLst>
                  <a:ext uri="{0D108BD9-81ED-4DB2-BD59-A6C34878D82A}">
                    <a16:rowId xmlns:a16="http://schemas.microsoft.com/office/drawing/2014/main" val="2569124761"/>
                  </a:ext>
                </a:extLst>
              </a:tr>
              <a:tr h="240755">
                <a:tc>
                  <a:txBody>
                    <a:bodyPr/>
                    <a:lstStyle/>
                    <a:p>
                      <a:r>
                        <a:rPr lang="en-US" sz="1400"/>
                        <a:t>Jan Reda</a:t>
                      </a:r>
                    </a:p>
                  </a:txBody>
                  <a:tcPr marL="72522" marR="72522" marT="36261" marB="36261" anchor="ctr">
                    <a:lnL>
                      <a:noFill/>
                    </a:lnL>
                    <a:lnR>
                      <a:noFill/>
                    </a:lnR>
                    <a:lnT>
                      <a:noFill/>
                    </a:lnT>
                    <a:lnB>
                      <a:noFill/>
                    </a:lnB>
                  </a:tcPr>
                </a:tc>
                <a:tc>
                  <a:txBody>
                    <a:bodyPr/>
                    <a:lstStyle/>
                    <a:p>
                      <a:r>
                        <a:rPr lang="en-US" sz="1400"/>
                        <a:t>Institute of Geophysics, Polish Ac. of Science</a:t>
                      </a:r>
                    </a:p>
                  </a:txBody>
                  <a:tcPr marL="72522" marR="72522" marT="36261" marB="36261" anchor="ctr">
                    <a:lnL>
                      <a:noFill/>
                    </a:lnL>
                    <a:lnR>
                      <a:noFill/>
                    </a:lnR>
                    <a:lnT>
                      <a:noFill/>
                    </a:lnT>
                    <a:lnB>
                      <a:noFill/>
                    </a:lnB>
                  </a:tcPr>
                </a:tc>
                <a:extLst>
                  <a:ext uri="{0D108BD9-81ED-4DB2-BD59-A6C34878D82A}">
                    <a16:rowId xmlns:a16="http://schemas.microsoft.com/office/drawing/2014/main" val="1772540969"/>
                  </a:ext>
                </a:extLst>
              </a:tr>
              <a:tr h="240755">
                <a:tc>
                  <a:txBody>
                    <a:bodyPr/>
                    <a:lstStyle/>
                    <a:p>
                      <a:r>
                        <a:rPr lang="en-US" sz="1400"/>
                        <a:t>Kusumita Arora</a:t>
                      </a:r>
                    </a:p>
                  </a:txBody>
                  <a:tcPr marL="72522" marR="72522" marT="36261" marB="36261" anchor="ctr">
                    <a:lnL>
                      <a:noFill/>
                    </a:lnL>
                    <a:lnR>
                      <a:noFill/>
                    </a:lnR>
                    <a:lnT>
                      <a:noFill/>
                    </a:lnT>
                    <a:lnB>
                      <a:noFill/>
                    </a:lnB>
                  </a:tcPr>
                </a:tc>
                <a:tc>
                  <a:txBody>
                    <a:bodyPr/>
                    <a:lstStyle/>
                    <a:p>
                      <a:r>
                        <a:rPr lang="en-US" sz="1400"/>
                        <a:t>National Geophysical Research Institute, India</a:t>
                      </a:r>
                    </a:p>
                  </a:txBody>
                  <a:tcPr marL="72522" marR="72522" marT="36261" marB="36261" anchor="ctr">
                    <a:lnL>
                      <a:noFill/>
                    </a:lnL>
                    <a:lnR>
                      <a:noFill/>
                    </a:lnR>
                    <a:lnT>
                      <a:noFill/>
                    </a:lnT>
                    <a:lnB>
                      <a:noFill/>
                    </a:lnB>
                  </a:tcPr>
                </a:tc>
                <a:extLst>
                  <a:ext uri="{0D108BD9-81ED-4DB2-BD59-A6C34878D82A}">
                    <a16:rowId xmlns:a16="http://schemas.microsoft.com/office/drawing/2014/main" val="111289587"/>
                  </a:ext>
                </a:extLst>
              </a:tr>
              <a:tr h="240755">
                <a:tc>
                  <a:txBody>
                    <a:bodyPr/>
                    <a:lstStyle/>
                    <a:p>
                      <a:r>
                        <a:rPr lang="en-US" sz="1400"/>
                        <a:t>Margaret Pueringer</a:t>
                      </a:r>
                    </a:p>
                  </a:txBody>
                  <a:tcPr marL="72522" marR="72522" marT="36261" marB="36261" anchor="ctr">
                    <a:lnL>
                      <a:noFill/>
                    </a:lnL>
                    <a:lnR>
                      <a:noFill/>
                    </a:lnR>
                    <a:lnT>
                      <a:noFill/>
                    </a:lnT>
                    <a:lnB>
                      <a:noFill/>
                    </a:lnB>
                  </a:tcPr>
                </a:tc>
                <a:tc>
                  <a:txBody>
                    <a:bodyPr/>
                    <a:lstStyle/>
                    <a:p>
                      <a:r>
                        <a:rPr lang="en-US" sz="1400"/>
                        <a:t>U.S. Geological Survey</a:t>
                      </a:r>
                    </a:p>
                  </a:txBody>
                  <a:tcPr marL="72522" marR="72522" marT="36261" marB="36261" anchor="ctr">
                    <a:lnL>
                      <a:noFill/>
                    </a:lnL>
                    <a:lnR>
                      <a:noFill/>
                    </a:lnR>
                    <a:lnT>
                      <a:noFill/>
                    </a:lnT>
                    <a:lnB>
                      <a:noFill/>
                    </a:lnB>
                  </a:tcPr>
                </a:tc>
                <a:extLst>
                  <a:ext uri="{0D108BD9-81ED-4DB2-BD59-A6C34878D82A}">
                    <a16:rowId xmlns:a16="http://schemas.microsoft.com/office/drawing/2014/main" val="829566264"/>
                  </a:ext>
                </a:extLst>
              </a:tr>
              <a:tr h="240755">
                <a:tc>
                  <a:txBody>
                    <a:bodyPr/>
                    <a:lstStyle/>
                    <a:p>
                      <a:r>
                        <a:rPr lang="en-US" sz="1400"/>
                        <a:t>Matthew Gard</a:t>
                      </a:r>
                    </a:p>
                  </a:txBody>
                  <a:tcPr marL="72522" marR="72522" marT="36261" marB="36261" anchor="ctr">
                    <a:lnL>
                      <a:noFill/>
                    </a:lnL>
                    <a:lnR>
                      <a:noFill/>
                    </a:lnR>
                    <a:lnT>
                      <a:noFill/>
                    </a:lnT>
                    <a:lnB>
                      <a:noFill/>
                    </a:lnB>
                  </a:tcPr>
                </a:tc>
                <a:tc>
                  <a:txBody>
                    <a:bodyPr/>
                    <a:lstStyle/>
                    <a:p>
                      <a:r>
                        <a:rPr lang="en-US" sz="1400"/>
                        <a:t>Geoscience Australia</a:t>
                      </a:r>
                    </a:p>
                  </a:txBody>
                  <a:tcPr marL="72522" marR="72522" marT="36261" marB="36261" anchor="ctr">
                    <a:lnL>
                      <a:noFill/>
                    </a:lnL>
                    <a:lnR>
                      <a:noFill/>
                    </a:lnR>
                    <a:lnT>
                      <a:noFill/>
                    </a:lnT>
                    <a:lnB>
                      <a:noFill/>
                    </a:lnB>
                  </a:tcPr>
                </a:tc>
                <a:extLst>
                  <a:ext uri="{0D108BD9-81ED-4DB2-BD59-A6C34878D82A}">
                    <a16:rowId xmlns:a16="http://schemas.microsoft.com/office/drawing/2014/main" val="1637431166"/>
                  </a:ext>
                </a:extLst>
              </a:tr>
              <a:tr h="240755">
                <a:tc>
                  <a:txBody>
                    <a:bodyPr/>
                    <a:lstStyle/>
                    <a:p>
                      <a:r>
                        <a:rPr lang="en-US" sz="1400"/>
                        <a:t>Orsi Baillie</a:t>
                      </a:r>
                    </a:p>
                  </a:txBody>
                  <a:tcPr marL="72522" marR="72522" marT="36261" marB="36261" anchor="ctr">
                    <a:lnL>
                      <a:noFill/>
                    </a:lnL>
                    <a:lnR>
                      <a:noFill/>
                    </a:lnR>
                    <a:lnT>
                      <a:noFill/>
                    </a:lnT>
                    <a:lnB>
                      <a:noFill/>
                    </a:lnB>
                  </a:tcPr>
                </a:tc>
                <a:tc>
                  <a:txBody>
                    <a:bodyPr/>
                    <a:lstStyle/>
                    <a:p>
                      <a:r>
                        <a:rPr lang="en-US" sz="1400"/>
                        <a:t>British Geological Survey</a:t>
                      </a:r>
                    </a:p>
                  </a:txBody>
                  <a:tcPr marL="72522" marR="72522" marT="36261" marB="36261" anchor="ctr">
                    <a:lnL>
                      <a:noFill/>
                    </a:lnL>
                    <a:lnR>
                      <a:noFill/>
                    </a:lnR>
                    <a:lnT>
                      <a:noFill/>
                    </a:lnT>
                    <a:lnB>
                      <a:noFill/>
                    </a:lnB>
                  </a:tcPr>
                </a:tc>
                <a:extLst>
                  <a:ext uri="{0D108BD9-81ED-4DB2-BD59-A6C34878D82A}">
                    <a16:rowId xmlns:a16="http://schemas.microsoft.com/office/drawing/2014/main" val="1570067179"/>
                  </a:ext>
                </a:extLst>
              </a:tr>
              <a:tr h="240755">
                <a:tc>
                  <a:txBody>
                    <a:bodyPr/>
                    <a:lstStyle/>
                    <a:p>
                      <a:r>
                        <a:rPr lang="en-US" sz="1400"/>
                        <a:t>Seiki Asari</a:t>
                      </a:r>
                    </a:p>
                  </a:txBody>
                  <a:tcPr marL="72522" marR="72522" marT="36261" marB="36261" anchor="ctr">
                    <a:lnL>
                      <a:noFill/>
                    </a:lnL>
                    <a:lnR>
                      <a:noFill/>
                    </a:lnR>
                    <a:lnT>
                      <a:noFill/>
                    </a:lnT>
                    <a:lnB>
                      <a:noFill/>
                    </a:lnB>
                  </a:tcPr>
                </a:tc>
                <a:tc>
                  <a:txBody>
                    <a:bodyPr/>
                    <a:lstStyle/>
                    <a:p>
                      <a:r>
                        <a:rPr lang="en-US" sz="1400"/>
                        <a:t>Japan Meteorological Agency</a:t>
                      </a:r>
                    </a:p>
                  </a:txBody>
                  <a:tcPr marL="72522" marR="72522" marT="36261" marB="36261" anchor="ctr">
                    <a:lnL>
                      <a:noFill/>
                    </a:lnL>
                    <a:lnR>
                      <a:noFill/>
                    </a:lnR>
                    <a:lnT>
                      <a:noFill/>
                    </a:lnT>
                    <a:lnB>
                      <a:noFill/>
                    </a:lnB>
                  </a:tcPr>
                </a:tc>
                <a:extLst>
                  <a:ext uri="{0D108BD9-81ED-4DB2-BD59-A6C34878D82A}">
                    <a16:rowId xmlns:a16="http://schemas.microsoft.com/office/drawing/2014/main" val="3955309413"/>
                  </a:ext>
                </a:extLst>
              </a:tr>
              <a:tr h="240755">
                <a:tc>
                  <a:txBody>
                    <a:bodyPr/>
                    <a:lstStyle/>
                    <a:p>
                      <a:r>
                        <a:rPr lang="en-US" sz="1400"/>
                        <a:t>Tero Raita</a:t>
                      </a:r>
                    </a:p>
                  </a:txBody>
                  <a:tcPr marL="72522" marR="72522" marT="36261" marB="36261" anchor="ctr">
                    <a:lnL>
                      <a:noFill/>
                    </a:lnL>
                    <a:lnR>
                      <a:noFill/>
                    </a:lnR>
                    <a:lnT>
                      <a:noFill/>
                    </a:lnT>
                    <a:lnB>
                      <a:noFill/>
                    </a:lnB>
                  </a:tcPr>
                </a:tc>
                <a:tc>
                  <a:txBody>
                    <a:bodyPr/>
                    <a:lstStyle/>
                    <a:p>
                      <a:r>
                        <a:rPr lang="en-US" sz="1400" dirty="0" err="1"/>
                        <a:t>Sodankyla</a:t>
                      </a:r>
                      <a:r>
                        <a:rPr lang="en-US" sz="1400" dirty="0"/>
                        <a:t> Geophysical Observatory, Finland</a:t>
                      </a:r>
                    </a:p>
                  </a:txBody>
                  <a:tcPr marL="72522" marR="72522" marT="36261" marB="36261" anchor="ctr">
                    <a:lnL>
                      <a:noFill/>
                    </a:lnL>
                    <a:lnR>
                      <a:noFill/>
                    </a:lnR>
                    <a:lnT>
                      <a:noFill/>
                    </a:lnT>
                    <a:lnB>
                      <a:noFill/>
                    </a:lnB>
                  </a:tcPr>
                </a:tc>
                <a:extLst>
                  <a:ext uri="{0D108BD9-81ED-4DB2-BD59-A6C34878D82A}">
                    <a16:rowId xmlns:a16="http://schemas.microsoft.com/office/drawing/2014/main" val="2045041729"/>
                  </a:ext>
                </a:extLst>
              </a:tr>
            </a:tbl>
          </a:graphicData>
        </a:graphic>
      </p:graphicFrame>
    </p:spTree>
    <p:extLst>
      <p:ext uri="{BB962C8B-B14F-4D97-AF65-F5344CB8AC3E}">
        <p14:creationId xmlns:p14="http://schemas.microsoft.com/office/powerpoint/2010/main" val="302894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30D-1392-4870-80C6-46C828BADFF4}"/>
              </a:ext>
            </a:extLst>
          </p:cNvPr>
          <p:cNvSpPr>
            <a:spLocks noGrp="1"/>
          </p:cNvSpPr>
          <p:nvPr>
            <p:ph type="ctrTitle"/>
          </p:nvPr>
        </p:nvSpPr>
        <p:spPr>
          <a:xfrm>
            <a:off x="2607733" y="685276"/>
            <a:ext cx="9302046" cy="1223423"/>
          </a:xfrm>
          <a:solidFill>
            <a:srgbClr val="3366FF"/>
          </a:solidFill>
        </p:spPr>
        <p:txBody>
          <a:bodyPr anchor="ctr">
            <a:normAutofit/>
          </a:bodyPr>
          <a:lstStyle/>
          <a:p>
            <a:pPr algn="l"/>
            <a:r>
              <a:rPr lang="en-US" sz="4400" b="1" dirty="0">
                <a:solidFill>
                  <a:schemeClr val="bg1"/>
                </a:solidFill>
              </a:rPr>
              <a:t>New </a:t>
            </a:r>
            <a:r>
              <a:rPr lang="en-US" sz="4400" b="1" dirty="0" err="1">
                <a:solidFill>
                  <a:schemeClr val="bg1"/>
                </a:solidFill>
              </a:rPr>
              <a:t>Opscom</a:t>
            </a:r>
            <a:r>
              <a:rPr lang="en-US" sz="4400" b="1" dirty="0">
                <a:solidFill>
                  <a:schemeClr val="bg1"/>
                </a:solidFill>
              </a:rPr>
              <a:t> Members</a:t>
            </a:r>
          </a:p>
        </p:txBody>
      </p:sp>
      <p:pic>
        <p:nvPicPr>
          <p:cNvPr id="5" name="Picture 4">
            <a:extLst>
              <a:ext uri="{FF2B5EF4-FFF2-40B4-BE49-F238E27FC236}">
                <a16:creationId xmlns:a16="http://schemas.microsoft.com/office/drawing/2014/main" id="{8914D364-83F6-4C71-A590-F9CE6655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
        <p:nvSpPr>
          <p:cNvPr id="6" name="Subtitle 2">
            <a:extLst>
              <a:ext uri="{FF2B5EF4-FFF2-40B4-BE49-F238E27FC236}">
                <a16:creationId xmlns:a16="http://schemas.microsoft.com/office/drawing/2014/main" id="{ABFDC922-E31A-4080-8261-672198BDD7FF}"/>
              </a:ext>
            </a:extLst>
          </p:cNvPr>
          <p:cNvSpPr>
            <a:spLocks noGrp="1"/>
          </p:cNvSpPr>
          <p:nvPr>
            <p:ph type="subTitle" idx="1"/>
          </p:nvPr>
        </p:nvSpPr>
        <p:spPr>
          <a:xfrm>
            <a:off x="781235" y="2689927"/>
            <a:ext cx="10688715" cy="2434701"/>
          </a:xfrm>
        </p:spPr>
        <p:txBody>
          <a:bodyPr/>
          <a:lstStyle/>
          <a:p>
            <a:pPr marL="342900" indent="-342900" algn="l">
              <a:buFont typeface="Arial" panose="020B0604020202020204" pitchFamily="34" charset="0"/>
              <a:buChar char="•"/>
            </a:pPr>
            <a:r>
              <a:rPr lang="en-US" dirty="0"/>
              <a:t>Why? </a:t>
            </a:r>
          </a:p>
          <a:p>
            <a:pPr marL="800100" lvl="1" indent="-342900" algn="l">
              <a:buFont typeface="Arial" panose="020B0604020202020204" pitchFamily="34" charset="0"/>
              <a:buChar char="•"/>
            </a:pPr>
            <a:r>
              <a:rPr lang="en-US" dirty="0"/>
              <a:t>Bottom-up approach (something new)</a:t>
            </a:r>
          </a:p>
          <a:p>
            <a:pPr marL="800100" lvl="1" indent="-342900" algn="l">
              <a:buFont typeface="Arial" panose="020B0604020202020204" pitchFamily="34" charset="0"/>
              <a:buChar char="•"/>
            </a:pPr>
            <a:r>
              <a:rPr lang="en-US" dirty="0"/>
              <a:t>improve communication (we like to hear more from observatories)</a:t>
            </a:r>
          </a:p>
          <a:p>
            <a:pPr marL="800100" lvl="1" indent="-342900" algn="l">
              <a:buFont typeface="Arial" panose="020B0604020202020204" pitchFamily="34" charset="0"/>
              <a:buChar char="•"/>
            </a:pPr>
            <a:r>
              <a:rPr lang="en-US" dirty="0"/>
              <a:t>attract talent (observatories know best where the talent is)</a:t>
            </a:r>
          </a:p>
          <a:p>
            <a:pPr marL="800100" lvl="1" indent="-342900" algn="l">
              <a:buFont typeface="Arial" panose="020B0604020202020204" pitchFamily="34" charset="0"/>
              <a:buChar char="•"/>
            </a:pPr>
            <a:r>
              <a:rPr lang="en-US" dirty="0"/>
              <a:t>get help (we are running late with some tasks)</a:t>
            </a:r>
          </a:p>
          <a:p>
            <a:pPr marL="342900" indent="-342900" algn="l">
              <a:buFont typeface="Arial" panose="020B0604020202020204" pitchFamily="34" charset="0"/>
              <a:buChar char="•"/>
            </a:pPr>
            <a:r>
              <a:rPr lang="en-US" dirty="0"/>
              <a:t>Invitation for nominations went to IMO institutes on 2024-08-11.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Please nominate </a:t>
            </a:r>
            <a:r>
              <a:rPr lang="en-US" dirty="0" err="1"/>
              <a:t>Opscom</a:t>
            </a:r>
            <a:r>
              <a:rPr lang="en-US" dirty="0"/>
              <a:t> members!</a:t>
            </a:r>
          </a:p>
          <a:p>
            <a:pPr algn="l"/>
            <a:endParaRPr lang="en-US" dirty="0"/>
          </a:p>
        </p:txBody>
      </p:sp>
    </p:spTree>
    <p:extLst>
      <p:ext uri="{BB962C8B-B14F-4D97-AF65-F5344CB8AC3E}">
        <p14:creationId xmlns:p14="http://schemas.microsoft.com/office/powerpoint/2010/main" val="264697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B43B-37FB-4768-B63A-470C748DC87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D738518-4DFD-4920-AEB6-41A719F61FBA}"/>
              </a:ext>
            </a:extLst>
          </p:cNvPr>
          <p:cNvSpPr>
            <a:spLocks noGrp="1"/>
          </p:cNvSpPr>
          <p:nvPr>
            <p:ph idx="1"/>
          </p:nvPr>
        </p:nvSpPr>
        <p:spPr>
          <a:xfrm>
            <a:off x="838200" y="2731148"/>
            <a:ext cx="10515600" cy="3225769"/>
          </a:xfrm>
        </p:spPr>
        <p:txBody>
          <a:bodyPr>
            <a:normAutofit/>
          </a:bodyPr>
          <a:lstStyle/>
          <a:p>
            <a:pPr marL="0" indent="0">
              <a:buNone/>
            </a:pPr>
            <a:r>
              <a:rPr lang="en-US" sz="2400" dirty="0"/>
              <a:t>Dear INTERMAGNET Institutes,</a:t>
            </a:r>
          </a:p>
          <a:p>
            <a:pPr marL="0" indent="0">
              <a:buNone/>
            </a:pPr>
            <a:r>
              <a:rPr lang="en-US" sz="2400" dirty="0"/>
              <a:t>At the 2023 annual meeting of INTERMAGNET held in Sopron, Hungary, it was decided to open membership of the INTERMAGNET Operations Committee (</a:t>
            </a:r>
            <a:r>
              <a:rPr lang="en-US" sz="2400" dirty="0" err="1"/>
              <a:t>Opscom</a:t>
            </a:r>
            <a:r>
              <a:rPr lang="en-US" sz="2400" dirty="0"/>
              <a:t>) more widely, creating the new role of “</a:t>
            </a:r>
            <a:r>
              <a:rPr lang="en-US" sz="2400" dirty="0" err="1"/>
              <a:t>Opscom</a:t>
            </a:r>
            <a:r>
              <a:rPr lang="en-US" sz="2400" dirty="0"/>
              <a:t> member” alongside the current “</a:t>
            </a:r>
            <a:r>
              <a:rPr lang="en-US" sz="2400" dirty="0" err="1"/>
              <a:t>Opscom</a:t>
            </a:r>
            <a:r>
              <a:rPr lang="en-US" sz="2400" dirty="0"/>
              <a:t> officers”. The new </a:t>
            </a:r>
            <a:r>
              <a:rPr lang="en-US" sz="2400" dirty="0" err="1"/>
              <a:t>Opscom</a:t>
            </a:r>
            <a:r>
              <a:rPr lang="en-US" sz="2400" dirty="0"/>
              <a:t> members are invited to participate in all INTERMAGNET meetings and have access to INTERMAGNET documentation. They are encouraged to contribute their skills to INTERMAGNET activities and may also be invited to join particular </a:t>
            </a:r>
            <a:r>
              <a:rPr lang="en-US" sz="2400" dirty="0" err="1"/>
              <a:t>Opscom</a:t>
            </a:r>
            <a:r>
              <a:rPr lang="en-US" sz="2400" dirty="0"/>
              <a:t> subcommittees related to those skills.</a:t>
            </a:r>
          </a:p>
        </p:txBody>
      </p:sp>
      <p:sp>
        <p:nvSpPr>
          <p:cNvPr id="4" name="Title 1">
            <a:extLst>
              <a:ext uri="{FF2B5EF4-FFF2-40B4-BE49-F238E27FC236}">
                <a16:creationId xmlns:a16="http://schemas.microsoft.com/office/drawing/2014/main" id="{7CC0F930-6BA5-4920-8728-936E7A4D2AE4}"/>
              </a:ext>
            </a:extLst>
          </p:cNvPr>
          <p:cNvSpPr txBox="1">
            <a:spLocks/>
          </p:cNvSpPr>
          <p:nvPr/>
        </p:nvSpPr>
        <p:spPr>
          <a:xfrm>
            <a:off x="2607733" y="685276"/>
            <a:ext cx="9302046" cy="1223423"/>
          </a:xfrm>
          <a:prstGeom prst="rect">
            <a:avLst/>
          </a:prstGeom>
          <a:solidFill>
            <a:srgbClr val="3366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Invitation</a:t>
            </a:r>
          </a:p>
        </p:txBody>
      </p:sp>
      <p:pic>
        <p:nvPicPr>
          <p:cNvPr id="5" name="Picture 4">
            <a:extLst>
              <a:ext uri="{FF2B5EF4-FFF2-40B4-BE49-F238E27FC236}">
                <a16:creationId xmlns:a16="http://schemas.microsoft.com/office/drawing/2014/main" id="{C2A6F7A0-CD67-404B-A8A5-9A04E4ECC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Tree>
    <p:extLst>
      <p:ext uri="{BB962C8B-B14F-4D97-AF65-F5344CB8AC3E}">
        <p14:creationId xmlns:p14="http://schemas.microsoft.com/office/powerpoint/2010/main" val="394501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38518-4DFD-4920-AEB6-41A719F61FBA}"/>
              </a:ext>
            </a:extLst>
          </p:cNvPr>
          <p:cNvSpPr>
            <a:spLocks noGrp="1"/>
          </p:cNvSpPr>
          <p:nvPr>
            <p:ph idx="1"/>
          </p:nvPr>
        </p:nvSpPr>
        <p:spPr>
          <a:xfrm>
            <a:off x="838200" y="2571350"/>
            <a:ext cx="10515600" cy="3767307"/>
          </a:xfrm>
        </p:spPr>
        <p:txBody>
          <a:bodyPr>
            <a:noAutofit/>
          </a:bodyPr>
          <a:lstStyle/>
          <a:p>
            <a:pPr marL="0" indent="0">
              <a:buNone/>
            </a:pPr>
            <a:r>
              <a:rPr lang="en-US" sz="2400" dirty="0"/>
              <a:t>Data checkers are already playing a vital role in INTERMAGNET activities through their work to maintain the high standards of geomagnetic data for which INTERMAGNET is known. Accordingly, all data checkers will henceforth be considered as </a:t>
            </a:r>
            <a:r>
              <a:rPr lang="en-US" sz="2400" dirty="0" err="1"/>
              <a:t>Opscom</a:t>
            </a:r>
            <a:r>
              <a:rPr lang="en-US" sz="2400" dirty="0"/>
              <a:t> members and are invited to participate </a:t>
            </a:r>
            <a:r>
              <a:rPr lang="en-US" sz="2400" dirty="0">
                <a:solidFill>
                  <a:srgbClr val="FF0000"/>
                </a:solidFill>
              </a:rPr>
              <a:t>(online/in person) </a:t>
            </a:r>
            <a:r>
              <a:rPr lang="en-US" sz="2400" dirty="0"/>
              <a:t>in future INTERMAGNET meetings.</a:t>
            </a:r>
          </a:p>
          <a:p>
            <a:pPr marL="0" indent="0">
              <a:buNone/>
            </a:pPr>
            <a:r>
              <a:rPr lang="en-US" sz="2400" dirty="0"/>
              <a:t>We invite institutes to nominate other members of staff for membership of </a:t>
            </a:r>
            <a:r>
              <a:rPr lang="en-US" sz="2400" dirty="0" err="1"/>
              <a:t>Opscom</a:t>
            </a:r>
            <a:r>
              <a:rPr lang="en-US" sz="2400" dirty="0"/>
              <a:t>. These staff can be involved in any area of magnetic observatory operations, including technical development, operations, and data management. </a:t>
            </a:r>
          </a:p>
          <a:p>
            <a:pPr marL="0" indent="0">
              <a:buNone/>
            </a:pPr>
            <a:r>
              <a:rPr lang="en-US" sz="2400" dirty="0"/>
              <a:t>Please return the attached nomination form to INTERMAGNET </a:t>
            </a:r>
            <a:r>
              <a:rPr lang="en-US" sz="2400" dirty="0" err="1"/>
              <a:t>Opscom</a:t>
            </a:r>
            <a:r>
              <a:rPr lang="en-US" sz="2400" dirty="0"/>
              <a:t> Secretary, Andrew Lewis, at Andrew.Lewis@ga.gov.au.</a:t>
            </a:r>
          </a:p>
        </p:txBody>
      </p:sp>
      <p:sp>
        <p:nvSpPr>
          <p:cNvPr id="4" name="Title 1">
            <a:extLst>
              <a:ext uri="{FF2B5EF4-FFF2-40B4-BE49-F238E27FC236}">
                <a16:creationId xmlns:a16="http://schemas.microsoft.com/office/drawing/2014/main" id="{90DC79F6-75CB-4B45-B0CD-BF92A35197A6}"/>
              </a:ext>
            </a:extLst>
          </p:cNvPr>
          <p:cNvSpPr txBox="1">
            <a:spLocks/>
          </p:cNvSpPr>
          <p:nvPr/>
        </p:nvSpPr>
        <p:spPr>
          <a:xfrm>
            <a:off x="2607733" y="685276"/>
            <a:ext cx="9302046" cy="1223423"/>
          </a:xfrm>
          <a:prstGeom prst="rect">
            <a:avLst/>
          </a:prstGeom>
          <a:solidFill>
            <a:srgbClr val="3366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Invitation</a:t>
            </a:r>
          </a:p>
        </p:txBody>
      </p:sp>
      <p:pic>
        <p:nvPicPr>
          <p:cNvPr id="5" name="Picture 4">
            <a:extLst>
              <a:ext uri="{FF2B5EF4-FFF2-40B4-BE49-F238E27FC236}">
                <a16:creationId xmlns:a16="http://schemas.microsoft.com/office/drawing/2014/main" id="{022AD57A-84C0-485F-925B-DC95F447D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Tree>
    <p:extLst>
      <p:ext uri="{BB962C8B-B14F-4D97-AF65-F5344CB8AC3E}">
        <p14:creationId xmlns:p14="http://schemas.microsoft.com/office/powerpoint/2010/main" val="146015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8A033C-195D-44D4-A333-7334D81C1AD6}"/>
              </a:ext>
            </a:extLst>
          </p:cNvPr>
          <p:cNvSpPr txBox="1">
            <a:spLocks/>
          </p:cNvSpPr>
          <p:nvPr/>
        </p:nvSpPr>
        <p:spPr>
          <a:xfrm>
            <a:off x="2607733" y="685276"/>
            <a:ext cx="9302046" cy="1223423"/>
          </a:xfrm>
          <a:prstGeom prst="rect">
            <a:avLst/>
          </a:prstGeom>
          <a:solidFill>
            <a:srgbClr val="3366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Nomination and acceptance</a:t>
            </a:r>
          </a:p>
        </p:txBody>
      </p:sp>
      <p:pic>
        <p:nvPicPr>
          <p:cNvPr id="5" name="Picture 4">
            <a:extLst>
              <a:ext uri="{FF2B5EF4-FFF2-40B4-BE49-F238E27FC236}">
                <a16:creationId xmlns:a16="http://schemas.microsoft.com/office/drawing/2014/main" id="{EA7D956B-E02B-4635-B2C3-6BCEA61B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
        <p:nvSpPr>
          <p:cNvPr id="6" name="Content Placeholder 2">
            <a:extLst>
              <a:ext uri="{FF2B5EF4-FFF2-40B4-BE49-F238E27FC236}">
                <a16:creationId xmlns:a16="http://schemas.microsoft.com/office/drawing/2014/main" id="{BA3AC2EF-1D5C-4E2F-9AD0-93EBDD76EE77}"/>
              </a:ext>
            </a:extLst>
          </p:cNvPr>
          <p:cNvSpPr>
            <a:spLocks noGrp="1"/>
          </p:cNvSpPr>
          <p:nvPr>
            <p:ph idx="1"/>
          </p:nvPr>
        </p:nvSpPr>
        <p:spPr>
          <a:xfrm>
            <a:off x="838200" y="2571350"/>
            <a:ext cx="10515600" cy="3767307"/>
          </a:xfrm>
        </p:spPr>
        <p:txBody>
          <a:bodyPr>
            <a:noAutofit/>
          </a:bodyPr>
          <a:lstStyle/>
          <a:p>
            <a:r>
              <a:rPr lang="en-US" sz="2400" dirty="0" err="1"/>
              <a:t>IMO's</a:t>
            </a:r>
            <a:r>
              <a:rPr lang="en-US" sz="2400" dirty="0"/>
              <a:t>, please start nominations immediately.</a:t>
            </a:r>
          </a:p>
          <a:p>
            <a:r>
              <a:rPr lang="en-US" sz="2400" dirty="0"/>
              <a:t>Expect a very high acceptance rate of nominations by INTERMAGNET.</a:t>
            </a:r>
          </a:p>
          <a:p>
            <a:r>
              <a:rPr lang="en-US" sz="2400" dirty="0"/>
              <a:t>The next INTERMAGNET meeting in on Thursday and Friday in Rio, where we will discuss this.</a:t>
            </a:r>
          </a:p>
          <a:p>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738488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8A033C-195D-44D4-A333-7334D81C1AD6}"/>
              </a:ext>
            </a:extLst>
          </p:cNvPr>
          <p:cNvSpPr txBox="1">
            <a:spLocks/>
          </p:cNvSpPr>
          <p:nvPr/>
        </p:nvSpPr>
        <p:spPr>
          <a:xfrm>
            <a:off x="2607733" y="685276"/>
            <a:ext cx="9302046" cy="1223423"/>
          </a:xfrm>
          <a:prstGeom prst="rect">
            <a:avLst/>
          </a:prstGeom>
          <a:solidFill>
            <a:srgbClr val="3366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Workload</a:t>
            </a:r>
          </a:p>
        </p:txBody>
      </p:sp>
      <p:pic>
        <p:nvPicPr>
          <p:cNvPr id="5" name="Picture 4">
            <a:extLst>
              <a:ext uri="{FF2B5EF4-FFF2-40B4-BE49-F238E27FC236}">
                <a16:creationId xmlns:a16="http://schemas.microsoft.com/office/drawing/2014/main" id="{EA7D956B-E02B-4635-B2C3-6BCEA61B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
        <p:nvSpPr>
          <p:cNvPr id="6" name="Content Placeholder 2">
            <a:extLst>
              <a:ext uri="{FF2B5EF4-FFF2-40B4-BE49-F238E27FC236}">
                <a16:creationId xmlns:a16="http://schemas.microsoft.com/office/drawing/2014/main" id="{BA3AC2EF-1D5C-4E2F-9AD0-93EBDD76EE77}"/>
              </a:ext>
            </a:extLst>
          </p:cNvPr>
          <p:cNvSpPr>
            <a:spLocks noGrp="1"/>
          </p:cNvSpPr>
          <p:nvPr>
            <p:ph idx="1"/>
          </p:nvPr>
        </p:nvSpPr>
        <p:spPr>
          <a:xfrm>
            <a:off x="838200" y="2571350"/>
            <a:ext cx="10515600" cy="3767307"/>
          </a:xfrm>
        </p:spPr>
        <p:txBody>
          <a:bodyPr>
            <a:noAutofit/>
          </a:bodyPr>
          <a:lstStyle/>
          <a:p>
            <a:r>
              <a:rPr lang="en-US" sz="2400" dirty="0"/>
              <a:t>Falling back in 1-minute data checking and publication.</a:t>
            </a:r>
          </a:p>
          <a:p>
            <a:r>
              <a:rPr lang="en-US" sz="2400" dirty="0"/>
              <a:t>1-second data checking and publication made a lot of progress, but process not finalized.</a:t>
            </a:r>
          </a:p>
          <a:p>
            <a:r>
              <a:rPr lang="en-US" sz="2400" dirty="0"/>
              <a:t>Consequences</a:t>
            </a:r>
          </a:p>
          <a:p>
            <a:pPr lvl="1"/>
            <a:r>
              <a:rPr lang="en-US" sz="2000" dirty="0"/>
              <a:t>We need to be more people (</a:t>
            </a:r>
            <a:r>
              <a:rPr lang="en-US" sz="2000" dirty="0" err="1"/>
              <a:t>Opscom</a:t>
            </a:r>
            <a:r>
              <a:rPr lang="en-US" sz="2000" dirty="0"/>
              <a:t> members).</a:t>
            </a:r>
          </a:p>
          <a:p>
            <a:pPr lvl="1"/>
            <a:r>
              <a:rPr lang="en-US" sz="2000" dirty="0"/>
              <a:t>We need to be more efficient, e.g. allow ourselves to correct format errors in the definitive data submission instead of communicating over a long time, or reformat files.</a:t>
            </a:r>
          </a:p>
          <a:p>
            <a:pPr lvl="1"/>
            <a:r>
              <a:rPr lang="en-US" sz="2000" dirty="0"/>
              <a:t>Be more strict with observatories, if the effort to get them onboard gets to high, we will not be able to do this.</a:t>
            </a:r>
          </a:p>
          <a:p>
            <a:r>
              <a:rPr lang="en-US" sz="2400" dirty="0"/>
              <a:t>Do you have feedback?</a:t>
            </a:r>
          </a:p>
          <a:p>
            <a:pPr lvl="1"/>
            <a:endParaRPr lang="en-US" sz="2000" dirty="0"/>
          </a:p>
          <a:p>
            <a:pPr lvl="1"/>
            <a:endParaRPr lang="en-US" sz="2000" dirty="0"/>
          </a:p>
          <a:p>
            <a:endParaRPr lang="en-US" sz="2000" dirty="0"/>
          </a:p>
          <a:p>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35581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8A033C-195D-44D4-A333-7334D81C1AD6}"/>
              </a:ext>
            </a:extLst>
          </p:cNvPr>
          <p:cNvSpPr txBox="1">
            <a:spLocks/>
          </p:cNvSpPr>
          <p:nvPr/>
        </p:nvSpPr>
        <p:spPr>
          <a:xfrm>
            <a:off x="2607733" y="685276"/>
            <a:ext cx="9302046" cy="1223423"/>
          </a:xfrm>
          <a:prstGeom prst="rect">
            <a:avLst/>
          </a:prstGeom>
          <a:solidFill>
            <a:srgbClr val="3366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Better data - data quality</a:t>
            </a:r>
          </a:p>
        </p:txBody>
      </p:sp>
      <p:pic>
        <p:nvPicPr>
          <p:cNvPr id="5" name="Picture 4">
            <a:extLst>
              <a:ext uri="{FF2B5EF4-FFF2-40B4-BE49-F238E27FC236}">
                <a16:creationId xmlns:a16="http://schemas.microsoft.com/office/drawing/2014/main" id="{EA7D956B-E02B-4635-B2C3-6BCEA61B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
        <p:nvSpPr>
          <p:cNvPr id="6" name="Content Placeholder 2">
            <a:extLst>
              <a:ext uri="{FF2B5EF4-FFF2-40B4-BE49-F238E27FC236}">
                <a16:creationId xmlns:a16="http://schemas.microsoft.com/office/drawing/2014/main" id="{BA3AC2EF-1D5C-4E2F-9AD0-93EBDD76EE77}"/>
              </a:ext>
            </a:extLst>
          </p:cNvPr>
          <p:cNvSpPr>
            <a:spLocks noGrp="1"/>
          </p:cNvSpPr>
          <p:nvPr>
            <p:ph idx="1"/>
          </p:nvPr>
        </p:nvSpPr>
        <p:spPr>
          <a:xfrm>
            <a:off x="838200" y="2571350"/>
            <a:ext cx="10515600" cy="3767307"/>
          </a:xfrm>
        </p:spPr>
        <p:txBody>
          <a:bodyPr>
            <a:noAutofit/>
          </a:bodyPr>
          <a:lstStyle/>
          <a:p>
            <a:r>
              <a:rPr lang="en-US" sz="2400" dirty="0"/>
              <a:t>We will need to eliminate data that is not of sufficient quality from the data set.</a:t>
            </a:r>
          </a:p>
          <a:p>
            <a:r>
              <a:rPr lang="en-US" sz="2400" dirty="0"/>
              <a:t>Or make a two-tier system with good vs. not-so-good data and observatories.</a:t>
            </a:r>
          </a:p>
          <a:p>
            <a:r>
              <a:rPr lang="en-US" sz="2400" dirty="0"/>
              <a:t>Do you have feedback?</a:t>
            </a:r>
          </a:p>
          <a:p>
            <a:pPr marL="0" indent="0">
              <a:buNone/>
            </a:pPr>
            <a:endParaRPr lang="en-US" sz="2400" dirty="0"/>
          </a:p>
          <a:p>
            <a:pPr marL="0" indent="0">
              <a:buNone/>
            </a:pPr>
            <a:r>
              <a:rPr lang="en-US" sz="2400" dirty="0"/>
              <a:t>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25580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8A033C-195D-44D4-A333-7334D81C1AD6}"/>
              </a:ext>
            </a:extLst>
          </p:cNvPr>
          <p:cNvSpPr txBox="1">
            <a:spLocks/>
          </p:cNvSpPr>
          <p:nvPr/>
        </p:nvSpPr>
        <p:spPr>
          <a:xfrm>
            <a:off x="2607733" y="685276"/>
            <a:ext cx="9302046" cy="1223423"/>
          </a:xfrm>
          <a:prstGeom prst="rect">
            <a:avLst/>
          </a:prstGeom>
          <a:solidFill>
            <a:srgbClr val="3366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Better data - data timeliness</a:t>
            </a:r>
          </a:p>
        </p:txBody>
      </p:sp>
      <p:pic>
        <p:nvPicPr>
          <p:cNvPr id="5" name="Picture 4">
            <a:extLst>
              <a:ext uri="{FF2B5EF4-FFF2-40B4-BE49-F238E27FC236}">
                <a16:creationId xmlns:a16="http://schemas.microsoft.com/office/drawing/2014/main" id="{EA7D956B-E02B-4635-B2C3-6BCEA61B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
        <p:nvSpPr>
          <p:cNvPr id="6" name="Content Placeholder 2">
            <a:extLst>
              <a:ext uri="{FF2B5EF4-FFF2-40B4-BE49-F238E27FC236}">
                <a16:creationId xmlns:a16="http://schemas.microsoft.com/office/drawing/2014/main" id="{BA3AC2EF-1D5C-4E2F-9AD0-93EBDD76EE77}"/>
              </a:ext>
            </a:extLst>
          </p:cNvPr>
          <p:cNvSpPr>
            <a:spLocks noGrp="1"/>
          </p:cNvSpPr>
          <p:nvPr>
            <p:ph idx="1"/>
          </p:nvPr>
        </p:nvSpPr>
        <p:spPr>
          <a:xfrm>
            <a:off x="838200" y="2571350"/>
            <a:ext cx="10515600" cy="3767307"/>
          </a:xfrm>
        </p:spPr>
        <p:txBody>
          <a:bodyPr>
            <a:noAutofit/>
          </a:bodyPr>
          <a:lstStyle/>
          <a:p>
            <a:r>
              <a:rPr lang="en-US" dirty="0"/>
              <a:t>Faster publication of definitive data metadata (e.g. baselines).</a:t>
            </a:r>
          </a:p>
          <a:p>
            <a:pPr marL="0" indent="0">
              <a:buNone/>
            </a:pPr>
            <a:endParaRPr lang="en-US" dirty="0"/>
          </a:p>
          <a:p>
            <a:r>
              <a:rPr lang="en-US" dirty="0"/>
              <a:t>New real-time data streams will be much faster (within seconds), using</a:t>
            </a:r>
          </a:p>
          <a:p>
            <a:pPr lvl="1"/>
            <a:r>
              <a:rPr lang="en-US" dirty="0" err="1"/>
              <a:t>MQTT</a:t>
            </a:r>
            <a:endParaRPr lang="en-US" dirty="0"/>
          </a:p>
          <a:p>
            <a:pPr lvl="1"/>
            <a:r>
              <a:rPr lang="en-US" dirty="0" err="1"/>
              <a:t>Seedlink</a:t>
            </a:r>
            <a:endParaRPr lang="en-US" dirty="0"/>
          </a:p>
          <a:p>
            <a:r>
              <a:rPr lang="en-US" dirty="0"/>
              <a:t>Feedback?</a:t>
            </a:r>
          </a:p>
          <a:p>
            <a:pPr marL="0" indent="0">
              <a:buNone/>
            </a:pPr>
            <a:endParaRPr lang="en-US" sz="2400" dirty="0"/>
          </a:p>
          <a:p>
            <a:pPr marL="0" indent="0">
              <a:buNone/>
            </a:pPr>
            <a:r>
              <a:rPr lang="en-US" sz="2400" dirty="0"/>
              <a:t>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89393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8A033C-195D-44D4-A333-7334D81C1AD6}"/>
              </a:ext>
            </a:extLst>
          </p:cNvPr>
          <p:cNvSpPr txBox="1">
            <a:spLocks/>
          </p:cNvSpPr>
          <p:nvPr/>
        </p:nvSpPr>
        <p:spPr>
          <a:xfrm>
            <a:off x="2607733" y="685276"/>
            <a:ext cx="9302046" cy="1223423"/>
          </a:xfrm>
          <a:prstGeom prst="rect">
            <a:avLst/>
          </a:prstGeom>
          <a:solidFill>
            <a:srgbClr val="3366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More feedback </a:t>
            </a:r>
            <a:r>
              <a:rPr lang="en-US" b="1">
                <a:solidFill>
                  <a:schemeClr val="bg1"/>
                </a:solidFill>
              </a:rPr>
              <a:t>from you</a:t>
            </a:r>
            <a:endParaRPr lang="en-US" b="1" dirty="0">
              <a:solidFill>
                <a:schemeClr val="bg1"/>
              </a:solidFill>
            </a:endParaRPr>
          </a:p>
        </p:txBody>
      </p:sp>
      <p:pic>
        <p:nvPicPr>
          <p:cNvPr id="5" name="Picture 4">
            <a:extLst>
              <a:ext uri="{FF2B5EF4-FFF2-40B4-BE49-F238E27FC236}">
                <a16:creationId xmlns:a16="http://schemas.microsoft.com/office/drawing/2014/main" id="{EA7D956B-E02B-4635-B2C3-6BCEA61B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
        <p:nvSpPr>
          <p:cNvPr id="6" name="Content Placeholder 2">
            <a:extLst>
              <a:ext uri="{FF2B5EF4-FFF2-40B4-BE49-F238E27FC236}">
                <a16:creationId xmlns:a16="http://schemas.microsoft.com/office/drawing/2014/main" id="{BA3AC2EF-1D5C-4E2F-9AD0-93EBDD76EE77}"/>
              </a:ext>
            </a:extLst>
          </p:cNvPr>
          <p:cNvSpPr>
            <a:spLocks noGrp="1"/>
          </p:cNvSpPr>
          <p:nvPr>
            <p:ph idx="1"/>
          </p:nvPr>
        </p:nvSpPr>
        <p:spPr>
          <a:xfrm>
            <a:off x="838200" y="2571350"/>
            <a:ext cx="10515600" cy="3767307"/>
          </a:xfrm>
        </p:spPr>
        <p:txBody>
          <a:bodyPr>
            <a:noAutofit/>
          </a:bodyPr>
          <a:lstStyle/>
          <a:p>
            <a:r>
              <a:rPr lang="en-US" dirty="0"/>
              <a:t>What do you think about the INTERMAGNET communication?</a:t>
            </a:r>
          </a:p>
          <a:p>
            <a:endParaRPr lang="en-US" dirty="0"/>
          </a:p>
          <a:p>
            <a:r>
              <a:rPr lang="en-US" dirty="0"/>
              <a:t>How could we collaborate more?</a:t>
            </a:r>
          </a:p>
          <a:p>
            <a:endParaRPr lang="en-US" dirty="0"/>
          </a:p>
          <a:p>
            <a:r>
              <a:rPr lang="en-US" dirty="0"/>
              <a:t>What could we change?</a:t>
            </a:r>
          </a:p>
          <a:p>
            <a:pPr marL="0" indent="0">
              <a:buNone/>
            </a:pPr>
            <a:endParaRPr lang="en-US" sz="2400" dirty="0"/>
          </a:p>
          <a:p>
            <a:pPr marL="0" indent="0">
              <a:buNone/>
            </a:pPr>
            <a:r>
              <a:rPr lang="en-US" sz="2400" dirty="0"/>
              <a:t>Thank you!</a:t>
            </a:r>
          </a:p>
        </p:txBody>
      </p:sp>
    </p:spTree>
    <p:extLst>
      <p:ext uri="{BB962C8B-B14F-4D97-AF65-F5344CB8AC3E}">
        <p14:creationId xmlns:p14="http://schemas.microsoft.com/office/powerpoint/2010/main" val="91398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30D-1392-4870-80C6-46C828BADFF4}"/>
              </a:ext>
            </a:extLst>
          </p:cNvPr>
          <p:cNvSpPr>
            <a:spLocks noGrp="1"/>
          </p:cNvSpPr>
          <p:nvPr>
            <p:ph type="ctrTitle"/>
          </p:nvPr>
        </p:nvSpPr>
        <p:spPr>
          <a:xfrm>
            <a:off x="2607733" y="685276"/>
            <a:ext cx="9302046" cy="1223423"/>
          </a:xfrm>
          <a:solidFill>
            <a:srgbClr val="3366FF"/>
          </a:solidFill>
        </p:spPr>
        <p:txBody>
          <a:bodyPr anchor="ctr">
            <a:normAutofit/>
          </a:bodyPr>
          <a:lstStyle/>
          <a:p>
            <a:r>
              <a:rPr lang="en-US" sz="4400" b="1" dirty="0">
                <a:solidFill>
                  <a:schemeClr val="bg1"/>
                </a:solidFill>
              </a:rPr>
              <a:t>O meu </a:t>
            </a:r>
            <a:r>
              <a:rPr lang="en-US" sz="4400" b="1" dirty="0" err="1">
                <a:solidFill>
                  <a:schemeClr val="bg1"/>
                </a:solidFill>
              </a:rPr>
              <a:t>nome</a:t>
            </a:r>
            <a:r>
              <a:rPr lang="en-US" sz="4400" b="1" dirty="0">
                <a:solidFill>
                  <a:schemeClr val="bg1"/>
                </a:solidFill>
              </a:rPr>
              <a:t> é INTERMAGNET, </a:t>
            </a:r>
            <a:r>
              <a:rPr lang="en-US" sz="4400" b="1" dirty="0" err="1">
                <a:solidFill>
                  <a:schemeClr val="bg1"/>
                </a:solidFill>
              </a:rPr>
              <a:t>muito</a:t>
            </a:r>
            <a:r>
              <a:rPr lang="en-US" sz="4400" b="1" dirty="0">
                <a:solidFill>
                  <a:schemeClr val="bg1"/>
                </a:solidFill>
              </a:rPr>
              <a:t> </a:t>
            </a:r>
            <a:r>
              <a:rPr lang="en-US" sz="4400" b="1" dirty="0" err="1">
                <a:solidFill>
                  <a:schemeClr val="bg1"/>
                </a:solidFill>
              </a:rPr>
              <a:t>prazer</a:t>
            </a:r>
            <a:r>
              <a:rPr lang="en-US" sz="4400" b="1" dirty="0">
                <a:solidFill>
                  <a:schemeClr val="bg1"/>
                </a:solidFill>
              </a:rPr>
              <a:t>!</a:t>
            </a:r>
          </a:p>
        </p:txBody>
      </p:sp>
      <p:sp>
        <p:nvSpPr>
          <p:cNvPr id="3" name="Subtitle 2">
            <a:extLst>
              <a:ext uri="{FF2B5EF4-FFF2-40B4-BE49-F238E27FC236}">
                <a16:creationId xmlns:a16="http://schemas.microsoft.com/office/drawing/2014/main" id="{415E53A4-4FC4-4254-A7C2-38177DB58B19}"/>
              </a:ext>
            </a:extLst>
          </p:cNvPr>
          <p:cNvSpPr>
            <a:spLocks noGrp="1"/>
          </p:cNvSpPr>
          <p:nvPr>
            <p:ph type="subTitle" idx="1"/>
          </p:nvPr>
        </p:nvSpPr>
        <p:spPr/>
        <p:txBody>
          <a:bodyPr/>
          <a:lstStyle/>
          <a:p>
            <a:r>
              <a:rPr lang="en-US" dirty="0"/>
              <a:t>INTERMAGNET would like to introduce itself to you.</a:t>
            </a:r>
          </a:p>
        </p:txBody>
      </p:sp>
      <p:pic>
        <p:nvPicPr>
          <p:cNvPr id="5" name="Picture 4">
            <a:extLst>
              <a:ext uri="{FF2B5EF4-FFF2-40B4-BE49-F238E27FC236}">
                <a16:creationId xmlns:a16="http://schemas.microsoft.com/office/drawing/2014/main" id="{8914D364-83F6-4C71-A590-F9CE6655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Tree>
    <p:extLst>
      <p:ext uri="{BB962C8B-B14F-4D97-AF65-F5344CB8AC3E}">
        <p14:creationId xmlns:p14="http://schemas.microsoft.com/office/powerpoint/2010/main" val="280423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30D-1392-4870-80C6-46C828BADFF4}"/>
              </a:ext>
            </a:extLst>
          </p:cNvPr>
          <p:cNvSpPr>
            <a:spLocks noGrp="1"/>
          </p:cNvSpPr>
          <p:nvPr>
            <p:ph type="ctrTitle"/>
          </p:nvPr>
        </p:nvSpPr>
        <p:spPr>
          <a:xfrm>
            <a:off x="2607733" y="685276"/>
            <a:ext cx="9302046" cy="1223423"/>
          </a:xfrm>
          <a:solidFill>
            <a:srgbClr val="3366FF"/>
          </a:solidFill>
        </p:spPr>
        <p:txBody>
          <a:bodyPr anchor="ctr">
            <a:normAutofit/>
          </a:bodyPr>
          <a:lstStyle/>
          <a:p>
            <a:r>
              <a:rPr lang="en-US" sz="4400" b="1" dirty="0">
                <a:solidFill>
                  <a:schemeClr val="bg1"/>
                </a:solidFill>
              </a:rPr>
              <a:t>O meu </a:t>
            </a:r>
            <a:r>
              <a:rPr lang="en-US" sz="4400" b="1" dirty="0" err="1">
                <a:solidFill>
                  <a:schemeClr val="bg1"/>
                </a:solidFill>
              </a:rPr>
              <a:t>nome</a:t>
            </a:r>
            <a:r>
              <a:rPr lang="en-US" sz="4400" b="1" dirty="0">
                <a:solidFill>
                  <a:schemeClr val="bg1"/>
                </a:solidFill>
              </a:rPr>
              <a:t> é INTERMAGNET, </a:t>
            </a:r>
            <a:r>
              <a:rPr lang="en-US" sz="4400" b="1" dirty="0" err="1">
                <a:solidFill>
                  <a:schemeClr val="bg1"/>
                </a:solidFill>
              </a:rPr>
              <a:t>muito</a:t>
            </a:r>
            <a:r>
              <a:rPr lang="en-US" sz="4400" b="1" dirty="0">
                <a:solidFill>
                  <a:schemeClr val="bg1"/>
                </a:solidFill>
              </a:rPr>
              <a:t> </a:t>
            </a:r>
            <a:r>
              <a:rPr lang="en-US" sz="4400" b="1" dirty="0" err="1">
                <a:solidFill>
                  <a:schemeClr val="bg1"/>
                </a:solidFill>
              </a:rPr>
              <a:t>prazer</a:t>
            </a:r>
            <a:r>
              <a:rPr lang="en-US" sz="4400" b="1" dirty="0">
                <a:solidFill>
                  <a:schemeClr val="bg1"/>
                </a:solidFill>
              </a:rPr>
              <a:t>!</a:t>
            </a:r>
          </a:p>
        </p:txBody>
      </p:sp>
      <p:sp>
        <p:nvSpPr>
          <p:cNvPr id="3" name="Subtitle 2">
            <a:extLst>
              <a:ext uri="{FF2B5EF4-FFF2-40B4-BE49-F238E27FC236}">
                <a16:creationId xmlns:a16="http://schemas.microsoft.com/office/drawing/2014/main" id="{415E53A4-4FC4-4254-A7C2-38177DB58B19}"/>
              </a:ext>
            </a:extLst>
          </p:cNvPr>
          <p:cNvSpPr>
            <a:spLocks noGrp="1"/>
          </p:cNvSpPr>
          <p:nvPr>
            <p:ph type="subTitle" idx="1"/>
          </p:nvPr>
        </p:nvSpPr>
        <p:spPr>
          <a:xfrm>
            <a:off x="1524000" y="2945088"/>
            <a:ext cx="9144000" cy="1655762"/>
          </a:xfrm>
        </p:spPr>
        <p:txBody>
          <a:bodyPr/>
          <a:lstStyle/>
          <a:p>
            <a:r>
              <a:rPr lang="en-US" dirty="0"/>
              <a:t>We are here today:</a:t>
            </a:r>
          </a:p>
          <a:p>
            <a:r>
              <a:rPr lang="en-US" dirty="0"/>
              <a:t>Krissy (US), Andrew (Australia), Chris (UK), Jan (Poland), </a:t>
            </a:r>
          </a:p>
          <a:p>
            <a:r>
              <a:rPr lang="en-US" dirty="0"/>
              <a:t>Roman (Austria), Benoit (France), </a:t>
            </a:r>
            <a:r>
              <a:rPr lang="en-US" dirty="0" err="1"/>
              <a:t>Tero</a:t>
            </a:r>
            <a:r>
              <a:rPr lang="en-US" dirty="0"/>
              <a:t> (Finland), Jürgen (Germany)</a:t>
            </a:r>
          </a:p>
          <a:p>
            <a:r>
              <a:rPr lang="en-US" dirty="0"/>
              <a:t>Others:</a:t>
            </a:r>
          </a:p>
          <a:p>
            <a:r>
              <a:rPr lang="en-US" dirty="0"/>
              <a:t>from Canada, Japan</a:t>
            </a:r>
          </a:p>
          <a:p>
            <a:r>
              <a:rPr lang="en-US" dirty="0"/>
              <a:t>Web:</a:t>
            </a:r>
          </a:p>
          <a:p>
            <a:r>
              <a:rPr lang="en-US" dirty="0"/>
              <a:t>https://intermagnet.org/</a:t>
            </a:r>
          </a:p>
          <a:p>
            <a:r>
              <a:rPr lang="en-US" dirty="0"/>
              <a:t>https://github.com/INTERMAGNET</a:t>
            </a:r>
          </a:p>
          <a:p>
            <a:endParaRPr lang="en-US" dirty="0"/>
          </a:p>
        </p:txBody>
      </p:sp>
      <p:pic>
        <p:nvPicPr>
          <p:cNvPr id="5" name="Picture 4">
            <a:extLst>
              <a:ext uri="{FF2B5EF4-FFF2-40B4-BE49-F238E27FC236}">
                <a16:creationId xmlns:a16="http://schemas.microsoft.com/office/drawing/2014/main" id="{8914D364-83F6-4C71-A590-F9CE6655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Tree>
    <p:extLst>
      <p:ext uri="{BB962C8B-B14F-4D97-AF65-F5344CB8AC3E}">
        <p14:creationId xmlns:p14="http://schemas.microsoft.com/office/powerpoint/2010/main" val="288252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E68E4-6430-4C6F-A97F-0B31423BD2E8}"/>
              </a:ext>
            </a:extLst>
          </p:cNvPr>
          <p:cNvSpPr>
            <a:spLocks noGrp="1"/>
          </p:cNvSpPr>
          <p:nvPr>
            <p:ph idx="1"/>
          </p:nvPr>
        </p:nvSpPr>
        <p:spPr>
          <a:xfrm>
            <a:off x="838200" y="652250"/>
            <a:ext cx="4769476" cy="5855082"/>
          </a:xfrm>
        </p:spPr>
        <p:txBody>
          <a:bodyPr/>
          <a:lstStyle/>
          <a:p>
            <a:pPr marL="0" indent="0">
              <a:buNone/>
            </a:pPr>
            <a:r>
              <a:rPr lang="en-US" dirty="0"/>
              <a:t>INTERMAGNET... </a:t>
            </a:r>
          </a:p>
          <a:p>
            <a:pPr marL="0" indent="0">
              <a:buNone/>
            </a:pPr>
            <a:endParaRPr lang="en-US" dirty="0"/>
          </a:p>
          <a:p>
            <a:pPr marL="0" indent="0">
              <a:buNone/>
            </a:pPr>
            <a:r>
              <a:rPr lang="en-US" dirty="0"/>
              <a:t>                                  ...is part of:</a:t>
            </a:r>
          </a:p>
          <a:p>
            <a:pPr marL="0" indent="0">
              <a:buNone/>
            </a:pPr>
            <a:endParaRPr lang="en-US" dirty="0"/>
          </a:p>
          <a:p>
            <a:pPr marL="0" indent="0">
              <a:buNone/>
            </a:pPr>
            <a:endParaRPr lang="en-US" dirty="0"/>
          </a:p>
          <a:p>
            <a:pPr marL="0" indent="0">
              <a:buNone/>
            </a:pPr>
            <a:endParaRPr lang="en-US" dirty="0"/>
          </a:p>
          <a:p>
            <a:pPr marL="0" indent="0">
              <a:buNone/>
            </a:pPr>
            <a:r>
              <a:rPr lang="en-US" dirty="0"/>
              <a:t>       ...closely collaborates with:</a:t>
            </a:r>
          </a:p>
          <a:p>
            <a:pPr marL="0" indent="0">
              <a:buNone/>
            </a:pPr>
            <a:endParaRPr lang="en-US" dirty="0"/>
          </a:p>
          <a:p>
            <a:pPr marL="0" indent="0">
              <a:buNone/>
            </a:pPr>
            <a:endParaRPr lang="en-US" dirty="0"/>
          </a:p>
          <a:p>
            <a:pPr marL="0" indent="0">
              <a:buNone/>
            </a:pPr>
            <a:endParaRPr lang="en-US" dirty="0"/>
          </a:p>
          <a:p>
            <a:pPr marL="0" indent="0">
              <a:buNone/>
            </a:pPr>
            <a:r>
              <a:rPr lang="en-US" dirty="0"/>
              <a:t>...shares data with others, e.g.:</a:t>
            </a:r>
          </a:p>
        </p:txBody>
      </p:sp>
      <p:pic>
        <p:nvPicPr>
          <p:cNvPr id="4" name="Picture 3">
            <a:extLst>
              <a:ext uri="{FF2B5EF4-FFF2-40B4-BE49-F238E27FC236}">
                <a16:creationId xmlns:a16="http://schemas.microsoft.com/office/drawing/2014/main" id="{23C2C601-C2C1-416C-8BAD-44C8F73AA866}"/>
              </a:ext>
            </a:extLst>
          </p:cNvPr>
          <p:cNvPicPr>
            <a:picLocks noChangeAspect="1"/>
          </p:cNvPicPr>
          <p:nvPr/>
        </p:nvPicPr>
        <p:blipFill>
          <a:blip r:embed="rId2"/>
          <a:stretch>
            <a:fillRect/>
          </a:stretch>
        </p:blipFill>
        <p:spPr>
          <a:xfrm>
            <a:off x="5607676" y="1133972"/>
            <a:ext cx="1620915" cy="1493943"/>
          </a:xfrm>
          <a:prstGeom prst="rect">
            <a:avLst/>
          </a:prstGeom>
        </p:spPr>
      </p:pic>
      <p:pic>
        <p:nvPicPr>
          <p:cNvPr id="5" name="Picture 4">
            <a:extLst>
              <a:ext uri="{FF2B5EF4-FFF2-40B4-BE49-F238E27FC236}">
                <a16:creationId xmlns:a16="http://schemas.microsoft.com/office/drawing/2014/main" id="{E68C3CD8-D2E6-47BE-A2C4-C0E6EDCF89F7}"/>
              </a:ext>
            </a:extLst>
          </p:cNvPr>
          <p:cNvPicPr>
            <a:picLocks noChangeAspect="1"/>
          </p:cNvPicPr>
          <p:nvPr/>
        </p:nvPicPr>
        <p:blipFill>
          <a:blip r:embed="rId3"/>
          <a:stretch>
            <a:fillRect/>
          </a:stretch>
        </p:blipFill>
        <p:spPr>
          <a:xfrm>
            <a:off x="5607676" y="3036163"/>
            <a:ext cx="2807945" cy="1922016"/>
          </a:xfrm>
          <a:prstGeom prst="rect">
            <a:avLst/>
          </a:prstGeom>
        </p:spPr>
      </p:pic>
      <p:pic>
        <p:nvPicPr>
          <p:cNvPr id="7" name="Picture 6">
            <a:extLst>
              <a:ext uri="{FF2B5EF4-FFF2-40B4-BE49-F238E27FC236}">
                <a16:creationId xmlns:a16="http://schemas.microsoft.com/office/drawing/2014/main" id="{29DE5B58-5ECC-4FBF-9AD0-0C2381494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676" y="5210452"/>
            <a:ext cx="3343579" cy="995298"/>
          </a:xfrm>
          <a:prstGeom prst="rect">
            <a:avLst/>
          </a:prstGeom>
        </p:spPr>
      </p:pic>
      <p:pic>
        <p:nvPicPr>
          <p:cNvPr id="9" name="Picture 8">
            <a:extLst>
              <a:ext uri="{FF2B5EF4-FFF2-40B4-BE49-F238E27FC236}">
                <a16:creationId xmlns:a16="http://schemas.microsoft.com/office/drawing/2014/main" id="{8DB3645E-3973-469A-AE79-7FAB7727E6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3970" y="5144927"/>
            <a:ext cx="2468292" cy="1060823"/>
          </a:xfrm>
          <a:prstGeom prst="rect">
            <a:avLst/>
          </a:prstGeom>
        </p:spPr>
      </p:pic>
    </p:spTree>
    <p:extLst>
      <p:ext uri="{BB962C8B-B14F-4D97-AF65-F5344CB8AC3E}">
        <p14:creationId xmlns:p14="http://schemas.microsoft.com/office/powerpoint/2010/main" val="120860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0BDA0-8594-4383-A9EF-D600D243DB03}"/>
              </a:ext>
            </a:extLst>
          </p:cNvPr>
          <p:cNvSpPr>
            <a:spLocks noGrp="1"/>
          </p:cNvSpPr>
          <p:nvPr>
            <p:ph idx="1"/>
          </p:nvPr>
        </p:nvSpPr>
        <p:spPr>
          <a:xfrm>
            <a:off x="310443" y="1825625"/>
            <a:ext cx="11571112" cy="4351338"/>
          </a:xfrm>
        </p:spPr>
        <p:txBody>
          <a:bodyPr/>
          <a:lstStyle/>
          <a:p>
            <a:pPr marL="0" indent="0">
              <a:buNone/>
            </a:pPr>
            <a:r>
              <a:rPr lang="en-US" dirty="0"/>
              <a:t>INTERMAGNET represents the interests of the geomagnetic observatories.</a:t>
            </a:r>
          </a:p>
          <a:p>
            <a:pPr marL="0" indent="0">
              <a:buNone/>
            </a:pPr>
            <a:endParaRPr lang="en-US" dirty="0"/>
          </a:p>
          <a:p>
            <a:pPr marL="0" indent="0">
              <a:buNone/>
            </a:pPr>
            <a:r>
              <a:rPr lang="en-US" dirty="0"/>
              <a:t>To do so, what does INTERMAGNET take into account?</a:t>
            </a:r>
          </a:p>
          <a:p>
            <a:r>
              <a:rPr lang="en-US" dirty="0"/>
              <a:t>Data user interests are important, without (current and/or future) users of the data, there is no need for observatories. </a:t>
            </a:r>
          </a:p>
          <a:p>
            <a:pPr lvl="1"/>
            <a:r>
              <a:rPr lang="en-US" dirty="0"/>
              <a:t>Therefore, data quality is important.</a:t>
            </a:r>
          </a:p>
          <a:p>
            <a:r>
              <a:rPr lang="en-US" dirty="0"/>
              <a:t>Free and universal distribution of the data is important.</a:t>
            </a:r>
          </a:p>
          <a:p>
            <a:pPr lvl="1"/>
            <a:r>
              <a:rPr lang="en-US" dirty="0"/>
              <a:t>Data license can be adopted to the observatory need (default is CC BY NC)</a:t>
            </a:r>
          </a:p>
          <a:p>
            <a:pPr lvl="1"/>
            <a:r>
              <a:rPr lang="en-US" dirty="0"/>
              <a:t>A minimum of data sharing is required by INTERMAGNET.</a:t>
            </a:r>
          </a:p>
          <a:p>
            <a:pPr lvl="1"/>
            <a:endParaRPr lang="en-US" dirty="0"/>
          </a:p>
        </p:txBody>
      </p:sp>
      <p:sp>
        <p:nvSpPr>
          <p:cNvPr id="4" name="Title 1">
            <a:extLst>
              <a:ext uri="{FF2B5EF4-FFF2-40B4-BE49-F238E27FC236}">
                <a16:creationId xmlns:a16="http://schemas.microsoft.com/office/drawing/2014/main" id="{31F4C4B9-C53B-4742-B9DF-78467EBDBB8C}"/>
              </a:ext>
            </a:extLst>
          </p:cNvPr>
          <p:cNvSpPr txBox="1">
            <a:spLocks/>
          </p:cNvSpPr>
          <p:nvPr/>
        </p:nvSpPr>
        <p:spPr>
          <a:xfrm>
            <a:off x="310444" y="165982"/>
            <a:ext cx="11571112" cy="1223423"/>
          </a:xfrm>
          <a:prstGeom prst="rect">
            <a:avLst/>
          </a:prstGeom>
          <a:solidFill>
            <a:srgbClr val="3366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 Whose interests does INTERMAGNET represent?</a:t>
            </a:r>
          </a:p>
        </p:txBody>
      </p:sp>
    </p:spTree>
    <p:extLst>
      <p:ext uri="{BB962C8B-B14F-4D97-AF65-F5344CB8AC3E}">
        <p14:creationId xmlns:p14="http://schemas.microsoft.com/office/powerpoint/2010/main" val="328852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30D-1392-4870-80C6-46C828BADFF4}"/>
              </a:ext>
            </a:extLst>
          </p:cNvPr>
          <p:cNvSpPr>
            <a:spLocks noGrp="1"/>
          </p:cNvSpPr>
          <p:nvPr>
            <p:ph type="ctrTitle"/>
          </p:nvPr>
        </p:nvSpPr>
        <p:spPr>
          <a:xfrm>
            <a:off x="2607733" y="685276"/>
            <a:ext cx="9302046" cy="1223423"/>
          </a:xfrm>
          <a:solidFill>
            <a:srgbClr val="3366FF"/>
          </a:solidFill>
        </p:spPr>
        <p:txBody>
          <a:bodyPr anchor="ctr">
            <a:normAutofit/>
          </a:bodyPr>
          <a:lstStyle/>
          <a:p>
            <a:pPr algn="l"/>
            <a:r>
              <a:rPr lang="en-US" sz="4400" b="1" dirty="0">
                <a:solidFill>
                  <a:schemeClr val="bg1"/>
                </a:solidFill>
              </a:rPr>
              <a:t>What does INTERMAGNET do?</a:t>
            </a:r>
          </a:p>
        </p:txBody>
      </p:sp>
      <p:sp>
        <p:nvSpPr>
          <p:cNvPr id="3" name="Subtitle 2">
            <a:extLst>
              <a:ext uri="{FF2B5EF4-FFF2-40B4-BE49-F238E27FC236}">
                <a16:creationId xmlns:a16="http://schemas.microsoft.com/office/drawing/2014/main" id="{415E53A4-4FC4-4254-A7C2-38177DB58B19}"/>
              </a:ext>
            </a:extLst>
          </p:cNvPr>
          <p:cNvSpPr>
            <a:spLocks noGrp="1"/>
          </p:cNvSpPr>
          <p:nvPr>
            <p:ph type="subTitle" idx="1"/>
          </p:nvPr>
        </p:nvSpPr>
        <p:spPr>
          <a:xfrm>
            <a:off x="781235" y="2823099"/>
            <a:ext cx="10688715" cy="3630967"/>
          </a:xfrm>
        </p:spPr>
        <p:txBody>
          <a:bodyPr/>
          <a:lstStyle/>
          <a:p>
            <a:pPr marL="342900" indent="-342900" algn="l">
              <a:buFont typeface="Arial" panose="020B0604020202020204" pitchFamily="34" charset="0"/>
              <a:buChar char="•"/>
            </a:pPr>
            <a:r>
              <a:rPr lang="en-US" dirty="0"/>
              <a:t>Defines quality specifications for data.</a:t>
            </a:r>
          </a:p>
          <a:p>
            <a:pPr marL="342900" indent="-342900" algn="l">
              <a:buFont typeface="Arial" panose="020B0604020202020204" pitchFamily="34" charset="0"/>
              <a:buChar char="•"/>
            </a:pPr>
            <a:r>
              <a:rPr lang="en-US" dirty="0"/>
              <a:t>Defines internal rules on how to operate.</a:t>
            </a:r>
          </a:p>
          <a:p>
            <a:pPr marL="342900" indent="-342900" algn="l">
              <a:buFont typeface="Arial" panose="020B0604020202020204" pitchFamily="34" charset="0"/>
              <a:buChar char="•"/>
            </a:pPr>
            <a:r>
              <a:rPr lang="en-US" dirty="0"/>
              <a:t>Reviews observatories, INTERMAGNET Magnetic Observatory (IMO) application.</a:t>
            </a:r>
          </a:p>
          <a:p>
            <a:pPr marL="342900" indent="-342900" algn="l">
              <a:buFont typeface="Arial" panose="020B0604020202020204" pitchFamily="34" charset="0"/>
              <a:buChar char="•"/>
            </a:pPr>
            <a:r>
              <a:rPr lang="en-US" dirty="0"/>
              <a:t>Reviews and publishes data.</a:t>
            </a:r>
          </a:p>
          <a:p>
            <a:pPr algn="l"/>
            <a:endParaRPr lang="en-US" dirty="0"/>
          </a:p>
          <a:p>
            <a:pPr algn="l"/>
            <a:endParaRPr lang="en-US" dirty="0"/>
          </a:p>
        </p:txBody>
      </p:sp>
      <p:pic>
        <p:nvPicPr>
          <p:cNvPr id="5" name="Picture 4">
            <a:extLst>
              <a:ext uri="{FF2B5EF4-FFF2-40B4-BE49-F238E27FC236}">
                <a16:creationId xmlns:a16="http://schemas.microsoft.com/office/drawing/2014/main" id="{8914D364-83F6-4C71-A590-F9CE6655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Tree>
    <p:extLst>
      <p:ext uri="{BB962C8B-B14F-4D97-AF65-F5344CB8AC3E}">
        <p14:creationId xmlns:p14="http://schemas.microsoft.com/office/powerpoint/2010/main" val="234030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30D-1392-4870-80C6-46C828BADFF4}"/>
              </a:ext>
            </a:extLst>
          </p:cNvPr>
          <p:cNvSpPr>
            <a:spLocks noGrp="1"/>
          </p:cNvSpPr>
          <p:nvPr>
            <p:ph type="ctrTitle"/>
          </p:nvPr>
        </p:nvSpPr>
        <p:spPr>
          <a:xfrm>
            <a:off x="2607733" y="685276"/>
            <a:ext cx="9302046" cy="1223423"/>
          </a:xfrm>
          <a:solidFill>
            <a:srgbClr val="3366FF"/>
          </a:solidFill>
        </p:spPr>
        <p:txBody>
          <a:bodyPr anchor="ctr">
            <a:normAutofit/>
          </a:bodyPr>
          <a:lstStyle/>
          <a:p>
            <a:pPr algn="l"/>
            <a:r>
              <a:rPr lang="en-US" sz="4400" b="1" dirty="0">
                <a:solidFill>
                  <a:schemeClr val="bg1"/>
                </a:solidFill>
              </a:rPr>
              <a:t>What does INTERMAGNET do?</a:t>
            </a:r>
          </a:p>
        </p:txBody>
      </p:sp>
      <p:sp>
        <p:nvSpPr>
          <p:cNvPr id="3" name="Subtitle 2">
            <a:extLst>
              <a:ext uri="{FF2B5EF4-FFF2-40B4-BE49-F238E27FC236}">
                <a16:creationId xmlns:a16="http://schemas.microsoft.com/office/drawing/2014/main" id="{415E53A4-4FC4-4254-A7C2-38177DB58B19}"/>
              </a:ext>
            </a:extLst>
          </p:cNvPr>
          <p:cNvSpPr>
            <a:spLocks noGrp="1"/>
          </p:cNvSpPr>
          <p:nvPr>
            <p:ph type="subTitle" idx="1"/>
          </p:nvPr>
        </p:nvSpPr>
        <p:spPr>
          <a:xfrm>
            <a:off x="781235" y="2823099"/>
            <a:ext cx="10688715" cy="3630967"/>
          </a:xfrm>
        </p:spPr>
        <p:txBody>
          <a:bodyPr/>
          <a:lstStyle/>
          <a:p>
            <a:pPr marL="342900" indent="-342900" algn="l">
              <a:buFont typeface="Arial" panose="020B0604020202020204" pitchFamily="34" charset="0"/>
              <a:buChar char="•"/>
            </a:pPr>
            <a:r>
              <a:rPr lang="en-US" dirty="0"/>
              <a:t>Defines quality specifications for data.</a:t>
            </a:r>
          </a:p>
          <a:p>
            <a:pPr marL="342900" indent="-342900" algn="l">
              <a:buFont typeface="Arial" panose="020B0604020202020204" pitchFamily="34" charset="0"/>
              <a:buChar char="•"/>
            </a:pPr>
            <a:r>
              <a:rPr lang="en-US" dirty="0"/>
              <a:t>Defines internal rules on how to operate.</a:t>
            </a:r>
          </a:p>
          <a:p>
            <a:pPr marL="342900" indent="-342900" algn="l">
              <a:buFont typeface="Arial" panose="020B0604020202020204" pitchFamily="34" charset="0"/>
              <a:buChar char="•"/>
            </a:pPr>
            <a:r>
              <a:rPr lang="en-US" dirty="0"/>
              <a:t>Reviews observatories, INTERMAGNET Magnetic Observatory (IMO) application.</a:t>
            </a:r>
          </a:p>
          <a:p>
            <a:pPr marL="342900" indent="-342900" algn="l">
              <a:buFont typeface="Arial" panose="020B0604020202020204" pitchFamily="34" charset="0"/>
              <a:buChar char="•"/>
            </a:pPr>
            <a:r>
              <a:rPr lang="en-US" dirty="0"/>
              <a:t>Reviews and publishes data. Which data?</a:t>
            </a:r>
          </a:p>
          <a:p>
            <a:pPr algn="l"/>
            <a:endParaRPr lang="en-US" dirty="0"/>
          </a:p>
          <a:p>
            <a:pPr algn="l"/>
            <a:endParaRPr lang="en-US" dirty="0"/>
          </a:p>
        </p:txBody>
      </p:sp>
      <p:pic>
        <p:nvPicPr>
          <p:cNvPr id="5" name="Picture 4">
            <a:extLst>
              <a:ext uri="{FF2B5EF4-FFF2-40B4-BE49-F238E27FC236}">
                <a16:creationId xmlns:a16="http://schemas.microsoft.com/office/drawing/2014/main" id="{8914D364-83F6-4C71-A590-F9CE6655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Tree>
    <p:extLst>
      <p:ext uri="{BB962C8B-B14F-4D97-AF65-F5344CB8AC3E}">
        <p14:creationId xmlns:p14="http://schemas.microsoft.com/office/powerpoint/2010/main" val="285063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30D-1392-4870-80C6-46C828BADFF4}"/>
              </a:ext>
            </a:extLst>
          </p:cNvPr>
          <p:cNvSpPr>
            <a:spLocks noGrp="1"/>
          </p:cNvSpPr>
          <p:nvPr>
            <p:ph type="ctrTitle"/>
          </p:nvPr>
        </p:nvSpPr>
        <p:spPr>
          <a:xfrm>
            <a:off x="2607733" y="685276"/>
            <a:ext cx="9302046" cy="1223423"/>
          </a:xfrm>
          <a:solidFill>
            <a:srgbClr val="3366FF"/>
          </a:solidFill>
        </p:spPr>
        <p:txBody>
          <a:bodyPr anchor="ctr">
            <a:normAutofit/>
          </a:bodyPr>
          <a:lstStyle/>
          <a:p>
            <a:pPr algn="l"/>
            <a:r>
              <a:rPr lang="en-US" sz="4400" b="1" dirty="0">
                <a:solidFill>
                  <a:schemeClr val="bg1"/>
                </a:solidFill>
              </a:rPr>
              <a:t>What does INTERMAGNET do?</a:t>
            </a:r>
          </a:p>
        </p:txBody>
      </p:sp>
      <p:sp>
        <p:nvSpPr>
          <p:cNvPr id="3" name="Subtitle 2">
            <a:extLst>
              <a:ext uri="{FF2B5EF4-FFF2-40B4-BE49-F238E27FC236}">
                <a16:creationId xmlns:a16="http://schemas.microsoft.com/office/drawing/2014/main" id="{415E53A4-4FC4-4254-A7C2-38177DB58B19}"/>
              </a:ext>
            </a:extLst>
          </p:cNvPr>
          <p:cNvSpPr>
            <a:spLocks noGrp="1"/>
          </p:cNvSpPr>
          <p:nvPr>
            <p:ph type="subTitle" idx="1"/>
          </p:nvPr>
        </p:nvSpPr>
        <p:spPr>
          <a:xfrm>
            <a:off x="781235" y="2823099"/>
            <a:ext cx="10688715" cy="3630967"/>
          </a:xfrm>
        </p:spPr>
        <p:txBody>
          <a:bodyPr/>
          <a:lstStyle/>
          <a:p>
            <a:pPr marL="342900" indent="-342900" algn="l">
              <a:buFont typeface="Arial" panose="020B0604020202020204" pitchFamily="34" charset="0"/>
              <a:buChar char="•"/>
            </a:pPr>
            <a:r>
              <a:rPr lang="en-US" dirty="0"/>
              <a:t>Defines quality specifications for data.</a:t>
            </a:r>
          </a:p>
          <a:p>
            <a:pPr marL="342900" indent="-342900" algn="l">
              <a:buFont typeface="Arial" panose="020B0604020202020204" pitchFamily="34" charset="0"/>
              <a:buChar char="•"/>
            </a:pPr>
            <a:r>
              <a:rPr lang="en-US" dirty="0"/>
              <a:t>Defines internal rules on how to operate.</a:t>
            </a:r>
          </a:p>
          <a:p>
            <a:pPr marL="342900" indent="-342900" algn="l">
              <a:buFont typeface="Arial" panose="020B0604020202020204" pitchFamily="34" charset="0"/>
              <a:buChar char="•"/>
            </a:pPr>
            <a:r>
              <a:rPr lang="en-US" dirty="0"/>
              <a:t>Reviews observatories, INTERMAGNET Magnetic Observatory (IMO) application.</a:t>
            </a:r>
          </a:p>
          <a:p>
            <a:pPr marL="342900" indent="-342900" algn="l">
              <a:buFont typeface="Arial" panose="020B0604020202020204" pitchFamily="34" charset="0"/>
              <a:buChar char="•"/>
            </a:pPr>
            <a:r>
              <a:rPr lang="en-US" dirty="0"/>
              <a:t>Reviews and publishes data. Which data?</a:t>
            </a:r>
          </a:p>
          <a:p>
            <a:pPr marL="800100" lvl="1" indent="-342900" algn="l">
              <a:buFont typeface="Arial" panose="020B0604020202020204" pitchFamily="34" charset="0"/>
              <a:buChar char="•"/>
            </a:pPr>
            <a:r>
              <a:rPr lang="en-US" dirty="0"/>
              <a:t>1-minute and 1-second data.</a:t>
            </a:r>
          </a:p>
          <a:p>
            <a:pPr marL="800100" lvl="1" indent="-342900" algn="l">
              <a:buFont typeface="Arial" panose="020B0604020202020204" pitchFamily="34" charset="0"/>
              <a:buChar char="•"/>
            </a:pPr>
            <a:r>
              <a:rPr lang="en-US" dirty="0"/>
              <a:t>INTERMAGNET: reported, adjusted, quasi-definitive, definitive</a:t>
            </a:r>
          </a:p>
          <a:p>
            <a:pPr marL="800100" lvl="1" indent="-342900" algn="l">
              <a:buFont typeface="Arial" panose="020B0604020202020204" pitchFamily="34" charset="0"/>
              <a:buChar char="•"/>
            </a:pPr>
            <a:r>
              <a:rPr lang="en-US" dirty="0"/>
              <a:t>            (IAGA: variation, provisional, quasi-definitive, definitive) -&gt; allows for confusions</a:t>
            </a:r>
          </a:p>
          <a:p>
            <a:pPr algn="l"/>
            <a:endParaRPr lang="en-US" dirty="0"/>
          </a:p>
          <a:p>
            <a:pPr algn="l"/>
            <a:endParaRPr lang="en-US" dirty="0"/>
          </a:p>
        </p:txBody>
      </p:sp>
      <p:pic>
        <p:nvPicPr>
          <p:cNvPr id="5" name="Picture 4">
            <a:extLst>
              <a:ext uri="{FF2B5EF4-FFF2-40B4-BE49-F238E27FC236}">
                <a16:creationId xmlns:a16="http://schemas.microsoft.com/office/drawing/2014/main" id="{8914D364-83F6-4C71-A590-F9CE6655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Tree>
    <p:extLst>
      <p:ext uri="{BB962C8B-B14F-4D97-AF65-F5344CB8AC3E}">
        <p14:creationId xmlns:p14="http://schemas.microsoft.com/office/powerpoint/2010/main" val="305307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30D-1392-4870-80C6-46C828BADFF4}"/>
              </a:ext>
            </a:extLst>
          </p:cNvPr>
          <p:cNvSpPr>
            <a:spLocks noGrp="1"/>
          </p:cNvSpPr>
          <p:nvPr>
            <p:ph type="ctrTitle"/>
          </p:nvPr>
        </p:nvSpPr>
        <p:spPr>
          <a:xfrm>
            <a:off x="2607733" y="685276"/>
            <a:ext cx="9302046" cy="1223423"/>
          </a:xfrm>
          <a:solidFill>
            <a:srgbClr val="3366FF"/>
          </a:solidFill>
        </p:spPr>
        <p:txBody>
          <a:bodyPr anchor="ctr">
            <a:normAutofit/>
          </a:bodyPr>
          <a:lstStyle/>
          <a:p>
            <a:pPr algn="l"/>
            <a:r>
              <a:rPr lang="en-US" sz="4400" b="1" dirty="0">
                <a:solidFill>
                  <a:schemeClr val="bg1"/>
                </a:solidFill>
              </a:rPr>
              <a:t>Structure of INTERMAGNET</a:t>
            </a:r>
          </a:p>
        </p:txBody>
      </p:sp>
      <p:sp>
        <p:nvSpPr>
          <p:cNvPr id="3" name="Subtitle 2">
            <a:extLst>
              <a:ext uri="{FF2B5EF4-FFF2-40B4-BE49-F238E27FC236}">
                <a16:creationId xmlns:a16="http://schemas.microsoft.com/office/drawing/2014/main" id="{415E53A4-4FC4-4254-A7C2-38177DB58B19}"/>
              </a:ext>
            </a:extLst>
          </p:cNvPr>
          <p:cNvSpPr>
            <a:spLocks noGrp="1"/>
          </p:cNvSpPr>
          <p:nvPr>
            <p:ph type="subTitle" idx="1"/>
          </p:nvPr>
        </p:nvSpPr>
        <p:spPr>
          <a:xfrm>
            <a:off x="781235" y="2450229"/>
            <a:ext cx="10688715" cy="2434701"/>
          </a:xfrm>
        </p:spPr>
        <p:txBody>
          <a:bodyPr/>
          <a:lstStyle/>
          <a:p>
            <a:pPr marL="342900" indent="-342900" algn="l">
              <a:buFont typeface="Arial" panose="020B0604020202020204" pitchFamily="34" charset="0"/>
              <a:buChar char="•"/>
            </a:pPr>
            <a:r>
              <a:rPr lang="en-US" dirty="0"/>
              <a:t>Executive Council (Excon) for policy decisions.</a:t>
            </a:r>
          </a:p>
          <a:p>
            <a:pPr marL="342900" indent="-342900" algn="l">
              <a:buFont typeface="Arial" panose="020B0604020202020204" pitchFamily="34" charset="0"/>
              <a:buChar char="•"/>
            </a:pPr>
            <a:r>
              <a:rPr lang="en-US" dirty="0"/>
              <a:t>Operations Committee (</a:t>
            </a:r>
            <a:r>
              <a:rPr lang="en-US" dirty="0" err="1"/>
              <a:t>Opscom</a:t>
            </a:r>
            <a:r>
              <a:rPr lang="en-US" dirty="0"/>
              <a:t>) for running INTERMAGNET.</a:t>
            </a:r>
          </a:p>
          <a:p>
            <a:pPr marL="342900" indent="-342900" algn="l">
              <a:buFont typeface="Arial" panose="020B0604020202020204" pitchFamily="34" charset="0"/>
              <a:buChar char="•"/>
            </a:pPr>
            <a:r>
              <a:rPr lang="en-US" dirty="0"/>
              <a:t>Subcommittees ('officers')</a:t>
            </a:r>
          </a:p>
          <a:p>
            <a:pPr marL="800100" lvl="1" indent="-342900" algn="l">
              <a:buFont typeface="Arial" panose="020B0604020202020204" pitchFamily="34" charset="0"/>
              <a:buChar char="•"/>
            </a:pPr>
            <a:r>
              <a:rPr lang="en-US" dirty="0" err="1"/>
              <a:t>IMOs</a:t>
            </a:r>
            <a:endParaRPr lang="en-US" dirty="0"/>
          </a:p>
          <a:p>
            <a:pPr marL="800100" lvl="1" indent="-342900" algn="l">
              <a:buFont typeface="Arial" panose="020B0604020202020204" pitchFamily="34" charset="0"/>
              <a:buChar char="•"/>
            </a:pPr>
            <a:r>
              <a:rPr lang="en-US" dirty="0"/>
              <a:t>Definitive Data (DD)</a:t>
            </a:r>
          </a:p>
          <a:p>
            <a:pPr marL="800100" lvl="1" indent="-342900" algn="l">
              <a:buFont typeface="Arial" panose="020B0604020202020204" pitchFamily="34" charset="0"/>
              <a:buChar char="•"/>
            </a:pPr>
            <a:r>
              <a:rPr lang="en-US" dirty="0"/>
              <a:t>Geomagnetic Information Nodes (GIN) + GIN Managers in UK, US, FR, JP, CA</a:t>
            </a:r>
          </a:p>
          <a:p>
            <a:pPr marL="800100" lvl="1" indent="-342900" algn="l">
              <a:buFont typeface="Arial" panose="020B0604020202020204" pitchFamily="34" charset="0"/>
              <a:buChar char="•"/>
            </a:pPr>
            <a:r>
              <a:rPr lang="en-US" dirty="0"/>
              <a:t> Technical Manual (TM)</a:t>
            </a:r>
          </a:p>
          <a:p>
            <a:pPr marL="800100" lvl="1" indent="-342900" algn="l">
              <a:buFont typeface="Arial" panose="020B0604020202020204" pitchFamily="34" charset="0"/>
              <a:buChar char="•"/>
            </a:pPr>
            <a:r>
              <a:rPr lang="en-US" dirty="0"/>
              <a:t>(Instruments and data acquisition, IDA)</a:t>
            </a:r>
          </a:p>
          <a:p>
            <a:pPr marL="342900" indent="-342900" algn="l">
              <a:buFont typeface="Arial" panose="020B0604020202020204" pitchFamily="34" charset="0"/>
              <a:buChar char="•"/>
            </a:pPr>
            <a:r>
              <a:rPr lang="en-US" b="1" dirty="0"/>
              <a:t>New</a:t>
            </a:r>
            <a:r>
              <a:rPr lang="en-US" dirty="0"/>
              <a:t> </a:t>
            </a:r>
            <a:r>
              <a:rPr lang="en-US" dirty="0" err="1"/>
              <a:t>Opscom</a:t>
            </a:r>
            <a:r>
              <a:rPr lang="en-US" dirty="0"/>
              <a:t> Members. </a:t>
            </a:r>
            <a:r>
              <a:rPr lang="en-US" b="1" dirty="0"/>
              <a:t>More later!</a:t>
            </a:r>
          </a:p>
          <a:p>
            <a:pPr marL="342900" indent="-342900" algn="l">
              <a:buFont typeface="Arial" panose="020B0604020202020204" pitchFamily="34" charset="0"/>
              <a:buChar char="•"/>
            </a:pPr>
            <a:r>
              <a:rPr lang="en-US" dirty="0"/>
              <a:t>Data Checkers</a:t>
            </a:r>
          </a:p>
          <a:p>
            <a:pPr marL="800100" lvl="1" indent="-342900" algn="l">
              <a:buFont typeface="Arial" panose="020B0604020202020204" pitchFamily="34" charset="0"/>
              <a:buChar char="•"/>
            </a:pPr>
            <a:endParaRPr lang="en-US" dirty="0"/>
          </a:p>
          <a:p>
            <a:pPr algn="l"/>
            <a:endParaRPr lang="en-US" dirty="0"/>
          </a:p>
        </p:txBody>
      </p:sp>
      <p:pic>
        <p:nvPicPr>
          <p:cNvPr id="5" name="Picture 4">
            <a:extLst>
              <a:ext uri="{FF2B5EF4-FFF2-40B4-BE49-F238E27FC236}">
                <a16:creationId xmlns:a16="http://schemas.microsoft.com/office/drawing/2014/main" id="{8914D364-83F6-4C71-A590-F9CE6655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73" y="277813"/>
            <a:ext cx="2038350" cy="2038350"/>
          </a:xfrm>
          <a:prstGeom prst="rect">
            <a:avLst/>
          </a:prstGeom>
        </p:spPr>
      </p:pic>
    </p:spTree>
    <p:extLst>
      <p:ext uri="{BB962C8B-B14F-4D97-AF65-F5344CB8AC3E}">
        <p14:creationId xmlns:p14="http://schemas.microsoft.com/office/powerpoint/2010/main" val="3001647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1056</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  INTERMAGNET</vt:lpstr>
      <vt:lpstr>O meu nome é INTERMAGNET, muito prazer!</vt:lpstr>
      <vt:lpstr>O meu nome é INTERMAGNET, muito prazer!</vt:lpstr>
      <vt:lpstr>PowerPoint Presentation</vt:lpstr>
      <vt:lpstr>PowerPoint Presentation</vt:lpstr>
      <vt:lpstr>What does INTERMAGNET do?</vt:lpstr>
      <vt:lpstr>What does INTERMAGNET do?</vt:lpstr>
      <vt:lpstr>What does INTERMAGNET do?</vt:lpstr>
      <vt:lpstr>Structure of INTERMAGNET</vt:lpstr>
      <vt:lpstr>Data Checkers</vt:lpstr>
      <vt:lpstr>New Opscom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INTERMAGNET</dc:title>
  <dc:creator>jmat</dc:creator>
  <cp:lastModifiedBy>jmat</cp:lastModifiedBy>
  <cp:revision>34</cp:revision>
  <dcterms:created xsi:type="dcterms:W3CDTF">2024-11-02T20:35:20Z</dcterms:created>
  <dcterms:modified xsi:type="dcterms:W3CDTF">2024-11-03T18:12:47Z</dcterms:modified>
</cp:coreProperties>
</file>