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1"/>
  </p:notesMasterIdLst>
  <p:handoutMasterIdLst>
    <p:handoutMasterId r:id="rId12"/>
  </p:handoutMasterIdLst>
  <p:sldIdLst>
    <p:sldId id="256" r:id="rId2"/>
    <p:sldId id="258" r:id="rId3"/>
    <p:sldId id="259" r:id="rId4"/>
    <p:sldId id="260" r:id="rId5"/>
    <p:sldId id="262" r:id="rId6"/>
    <p:sldId id="263" r:id="rId7"/>
    <p:sldId id="265" r:id="rId8"/>
    <p:sldId id="268" r:id="rId9"/>
    <p:sldId id="267" r:id="rId10"/>
  </p:sldIdLst>
  <p:sldSz cx="9144000" cy="6858000" type="screen4x3"/>
  <p:notesSz cx="6681788" cy="9817100"/>
  <p:defaultTextStyle>
    <a:defPPr>
      <a:defRPr lang="en-GB"/>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0" autoAdjust="0"/>
    <p:restoredTop sz="86397" autoAdjust="0"/>
  </p:normalViewPr>
  <p:slideViewPr>
    <p:cSldViewPr>
      <p:cViewPr varScale="1">
        <p:scale>
          <a:sx n="115" d="100"/>
          <a:sy n="115" d="100"/>
        </p:scale>
        <p:origin x="-552"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857500" cy="468313"/>
          </a:xfrm>
          <a:prstGeom prst="rect">
            <a:avLst/>
          </a:prstGeom>
          <a:noFill/>
          <a:ln w="9525">
            <a:noFill/>
            <a:miter lim="800000"/>
            <a:headEnd/>
            <a:tailEnd/>
          </a:ln>
          <a:effectLst/>
        </p:spPr>
        <p:txBody>
          <a:bodyPr vert="horz" wrap="square" lIns="95354" tIns="47677" rIns="95354" bIns="47677" numCol="1" anchor="t" anchorCtr="0" compatLnSpc="1">
            <a:prstTxWarp prst="textNoShape">
              <a:avLst/>
            </a:prstTxWarp>
          </a:bodyPr>
          <a:lstStyle>
            <a:lvl1pPr algn="l" defTabSz="954088">
              <a:defRPr sz="1300"/>
            </a:lvl1pPr>
          </a:lstStyle>
          <a:p>
            <a:pPr>
              <a:defRPr/>
            </a:pPr>
            <a:endParaRPr lang="en-GB"/>
          </a:p>
        </p:txBody>
      </p:sp>
      <p:sp>
        <p:nvSpPr>
          <p:cNvPr id="10243" name="Rectangle 3"/>
          <p:cNvSpPr>
            <a:spLocks noGrp="1" noChangeArrowheads="1"/>
          </p:cNvSpPr>
          <p:nvPr>
            <p:ph type="dt" sz="quarter" idx="1"/>
          </p:nvPr>
        </p:nvSpPr>
        <p:spPr bwMode="auto">
          <a:xfrm>
            <a:off x="3754438" y="0"/>
            <a:ext cx="2938462" cy="468313"/>
          </a:xfrm>
          <a:prstGeom prst="rect">
            <a:avLst/>
          </a:prstGeom>
          <a:noFill/>
          <a:ln w="9525">
            <a:noFill/>
            <a:miter lim="800000"/>
            <a:headEnd/>
            <a:tailEnd/>
          </a:ln>
          <a:effectLst/>
        </p:spPr>
        <p:txBody>
          <a:bodyPr vert="horz" wrap="square" lIns="95354" tIns="47677" rIns="95354" bIns="47677" numCol="1" anchor="t" anchorCtr="0" compatLnSpc="1">
            <a:prstTxWarp prst="textNoShape">
              <a:avLst/>
            </a:prstTxWarp>
          </a:bodyPr>
          <a:lstStyle>
            <a:lvl1pPr algn="r" defTabSz="954088">
              <a:defRPr sz="1300"/>
            </a:lvl1pPr>
          </a:lstStyle>
          <a:p>
            <a:pPr>
              <a:defRPr/>
            </a:pPr>
            <a:endParaRPr lang="en-GB"/>
          </a:p>
        </p:txBody>
      </p:sp>
      <p:sp>
        <p:nvSpPr>
          <p:cNvPr id="10244" name="Rectangle 4"/>
          <p:cNvSpPr>
            <a:spLocks noGrp="1" noChangeArrowheads="1"/>
          </p:cNvSpPr>
          <p:nvPr>
            <p:ph type="ftr" sz="quarter" idx="2"/>
          </p:nvPr>
        </p:nvSpPr>
        <p:spPr bwMode="auto">
          <a:xfrm>
            <a:off x="0" y="9288463"/>
            <a:ext cx="2857500" cy="546100"/>
          </a:xfrm>
          <a:prstGeom prst="rect">
            <a:avLst/>
          </a:prstGeom>
          <a:noFill/>
          <a:ln w="9525">
            <a:noFill/>
            <a:miter lim="800000"/>
            <a:headEnd/>
            <a:tailEnd/>
          </a:ln>
          <a:effectLst/>
        </p:spPr>
        <p:txBody>
          <a:bodyPr vert="horz" wrap="square" lIns="95354" tIns="47677" rIns="95354" bIns="47677" numCol="1" anchor="b" anchorCtr="0" compatLnSpc="1">
            <a:prstTxWarp prst="textNoShape">
              <a:avLst/>
            </a:prstTxWarp>
          </a:bodyPr>
          <a:lstStyle>
            <a:lvl1pPr algn="l" defTabSz="954088">
              <a:defRPr sz="1300"/>
            </a:lvl1pPr>
          </a:lstStyle>
          <a:p>
            <a:pPr>
              <a:defRPr/>
            </a:pPr>
            <a:endParaRPr lang="en-GB"/>
          </a:p>
        </p:txBody>
      </p:sp>
      <p:sp>
        <p:nvSpPr>
          <p:cNvPr id="10245" name="Rectangle 5"/>
          <p:cNvSpPr>
            <a:spLocks noGrp="1" noChangeArrowheads="1"/>
          </p:cNvSpPr>
          <p:nvPr>
            <p:ph type="sldNum" sz="quarter" idx="3"/>
          </p:nvPr>
        </p:nvSpPr>
        <p:spPr bwMode="auto">
          <a:xfrm>
            <a:off x="3754438" y="9288463"/>
            <a:ext cx="2938462" cy="546100"/>
          </a:xfrm>
          <a:prstGeom prst="rect">
            <a:avLst/>
          </a:prstGeom>
          <a:noFill/>
          <a:ln w="9525">
            <a:noFill/>
            <a:miter lim="800000"/>
            <a:headEnd/>
            <a:tailEnd/>
          </a:ln>
          <a:effectLst/>
        </p:spPr>
        <p:txBody>
          <a:bodyPr vert="horz" wrap="square" lIns="95354" tIns="47677" rIns="95354" bIns="47677" numCol="1" anchor="b" anchorCtr="0" compatLnSpc="1">
            <a:prstTxWarp prst="textNoShape">
              <a:avLst/>
            </a:prstTxWarp>
          </a:bodyPr>
          <a:lstStyle>
            <a:lvl1pPr algn="r" defTabSz="954088">
              <a:defRPr sz="1300"/>
            </a:lvl1pPr>
          </a:lstStyle>
          <a:p>
            <a:pPr>
              <a:defRPr/>
            </a:pPr>
            <a:fld id="{2EF9CA57-A072-4503-AE00-EBFA72183FCD}" type="slidenum">
              <a:rPr lang="en-GB"/>
              <a:pPr>
                <a:defRPr/>
              </a:pPr>
              <a:t>‹#›</a:t>
            </a:fld>
            <a:endParaRPr lang="en-GB"/>
          </a:p>
        </p:txBody>
      </p:sp>
    </p:spTree>
    <p:extLst>
      <p:ext uri="{BB962C8B-B14F-4D97-AF65-F5344CB8AC3E}">
        <p14:creationId xmlns:p14="http://schemas.microsoft.com/office/powerpoint/2010/main" val="19882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5600"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84600" y="0"/>
            <a:ext cx="2895600" cy="490538"/>
          </a:xfrm>
          <a:prstGeom prst="rect">
            <a:avLst/>
          </a:prstGeom>
        </p:spPr>
        <p:txBody>
          <a:bodyPr vert="horz" lIns="91440" tIns="45720" rIns="91440" bIns="45720" rtlCol="0"/>
          <a:lstStyle>
            <a:lvl1pPr algn="r">
              <a:defRPr sz="1200"/>
            </a:lvl1pPr>
          </a:lstStyle>
          <a:p>
            <a:fld id="{C17955CE-1ED9-4663-AC5E-E4D6DA7B6830}" type="datetimeFigureOut">
              <a:rPr lang="en-GB" smtClean="0"/>
              <a:t>09/09/2016</a:t>
            </a:fld>
            <a:endParaRPr lang="en-GB"/>
          </a:p>
        </p:txBody>
      </p:sp>
      <p:sp>
        <p:nvSpPr>
          <p:cNvPr id="4" name="Slide Image Placeholder 3"/>
          <p:cNvSpPr>
            <a:spLocks noGrp="1" noRot="1" noChangeAspect="1"/>
          </p:cNvSpPr>
          <p:nvPr>
            <p:ph type="sldImg" idx="2"/>
          </p:nvPr>
        </p:nvSpPr>
        <p:spPr>
          <a:xfrm>
            <a:off x="887413" y="736600"/>
            <a:ext cx="4908550" cy="368141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8338" y="4662488"/>
            <a:ext cx="5345112" cy="44180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24975"/>
            <a:ext cx="2895600" cy="49053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84600" y="9324975"/>
            <a:ext cx="2895600" cy="490538"/>
          </a:xfrm>
          <a:prstGeom prst="rect">
            <a:avLst/>
          </a:prstGeom>
        </p:spPr>
        <p:txBody>
          <a:bodyPr vert="horz" lIns="91440" tIns="45720" rIns="91440" bIns="45720" rtlCol="0" anchor="b"/>
          <a:lstStyle>
            <a:lvl1pPr algn="r">
              <a:defRPr sz="1200"/>
            </a:lvl1pPr>
          </a:lstStyle>
          <a:p>
            <a:fld id="{05831058-0CFD-4247-8F92-1303F5D31B8F}" type="slidenum">
              <a:rPr lang="en-GB" smtClean="0"/>
              <a:t>‹#›</a:t>
            </a:fld>
            <a:endParaRPr lang="en-GB"/>
          </a:p>
        </p:txBody>
      </p:sp>
    </p:spTree>
    <p:extLst>
      <p:ext uri="{BB962C8B-B14F-4D97-AF65-F5344CB8AC3E}">
        <p14:creationId xmlns:p14="http://schemas.microsoft.com/office/powerpoint/2010/main" val="3638423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work is being funded through EPOS – this is why it’s being presented at an EPOS meeting</a:t>
            </a:r>
          </a:p>
          <a:p>
            <a:r>
              <a:rPr lang="en-GB" dirty="0" smtClean="0"/>
              <a:t>However the scope</a:t>
            </a:r>
            <a:r>
              <a:rPr lang="en-GB" baseline="0" dirty="0" smtClean="0"/>
              <a:t> of the work covers the global geomagnetism community</a:t>
            </a:r>
          </a:p>
          <a:p>
            <a:r>
              <a:rPr lang="en-GB" baseline="0" dirty="0" smtClean="0"/>
              <a:t>This work, </a:t>
            </a:r>
            <a:r>
              <a:rPr lang="en-GB" baseline="0" smtClean="0"/>
              <a:t>now funded by EPOS, </a:t>
            </a:r>
            <a:r>
              <a:rPr lang="en-GB" baseline="0" dirty="0" smtClean="0"/>
              <a:t>is the continuation of work in INTERMAGNET between BGS and GFZ </a:t>
            </a:r>
            <a:r>
              <a:rPr lang="en-GB" baseline="0" smtClean="0"/>
              <a:t>over the past 2-3 years</a:t>
            </a:r>
            <a:endParaRPr lang="en-GB" dirty="0"/>
          </a:p>
        </p:txBody>
      </p:sp>
      <p:sp>
        <p:nvSpPr>
          <p:cNvPr id="4" name="Slide Number Placeholder 3"/>
          <p:cNvSpPr>
            <a:spLocks noGrp="1"/>
          </p:cNvSpPr>
          <p:nvPr>
            <p:ph type="sldNum" sz="quarter" idx="10"/>
          </p:nvPr>
        </p:nvSpPr>
        <p:spPr/>
        <p:txBody>
          <a:bodyPr/>
          <a:lstStyle/>
          <a:p>
            <a:fld id="{05831058-0CFD-4247-8F92-1303F5D31B8F}" type="slidenum">
              <a:rPr lang="en-GB" smtClean="0"/>
              <a:t>1</a:t>
            </a:fld>
            <a:endParaRPr lang="en-GB"/>
          </a:p>
        </p:txBody>
      </p:sp>
    </p:spTree>
    <p:extLst>
      <p:ext uri="{BB962C8B-B14F-4D97-AF65-F5344CB8AC3E}">
        <p14:creationId xmlns:p14="http://schemas.microsoft.com/office/powerpoint/2010/main" val="3819772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These figures are from the World Data Centre metadata database</a:t>
            </a:r>
          </a:p>
          <a:p>
            <a:endParaRPr lang="en-GB" dirty="0" smtClean="0"/>
          </a:p>
          <a:p>
            <a:r>
              <a:rPr lang="en-GB" dirty="0" smtClean="0"/>
              <a:t>The data that we need to collect is sufficiently</a:t>
            </a:r>
            <a:r>
              <a:rPr lang="en-GB" baseline="0" dirty="0" smtClean="0"/>
              <a:t> large and complex to need a data management tool, which we don’t have at the </a:t>
            </a:r>
            <a:r>
              <a:rPr lang="en-GB" baseline="0" dirty="0" smtClean="0"/>
              <a:t>moment</a:t>
            </a:r>
          </a:p>
          <a:p>
            <a:endParaRPr lang="en-GB" baseline="0" dirty="0" smtClean="0"/>
          </a:p>
          <a:p>
            <a:r>
              <a:rPr lang="en-GB" baseline="0" dirty="0" smtClean="0"/>
              <a:t>INTERMAGNET figures: 61 institutes</a:t>
            </a:r>
            <a:r>
              <a:rPr lang="en-GB" baseline="0" smtClean="0"/>
              <a:t>, 132 </a:t>
            </a:r>
            <a:r>
              <a:rPr lang="en-GB" baseline="0" dirty="0" smtClean="0"/>
              <a:t>active observatories, 17 </a:t>
            </a:r>
            <a:r>
              <a:rPr lang="en-GB" baseline="0" smtClean="0"/>
              <a:t>former observatories</a:t>
            </a:r>
            <a:endParaRPr lang="en-GB" baseline="0" dirty="0" smtClean="0"/>
          </a:p>
        </p:txBody>
      </p:sp>
      <p:sp>
        <p:nvSpPr>
          <p:cNvPr id="4" name="Slide Number Placeholder 3"/>
          <p:cNvSpPr>
            <a:spLocks noGrp="1"/>
          </p:cNvSpPr>
          <p:nvPr>
            <p:ph type="sldNum" sz="quarter" idx="10"/>
          </p:nvPr>
        </p:nvSpPr>
        <p:spPr/>
        <p:txBody>
          <a:bodyPr/>
          <a:lstStyle/>
          <a:p>
            <a:fld id="{05831058-0CFD-4247-8F92-1303F5D31B8F}" type="slidenum">
              <a:rPr lang="en-GB" smtClean="0"/>
              <a:t>2</a:t>
            </a:fld>
            <a:endParaRPr lang="en-GB"/>
          </a:p>
        </p:txBody>
      </p:sp>
    </p:spTree>
    <p:extLst>
      <p:ext uri="{BB962C8B-B14F-4D97-AF65-F5344CB8AC3E}">
        <p14:creationId xmlns:p14="http://schemas.microsoft.com/office/powerpoint/2010/main" val="1583514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World Data Centre – metadata is held in an Access </a:t>
            </a:r>
            <a:r>
              <a:rPr lang="en-GB" dirty="0" err="1" smtClean="0"/>
              <a:t>databasend</a:t>
            </a:r>
            <a:r>
              <a:rPr lang="en-GB" dirty="0" smtClean="0"/>
              <a:t> updated manually when contacts email us changes</a:t>
            </a:r>
          </a:p>
          <a:p>
            <a:r>
              <a:rPr lang="en-GB" dirty="0" smtClean="0"/>
              <a:t>	The Access database is well designed, but difficult to make accessible:</a:t>
            </a:r>
          </a:p>
          <a:p>
            <a:r>
              <a:rPr lang="en-GB" dirty="0" smtClean="0"/>
              <a:t>		It’s hard to add code that will allow</a:t>
            </a:r>
            <a:r>
              <a:rPr lang="en-GB" baseline="0" dirty="0" smtClean="0"/>
              <a:t> the data to be distributed by web service</a:t>
            </a:r>
          </a:p>
          <a:p>
            <a:r>
              <a:rPr lang="en-GB" baseline="0" dirty="0" smtClean="0"/>
              <a:t>		It’s hard to design a system that will allow observatory operators to input metadata themselves</a:t>
            </a:r>
            <a:endParaRPr lang="en-GB" dirty="0" smtClean="0"/>
          </a:p>
          <a:p>
            <a:r>
              <a:rPr lang="en-GB" dirty="0" smtClean="0"/>
              <a:t>INTERMAGNET – </a:t>
            </a:r>
            <a:r>
              <a:rPr lang="en-GB" baseline="0" dirty="0" smtClean="0"/>
              <a:t>metadata for the annual </a:t>
            </a:r>
            <a:r>
              <a:rPr lang="en-GB" dirty="0" smtClean="0"/>
              <a:t>DVD</a:t>
            </a:r>
            <a:r>
              <a:rPr lang="en-GB" baseline="0" dirty="0" smtClean="0"/>
              <a:t> is compiled annually from text files</a:t>
            </a:r>
          </a:p>
          <a:p>
            <a:r>
              <a:rPr lang="en-GB" baseline="0" dirty="0" smtClean="0"/>
              <a:t>	metadata for the web site is in XML files which are updated when contacts email us</a:t>
            </a:r>
          </a:p>
          <a:p>
            <a:r>
              <a:rPr lang="en-GB" baseline="0" dirty="0" smtClean="0"/>
              <a:t>	Held in disparate ways: XML files on web site, unstructured text on DVD</a:t>
            </a:r>
          </a:p>
          <a:p>
            <a:endParaRPr lang="en-GB" baseline="0" dirty="0" smtClean="0"/>
          </a:p>
          <a:p>
            <a:r>
              <a:rPr lang="en-GB" baseline="0" dirty="0" smtClean="0"/>
              <a:t>There are almost certainly other places where geomagnetic metadata is collected – metadata which could be merged into a central metadata system, provided it is suitably designed</a:t>
            </a:r>
          </a:p>
          <a:p>
            <a:endParaRPr lang="en-GB" baseline="0" dirty="0" smtClean="0"/>
          </a:p>
          <a:p>
            <a:r>
              <a:rPr lang="en-GB" baseline="0" dirty="0" smtClean="0"/>
              <a:t>There’s a lot of manual work to get what we need.</a:t>
            </a:r>
          </a:p>
          <a:p>
            <a:r>
              <a:rPr lang="en-GB" baseline="0" dirty="0" smtClean="0"/>
              <a:t>There are a lot of bits of metadata in different places, sometimes with conflicting contents</a:t>
            </a:r>
          </a:p>
          <a:p>
            <a:r>
              <a:rPr lang="en-GB" baseline="0" dirty="0" smtClean="0"/>
              <a:t>Very little is easily accessible, particularly for use by computer</a:t>
            </a:r>
            <a:endParaRPr lang="en-GB" dirty="0"/>
          </a:p>
        </p:txBody>
      </p:sp>
      <p:sp>
        <p:nvSpPr>
          <p:cNvPr id="4" name="Slide Number Placeholder 3"/>
          <p:cNvSpPr>
            <a:spLocks noGrp="1"/>
          </p:cNvSpPr>
          <p:nvPr>
            <p:ph type="sldNum" sz="quarter" idx="10"/>
          </p:nvPr>
        </p:nvSpPr>
        <p:spPr/>
        <p:txBody>
          <a:bodyPr/>
          <a:lstStyle/>
          <a:p>
            <a:fld id="{05831058-0CFD-4247-8F92-1303F5D31B8F}" type="slidenum">
              <a:rPr lang="en-GB" smtClean="0"/>
              <a:t>3</a:t>
            </a:fld>
            <a:endParaRPr lang="en-GB"/>
          </a:p>
        </p:txBody>
      </p:sp>
    </p:spTree>
    <p:extLst>
      <p:ext uri="{BB962C8B-B14F-4D97-AF65-F5344CB8AC3E}">
        <p14:creationId xmlns:p14="http://schemas.microsoft.com/office/powerpoint/2010/main" val="1228203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5831058-0CFD-4247-8F92-1303F5D31B8F}" type="slidenum">
              <a:rPr lang="en-GB" smtClean="0"/>
              <a:t>4</a:t>
            </a:fld>
            <a:endParaRPr lang="en-GB"/>
          </a:p>
        </p:txBody>
      </p:sp>
    </p:spTree>
    <p:extLst>
      <p:ext uri="{BB962C8B-B14F-4D97-AF65-F5344CB8AC3E}">
        <p14:creationId xmlns:p14="http://schemas.microsoft.com/office/powerpoint/2010/main" val="1228203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think that the ‘gold standard’ for a geomagnetic metadata system is that we would have enough information to allow us to create</a:t>
            </a:r>
            <a:r>
              <a:rPr lang="en-GB" baseline="0" dirty="0" smtClean="0"/>
              <a:t> the digital equivalent of a yearbook from the metadata for any of the digital data sets that we are collecting. We won’t get to this level with the first version of the system, but the idea of being able to recreate a yearbook from the metadata should continue to be an aspiration.</a:t>
            </a:r>
          </a:p>
          <a:p>
            <a:endParaRPr lang="en-GB" baseline="0" dirty="0" smtClean="0"/>
          </a:p>
          <a:p>
            <a:r>
              <a:rPr lang="en-GB" baseline="0" dirty="0" smtClean="0"/>
              <a:t>ISO 19115 is a standard for geographic metadata. INSPIRE is a related standard that is mandatory in Europe</a:t>
            </a:r>
            <a:endParaRPr lang="en-GB" dirty="0"/>
          </a:p>
        </p:txBody>
      </p:sp>
      <p:sp>
        <p:nvSpPr>
          <p:cNvPr id="4" name="Slide Number Placeholder 3"/>
          <p:cNvSpPr>
            <a:spLocks noGrp="1"/>
          </p:cNvSpPr>
          <p:nvPr>
            <p:ph type="sldNum" sz="quarter" idx="10"/>
          </p:nvPr>
        </p:nvSpPr>
        <p:spPr/>
        <p:txBody>
          <a:bodyPr/>
          <a:lstStyle/>
          <a:p>
            <a:fld id="{05831058-0CFD-4247-8F92-1303F5D31B8F}" type="slidenum">
              <a:rPr lang="en-GB" smtClean="0"/>
              <a:t>5</a:t>
            </a:fld>
            <a:endParaRPr lang="en-GB"/>
          </a:p>
        </p:txBody>
      </p:sp>
    </p:spTree>
    <p:extLst>
      <p:ext uri="{BB962C8B-B14F-4D97-AF65-F5344CB8AC3E}">
        <p14:creationId xmlns:p14="http://schemas.microsoft.com/office/powerpoint/2010/main" val="1228203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 easy to use data entry service will be provided. This will allow data providers</a:t>
            </a:r>
            <a:r>
              <a:rPr lang="en-GB" baseline="0" dirty="0" smtClean="0"/>
              <a:t> to update entries for their own institutes and observatories</a:t>
            </a:r>
          </a:p>
          <a:p>
            <a:endParaRPr lang="en-GB" baseline="0" dirty="0" smtClean="0"/>
          </a:p>
          <a:p>
            <a:r>
              <a:rPr lang="en-GB" baseline="0" dirty="0" smtClean="0"/>
              <a:t>Feeds will be provided to satisfy the specific requirements of a number of clients (INTERMAGNET and EPOS shown in the diagram – others expected to follow). The basic design will be flexible, allowing new clients to be added as needed.</a:t>
            </a:r>
          </a:p>
          <a:p>
            <a:endParaRPr lang="en-GB" baseline="0" dirty="0" smtClean="0"/>
          </a:p>
          <a:p>
            <a:r>
              <a:rPr lang="en-GB" baseline="0" dirty="0" smtClean="0"/>
              <a:t>Tools will be available to allow the operators of the database to enter and delete data.</a:t>
            </a:r>
          </a:p>
          <a:p>
            <a:endParaRPr lang="en-GB" baseline="0" dirty="0" smtClean="0"/>
          </a:p>
          <a:p>
            <a:r>
              <a:rPr lang="en-GB" baseline="0" dirty="0" smtClean="0"/>
              <a:t>The system will initially be implemented at the British Geological Survey. It will be designed to be flexible in it’s implementation, so that it could be moved to another institute, if required.</a:t>
            </a:r>
            <a:endParaRPr lang="en-GB" dirty="0"/>
          </a:p>
        </p:txBody>
      </p:sp>
      <p:sp>
        <p:nvSpPr>
          <p:cNvPr id="4" name="Slide Number Placeholder 3"/>
          <p:cNvSpPr>
            <a:spLocks noGrp="1"/>
          </p:cNvSpPr>
          <p:nvPr>
            <p:ph type="sldNum" sz="quarter" idx="10"/>
          </p:nvPr>
        </p:nvSpPr>
        <p:spPr/>
        <p:txBody>
          <a:bodyPr/>
          <a:lstStyle/>
          <a:p>
            <a:fld id="{05831058-0CFD-4247-8F92-1303F5D31B8F}" type="slidenum">
              <a:rPr lang="en-GB" smtClean="0"/>
              <a:t>6</a:t>
            </a:fld>
            <a:endParaRPr lang="en-GB"/>
          </a:p>
        </p:txBody>
      </p:sp>
    </p:spTree>
    <p:extLst>
      <p:ext uri="{BB962C8B-B14F-4D97-AF65-F5344CB8AC3E}">
        <p14:creationId xmlns:p14="http://schemas.microsoft.com/office/powerpoint/2010/main" val="1228203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Designed to capture these things about an observatory:</a:t>
            </a:r>
          </a:p>
          <a:p>
            <a:r>
              <a:rPr lang="en-GB" dirty="0" smtClean="0"/>
              <a:t>	What institute</a:t>
            </a:r>
            <a:r>
              <a:rPr lang="en-GB" baseline="0" dirty="0" smtClean="0"/>
              <a:t> or institutes does it belong to and is it supported by</a:t>
            </a:r>
          </a:p>
          <a:p>
            <a:r>
              <a:rPr lang="en-GB" baseline="0" dirty="0" smtClean="0"/>
              <a:t>	What is it’s location</a:t>
            </a:r>
          </a:p>
          <a:p>
            <a:r>
              <a:rPr lang="en-GB" baseline="0" dirty="0" smtClean="0"/>
              <a:t>	Who are the contacts for the observatory</a:t>
            </a:r>
          </a:p>
          <a:p>
            <a:r>
              <a:rPr lang="en-GB" baseline="0" dirty="0" smtClean="0"/>
              <a:t>	What instruments are / have been in operation at the observatory</a:t>
            </a:r>
          </a:p>
          <a:p>
            <a:r>
              <a:rPr lang="en-GB" baseline="0" dirty="0" smtClean="0"/>
              <a:t>	What data sets has the observatory produced</a:t>
            </a:r>
          </a:p>
          <a:p>
            <a:r>
              <a:rPr lang="en-GB" baseline="0" dirty="0" smtClean="0"/>
              <a:t>	Is the observatory a member of INTERMAGNET</a:t>
            </a:r>
          </a:p>
          <a:p>
            <a:r>
              <a:rPr lang="en-GB" baseline="0" dirty="0" smtClean="0"/>
              <a:t>All these attributes may vary over time – the metadata allows for this</a:t>
            </a:r>
          </a:p>
          <a:p>
            <a:r>
              <a:rPr lang="en-GB" baseline="0" dirty="0" smtClean="0"/>
              <a:t>This is a subset of the information held in the schema – for a more detailed description, contact me</a:t>
            </a:r>
            <a:endParaRPr lang="en-GB" dirty="0" smtClean="0"/>
          </a:p>
          <a:p>
            <a:r>
              <a:rPr lang="en-GB" dirty="0" smtClean="0"/>
              <a:t>	</a:t>
            </a:r>
            <a:endParaRPr lang="en-GB" dirty="0"/>
          </a:p>
        </p:txBody>
      </p:sp>
      <p:sp>
        <p:nvSpPr>
          <p:cNvPr id="4" name="Slide Number Placeholder 3"/>
          <p:cNvSpPr>
            <a:spLocks noGrp="1"/>
          </p:cNvSpPr>
          <p:nvPr>
            <p:ph type="sldNum" sz="quarter" idx="10"/>
          </p:nvPr>
        </p:nvSpPr>
        <p:spPr/>
        <p:txBody>
          <a:bodyPr/>
          <a:lstStyle/>
          <a:p>
            <a:fld id="{05831058-0CFD-4247-8F92-1303F5D31B8F}" type="slidenum">
              <a:rPr lang="en-GB" smtClean="0"/>
              <a:t>7</a:t>
            </a:fld>
            <a:endParaRPr lang="en-GB"/>
          </a:p>
        </p:txBody>
      </p:sp>
    </p:spTree>
    <p:extLst>
      <p:ext uri="{BB962C8B-B14F-4D97-AF65-F5344CB8AC3E}">
        <p14:creationId xmlns:p14="http://schemas.microsoft.com/office/powerpoint/2010/main" val="1228203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 easy to use data entry service will be provided. This will allow data providers</a:t>
            </a:r>
            <a:r>
              <a:rPr lang="en-GB" baseline="0" dirty="0" smtClean="0"/>
              <a:t> to update entries for their own institutes and observatories</a:t>
            </a:r>
          </a:p>
          <a:p>
            <a:endParaRPr lang="en-GB" baseline="0" dirty="0" smtClean="0"/>
          </a:p>
          <a:p>
            <a:r>
              <a:rPr lang="en-GB" baseline="0" dirty="0" smtClean="0"/>
              <a:t>Feeds will be provided to satisfy the specific requirements of a number of clients (INTERMAGNET and EPOS shown in the diagram – others expected to follow). The basic design will be flexible, allowing new clients to be added as needed.</a:t>
            </a:r>
          </a:p>
          <a:p>
            <a:endParaRPr lang="en-GB" baseline="0" dirty="0" smtClean="0"/>
          </a:p>
          <a:p>
            <a:r>
              <a:rPr lang="en-GB" baseline="0" dirty="0" smtClean="0"/>
              <a:t>Tools will be available to allow the operators of the database to enter and delete data.</a:t>
            </a:r>
          </a:p>
          <a:p>
            <a:endParaRPr lang="en-GB" baseline="0" dirty="0" smtClean="0"/>
          </a:p>
          <a:p>
            <a:r>
              <a:rPr lang="en-GB" baseline="0" dirty="0" smtClean="0"/>
              <a:t>The system will initially be implemented at the British Geological Survey. It will be designed to be flexible in it’s implementation, so that it could be moved to another institute, </a:t>
            </a:r>
            <a:r>
              <a:rPr lang="en-GB" baseline="0" smtClean="0"/>
              <a:t>if required.</a:t>
            </a:r>
            <a:endParaRPr lang="en-GB" dirty="0"/>
          </a:p>
        </p:txBody>
      </p:sp>
      <p:sp>
        <p:nvSpPr>
          <p:cNvPr id="4" name="Slide Number Placeholder 3"/>
          <p:cNvSpPr>
            <a:spLocks noGrp="1"/>
          </p:cNvSpPr>
          <p:nvPr>
            <p:ph type="sldNum" sz="quarter" idx="10"/>
          </p:nvPr>
        </p:nvSpPr>
        <p:spPr/>
        <p:txBody>
          <a:bodyPr/>
          <a:lstStyle/>
          <a:p>
            <a:fld id="{05831058-0CFD-4247-8F92-1303F5D31B8F}" type="slidenum">
              <a:rPr lang="en-GB" smtClean="0"/>
              <a:t>8</a:t>
            </a:fld>
            <a:endParaRPr lang="en-GB"/>
          </a:p>
        </p:txBody>
      </p:sp>
    </p:spTree>
    <p:extLst>
      <p:ext uri="{BB962C8B-B14F-4D97-AF65-F5344CB8AC3E}">
        <p14:creationId xmlns:p14="http://schemas.microsoft.com/office/powerpoint/2010/main" val="1228203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 be a success, this</a:t>
            </a:r>
            <a:r>
              <a:rPr lang="en-GB" baseline="0" dirty="0" smtClean="0"/>
              <a:t> metadata system needs to be taken up by the community. Please help the design by </a:t>
            </a:r>
            <a:r>
              <a:rPr lang="en-GB" baseline="0" smtClean="0"/>
              <a:t>requesting and commenting </a:t>
            </a:r>
            <a:r>
              <a:rPr lang="en-GB" baseline="0" dirty="0" smtClean="0"/>
              <a:t>on the draft schema.</a:t>
            </a:r>
            <a:endParaRPr lang="en-GB" dirty="0"/>
          </a:p>
        </p:txBody>
      </p:sp>
      <p:sp>
        <p:nvSpPr>
          <p:cNvPr id="4" name="Slide Number Placeholder 3"/>
          <p:cNvSpPr>
            <a:spLocks noGrp="1"/>
          </p:cNvSpPr>
          <p:nvPr>
            <p:ph type="sldNum" sz="quarter" idx="10"/>
          </p:nvPr>
        </p:nvSpPr>
        <p:spPr/>
        <p:txBody>
          <a:bodyPr/>
          <a:lstStyle/>
          <a:p>
            <a:fld id="{05831058-0CFD-4247-8F92-1303F5D31B8F}" type="slidenum">
              <a:rPr lang="en-GB" smtClean="0"/>
              <a:t>9</a:t>
            </a:fld>
            <a:endParaRPr lang="en-GB"/>
          </a:p>
        </p:txBody>
      </p:sp>
    </p:spTree>
    <p:extLst>
      <p:ext uri="{BB962C8B-B14F-4D97-AF65-F5344CB8AC3E}">
        <p14:creationId xmlns:p14="http://schemas.microsoft.com/office/powerpoint/2010/main" val="41843008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4" name="Rectangle 1026"/>
          <p:cNvSpPr>
            <a:spLocks noGrp="1" noChangeArrowheads="1"/>
          </p:cNvSpPr>
          <p:nvPr>
            <p:ph type="ctrTitle"/>
          </p:nvPr>
        </p:nvSpPr>
        <p:spPr>
          <a:xfrm>
            <a:off x="0" y="1998663"/>
            <a:ext cx="9144000" cy="1143000"/>
          </a:xfrm>
        </p:spPr>
        <p:txBody>
          <a:bodyPr/>
          <a:lstStyle>
            <a:lvl1pPr algn="ctr">
              <a:defRPr sz="3600"/>
            </a:lvl1pPr>
          </a:lstStyle>
          <a:p>
            <a:r>
              <a:rPr lang="en-US" smtClean="0"/>
              <a:t>Click to edit Master title style</a:t>
            </a:r>
            <a:endParaRPr lang="en-GB"/>
          </a:p>
        </p:txBody>
      </p:sp>
      <p:sp>
        <p:nvSpPr>
          <p:cNvPr id="13315" name="Rectangle 1027"/>
          <p:cNvSpPr>
            <a:spLocks noGrp="1" noChangeArrowheads="1"/>
          </p:cNvSpPr>
          <p:nvPr>
            <p:ph type="subTitle" idx="1"/>
          </p:nvPr>
        </p:nvSpPr>
        <p:spPr>
          <a:xfrm>
            <a:off x="0" y="3746500"/>
            <a:ext cx="9144000" cy="762000"/>
          </a:xfrm>
        </p:spPr>
        <p:txBody>
          <a:bodyPr/>
          <a:lstStyle>
            <a:lvl1pPr marL="0" indent="0" algn="ctr">
              <a:buFontTx/>
              <a:buNone/>
              <a:defRPr/>
            </a:lvl1pPr>
          </a:lstStyle>
          <a:p>
            <a:r>
              <a:rPr lang="en-US" smtClean="0"/>
              <a:t>Click to edit Master subtitle style</a:t>
            </a:r>
            <a:endParaRPr lang="en-GB"/>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1189061"/>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5238828"/>
            <a:ext cx="9144000" cy="1619172"/>
          </a:xfrm>
          <a:prstGeom prst="rect">
            <a:avLst/>
          </a:prstGeom>
        </p:spPr>
      </p:pic>
      <p:sp>
        <p:nvSpPr>
          <p:cNvPr id="11" name="Text Box 1040"/>
          <p:cNvSpPr txBox="1">
            <a:spLocks noChangeArrowheads="1"/>
          </p:cNvSpPr>
          <p:nvPr userDrawn="1"/>
        </p:nvSpPr>
        <p:spPr bwMode="auto">
          <a:xfrm>
            <a:off x="107504" y="6629400"/>
            <a:ext cx="1431802" cy="215444"/>
          </a:xfrm>
          <a:prstGeom prst="rect">
            <a:avLst/>
          </a:prstGeom>
          <a:noFill/>
          <a:ln w="9525">
            <a:noFill/>
            <a:miter lim="800000"/>
            <a:headEnd/>
            <a:tailEnd/>
          </a:ln>
          <a:effectLst/>
        </p:spPr>
        <p:txBody>
          <a:bodyPr wrap="none">
            <a:spAutoFit/>
          </a:bodyPr>
          <a:lstStyle/>
          <a:p>
            <a:pPr algn="l" eaLnBrk="1" hangingPunct="1">
              <a:defRPr/>
            </a:pPr>
            <a:r>
              <a:rPr lang="en-GB" sz="800" b="1" dirty="0">
                <a:solidFill>
                  <a:schemeClr val="bg1"/>
                </a:solidFill>
                <a:latin typeface="Arial" charset="0"/>
                <a:cs typeface="Times New Roman" pitchFamily="18" charset="0"/>
              </a:rPr>
              <a:t>© </a:t>
            </a:r>
            <a:r>
              <a:rPr lang="en-GB" sz="800" dirty="0">
                <a:solidFill>
                  <a:schemeClr val="bg1"/>
                </a:solidFill>
                <a:latin typeface="Arial" charset="0"/>
                <a:cs typeface="Times New Roman" pitchFamily="18" charset="0"/>
              </a:rPr>
              <a:t>NERC All rights reserved</a:t>
            </a:r>
            <a:endParaRPr lang="en-GB" sz="800" dirty="0">
              <a:solidFill>
                <a:schemeClr val="bg1"/>
              </a:solidFill>
              <a:latin typeface="Arial" charset="0"/>
            </a:endParaRPr>
          </a:p>
        </p:txBody>
      </p:sp>
    </p:spTree>
    <p:extLst>
      <p:ext uri="{BB962C8B-B14F-4D97-AF65-F5344CB8AC3E}">
        <p14:creationId xmlns:p14="http://schemas.microsoft.com/office/powerpoint/2010/main" val="854484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80240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00788" y="260350"/>
            <a:ext cx="1800225" cy="52578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900113" y="260350"/>
            <a:ext cx="5248275"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28227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467476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636776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900113" y="2133600"/>
            <a:ext cx="3416300" cy="3384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468813" y="2133600"/>
            <a:ext cx="3416300" cy="3384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451308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71093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914274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0916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16447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41684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00113" y="260350"/>
            <a:ext cx="72009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Title</a:t>
            </a:r>
          </a:p>
        </p:txBody>
      </p:sp>
      <p:sp>
        <p:nvSpPr>
          <p:cNvPr id="1027" name="Rectangle 3"/>
          <p:cNvSpPr>
            <a:spLocks noGrp="1" noChangeArrowheads="1"/>
          </p:cNvSpPr>
          <p:nvPr>
            <p:ph type="body" idx="1"/>
          </p:nvPr>
        </p:nvSpPr>
        <p:spPr bwMode="auto">
          <a:xfrm>
            <a:off x="900113" y="2133600"/>
            <a:ext cx="698500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first level</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1053" name="Text Box 29"/>
          <p:cNvSpPr txBox="1">
            <a:spLocks noChangeArrowheads="1"/>
          </p:cNvSpPr>
          <p:nvPr/>
        </p:nvSpPr>
        <p:spPr bwMode="auto">
          <a:xfrm>
            <a:off x="104043" y="6513513"/>
            <a:ext cx="1431802" cy="215444"/>
          </a:xfrm>
          <a:prstGeom prst="rect">
            <a:avLst/>
          </a:prstGeom>
          <a:noFill/>
          <a:ln w="9525">
            <a:noFill/>
            <a:miter lim="800000"/>
            <a:headEnd/>
            <a:tailEnd/>
          </a:ln>
          <a:effectLst/>
        </p:spPr>
        <p:txBody>
          <a:bodyPr wrap="none">
            <a:spAutoFit/>
          </a:bodyPr>
          <a:lstStyle/>
          <a:p>
            <a:pPr>
              <a:defRPr/>
            </a:pPr>
            <a:r>
              <a:rPr lang="en-GB" sz="800" b="1" dirty="0">
                <a:latin typeface="Arial" charset="0"/>
              </a:rPr>
              <a:t>© </a:t>
            </a:r>
            <a:r>
              <a:rPr lang="en-GB" sz="800" dirty="0">
                <a:latin typeface="Arial" charset="0"/>
              </a:rPr>
              <a:t>NERC All rights reserved</a:t>
            </a:r>
          </a:p>
        </p:txBody>
      </p:sp>
      <p:pic>
        <p:nvPicPr>
          <p:cNvPr id="2" name="Picture 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281015" y="4023312"/>
            <a:ext cx="2865120" cy="2834688"/>
          </a:xfrm>
          <a:prstGeom prst="rect">
            <a:avLst/>
          </a:prstGeom>
        </p:spPr>
      </p:pic>
      <p:pic>
        <p:nvPicPr>
          <p:cNvPr id="1030" name="Picture 35" descr="bgsklrwo"/>
          <p:cNvPicPr>
            <a:picLocks noChangeAspect="1" noChangeArrowheads="1"/>
          </p:cNvPicPr>
          <p:nvPr/>
        </p:nvPicPr>
        <p:blipFill>
          <a:blip r:embed="rId14"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8532440" y="6251700"/>
            <a:ext cx="532324" cy="523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iming>
    <p:tnLst>
      <p:par>
        <p:cTn id="1" dur="indefinite" restart="never" nodeType="tmRoot"/>
      </p:par>
    </p:tnLst>
  </p:timing>
  <p:txStyles>
    <p:titleStyle>
      <a:lvl1pPr algn="l" rtl="0" eaLnBrk="1" fontAlgn="base" hangingPunct="1">
        <a:spcBef>
          <a:spcPct val="0"/>
        </a:spcBef>
        <a:spcAft>
          <a:spcPct val="0"/>
        </a:spcAft>
        <a:defRPr sz="4000">
          <a:solidFill>
            <a:schemeClr val="tx1"/>
          </a:solidFill>
          <a:latin typeface="+mj-lt"/>
          <a:ea typeface="+mj-ea"/>
          <a:cs typeface="+mj-cs"/>
        </a:defRPr>
      </a:lvl1pPr>
      <a:lvl2pPr algn="l" rtl="0" eaLnBrk="1" fontAlgn="base" hangingPunct="1">
        <a:spcBef>
          <a:spcPct val="0"/>
        </a:spcBef>
        <a:spcAft>
          <a:spcPct val="0"/>
        </a:spcAft>
        <a:defRPr sz="4000">
          <a:solidFill>
            <a:schemeClr val="tx1"/>
          </a:solidFill>
          <a:latin typeface="Arial" charset="0"/>
        </a:defRPr>
      </a:lvl2pPr>
      <a:lvl3pPr algn="l" rtl="0" eaLnBrk="1" fontAlgn="base" hangingPunct="1">
        <a:spcBef>
          <a:spcPct val="0"/>
        </a:spcBef>
        <a:spcAft>
          <a:spcPct val="0"/>
        </a:spcAft>
        <a:defRPr sz="4000">
          <a:solidFill>
            <a:schemeClr val="tx1"/>
          </a:solidFill>
          <a:latin typeface="Arial" charset="0"/>
        </a:defRPr>
      </a:lvl3pPr>
      <a:lvl4pPr algn="l" rtl="0" eaLnBrk="1" fontAlgn="base" hangingPunct="1">
        <a:spcBef>
          <a:spcPct val="0"/>
        </a:spcBef>
        <a:spcAft>
          <a:spcPct val="0"/>
        </a:spcAft>
        <a:defRPr sz="4000">
          <a:solidFill>
            <a:schemeClr val="tx1"/>
          </a:solidFill>
          <a:latin typeface="Arial" charset="0"/>
        </a:defRPr>
      </a:lvl4pPr>
      <a:lvl5pPr algn="l" rtl="0" eaLnBrk="1" fontAlgn="base" hangingPunct="1">
        <a:spcBef>
          <a:spcPct val="0"/>
        </a:spcBef>
        <a:spcAft>
          <a:spcPct val="0"/>
        </a:spcAft>
        <a:defRPr sz="4000">
          <a:solidFill>
            <a:schemeClr val="tx1"/>
          </a:solidFill>
          <a:latin typeface="Arial" charset="0"/>
        </a:defRPr>
      </a:lvl5pPr>
      <a:lvl6pPr marL="457200" algn="l" rtl="0" eaLnBrk="1" fontAlgn="base" hangingPunct="1">
        <a:spcBef>
          <a:spcPct val="0"/>
        </a:spcBef>
        <a:spcAft>
          <a:spcPct val="0"/>
        </a:spcAft>
        <a:defRPr sz="4000">
          <a:solidFill>
            <a:schemeClr val="tx1"/>
          </a:solidFill>
          <a:latin typeface="Arial" charset="0"/>
        </a:defRPr>
      </a:lvl6pPr>
      <a:lvl7pPr marL="914400" algn="l" rtl="0" eaLnBrk="1" fontAlgn="base" hangingPunct="1">
        <a:spcBef>
          <a:spcPct val="0"/>
        </a:spcBef>
        <a:spcAft>
          <a:spcPct val="0"/>
        </a:spcAft>
        <a:defRPr sz="4000">
          <a:solidFill>
            <a:schemeClr val="tx1"/>
          </a:solidFill>
          <a:latin typeface="Arial" charset="0"/>
        </a:defRPr>
      </a:lvl7pPr>
      <a:lvl8pPr marL="1371600" algn="l" rtl="0" eaLnBrk="1" fontAlgn="base" hangingPunct="1">
        <a:spcBef>
          <a:spcPct val="0"/>
        </a:spcBef>
        <a:spcAft>
          <a:spcPct val="0"/>
        </a:spcAft>
        <a:defRPr sz="4000">
          <a:solidFill>
            <a:schemeClr val="tx1"/>
          </a:solidFill>
          <a:latin typeface="Arial" charset="0"/>
        </a:defRPr>
      </a:lvl8pPr>
      <a:lvl9pPr marL="1828800" algn="l" rtl="0" eaLnBrk="1" fontAlgn="base" hangingPunct="1">
        <a:spcBef>
          <a:spcPct val="0"/>
        </a:spcBef>
        <a:spcAft>
          <a:spcPct val="0"/>
        </a:spcAft>
        <a:defRPr sz="4000">
          <a:solidFill>
            <a:schemeClr val="tx1"/>
          </a:solidFill>
          <a:latin typeface="Arial" charset="0"/>
        </a:defRPr>
      </a:lvl9pPr>
    </p:titleStyle>
    <p:bodyStyle>
      <a:lvl1pPr marL="342900" indent="-342900" algn="l" rtl="0" eaLnBrk="1" fontAlgn="base" hangingPunct="1">
        <a:spcBef>
          <a:spcPct val="20000"/>
        </a:spcBef>
        <a:spcAft>
          <a:spcPct val="0"/>
        </a:spcAft>
        <a:buClr>
          <a:schemeClr val="tx1"/>
        </a:buClr>
        <a:buSzPct val="130000"/>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130000"/>
        <a:buChar char="•"/>
        <a:defRPr sz="2200">
          <a:solidFill>
            <a:schemeClr val="tx1"/>
          </a:solidFill>
          <a:latin typeface="+mn-lt"/>
        </a:defRPr>
      </a:lvl2pPr>
      <a:lvl3pPr marL="1143000" indent="-228600" algn="l" rtl="0" eaLnBrk="1" fontAlgn="base" hangingPunct="1">
        <a:spcBef>
          <a:spcPct val="20000"/>
        </a:spcBef>
        <a:spcAft>
          <a:spcPct val="0"/>
        </a:spcAft>
        <a:buClr>
          <a:schemeClr val="tx1"/>
        </a:buClr>
        <a:buSzPct val="130000"/>
        <a:buChar char="•"/>
        <a:defRPr sz="2200">
          <a:solidFill>
            <a:schemeClr val="tx1"/>
          </a:solidFill>
          <a:latin typeface="+mn-lt"/>
        </a:defRPr>
      </a:lvl3pPr>
      <a:lvl4pPr marL="1600200" indent="-228600" algn="l" rtl="0" eaLnBrk="1" fontAlgn="base" hangingPunct="1">
        <a:spcBef>
          <a:spcPct val="20000"/>
        </a:spcBef>
        <a:spcAft>
          <a:spcPct val="0"/>
        </a:spcAft>
        <a:buClr>
          <a:schemeClr val="tx1"/>
        </a:buClr>
        <a:buSzPct val="130000"/>
        <a:buChar char="•"/>
        <a:defRPr sz="2200">
          <a:solidFill>
            <a:schemeClr val="tx1"/>
          </a:solidFill>
          <a:latin typeface="+mn-lt"/>
        </a:defRPr>
      </a:lvl4pPr>
      <a:lvl5pPr marL="2057400" indent="-228600" algn="l" rtl="0" eaLnBrk="1" fontAlgn="base" hangingPunct="1">
        <a:spcBef>
          <a:spcPct val="20000"/>
        </a:spcBef>
        <a:spcAft>
          <a:spcPct val="0"/>
        </a:spcAft>
        <a:buClr>
          <a:schemeClr val="tx1"/>
        </a:buClr>
        <a:buSzPct val="130000"/>
        <a:buChar char="•"/>
        <a:defRPr sz="2200">
          <a:solidFill>
            <a:schemeClr val="tx1"/>
          </a:solidFill>
          <a:latin typeface="+mn-lt"/>
        </a:defRPr>
      </a:lvl5pPr>
      <a:lvl6pPr marL="2514600" indent="-228600" algn="l" rtl="0" eaLnBrk="1" fontAlgn="base" hangingPunct="1">
        <a:spcBef>
          <a:spcPct val="20000"/>
        </a:spcBef>
        <a:spcAft>
          <a:spcPct val="0"/>
        </a:spcAft>
        <a:buClr>
          <a:schemeClr val="tx1"/>
        </a:buClr>
        <a:buSzPct val="130000"/>
        <a:buChar char="•"/>
        <a:defRPr sz="2200">
          <a:solidFill>
            <a:schemeClr val="tx1"/>
          </a:solidFill>
          <a:latin typeface="+mn-lt"/>
        </a:defRPr>
      </a:lvl6pPr>
      <a:lvl7pPr marL="2971800" indent="-228600" algn="l" rtl="0" eaLnBrk="1" fontAlgn="base" hangingPunct="1">
        <a:spcBef>
          <a:spcPct val="20000"/>
        </a:spcBef>
        <a:spcAft>
          <a:spcPct val="0"/>
        </a:spcAft>
        <a:buClr>
          <a:schemeClr val="tx1"/>
        </a:buClr>
        <a:buSzPct val="130000"/>
        <a:buChar char="•"/>
        <a:defRPr sz="2200">
          <a:solidFill>
            <a:schemeClr val="tx1"/>
          </a:solidFill>
          <a:latin typeface="+mn-lt"/>
        </a:defRPr>
      </a:lvl7pPr>
      <a:lvl8pPr marL="3429000" indent="-228600" algn="l" rtl="0" eaLnBrk="1" fontAlgn="base" hangingPunct="1">
        <a:spcBef>
          <a:spcPct val="20000"/>
        </a:spcBef>
        <a:spcAft>
          <a:spcPct val="0"/>
        </a:spcAft>
        <a:buClr>
          <a:schemeClr val="tx1"/>
        </a:buClr>
        <a:buSzPct val="130000"/>
        <a:buChar char="•"/>
        <a:defRPr sz="2200">
          <a:solidFill>
            <a:schemeClr val="tx1"/>
          </a:solidFill>
          <a:latin typeface="+mn-lt"/>
        </a:defRPr>
      </a:lvl8pPr>
      <a:lvl9pPr marL="3886200" indent="-228600" algn="l" rtl="0" eaLnBrk="1" fontAlgn="base" hangingPunct="1">
        <a:spcBef>
          <a:spcPct val="20000"/>
        </a:spcBef>
        <a:spcAft>
          <a:spcPct val="0"/>
        </a:spcAft>
        <a:buClr>
          <a:schemeClr val="tx1"/>
        </a:buClr>
        <a:buSzPct val="130000"/>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0.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1.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1773238"/>
            <a:ext cx="9144000" cy="1143000"/>
          </a:xfrm>
        </p:spPr>
        <p:txBody>
          <a:bodyPr/>
          <a:lstStyle/>
          <a:p>
            <a:r>
              <a:rPr lang="en-US" altLang="en-US" sz="3200" dirty="0" smtClean="0"/>
              <a:t>A Metadata System for Geomagnetis</a:t>
            </a:r>
            <a:r>
              <a:rPr lang="en-US" altLang="en-US" sz="3200" dirty="0"/>
              <a:t>m</a:t>
            </a:r>
            <a:endParaRPr lang="en-US" altLang="en-US" sz="3200" dirty="0" smtClean="0"/>
          </a:p>
        </p:txBody>
      </p:sp>
      <p:sp>
        <p:nvSpPr>
          <p:cNvPr id="3075" name="Rectangle 3"/>
          <p:cNvSpPr>
            <a:spLocks noGrp="1" noChangeArrowheads="1"/>
          </p:cNvSpPr>
          <p:nvPr>
            <p:ph type="subTitle" idx="1"/>
          </p:nvPr>
        </p:nvSpPr>
        <p:spPr/>
        <p:txBody>
          <a:bodyPr/>
          <a:lstStyle/>
          <a:p>
            <a:r>
              <a:rPr lang="en-US" altLang="en-US" sz="2000" dirty="0" smtClean="0"/>
              <a:t>Simon Flower</a:t>
            </a:r>
          </a:p>
          <a:p>
            <a:r>
              <a:rPr lang="en-US" altLang="en-US" sz="2000" dirty="0" smtClean="0"/>
              <a:t>Jürgen Matzka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Geomagnetic Observatory Metadata:</a:t>
            </a:r>
            <a:br>
              <a:rPr lang="en-GB" sz="3200" dirty="0" smtClean="0"/>
            </a:br>
            <a:r>
              <a:rPr lang="en-GB" sz="3200" dirty="0" smtClean="0"/>
              <a:t>What we record</a:t>
            </a:r>
            <a:endParaRPr lang="en-GB" sz="3200" dirty="0"/>
          </a:p>
        </p:txBody>
      </p:sp>
      <p:grpSp>
        <p:nvGrpSpPr>
          <p:cNvPr id="6" name="Group 5"/>
          <p:cNvGrpSpPr/>
          <p:nvPr/>
        </p:nvGrpSpPr>
        <p:grpSpPr>
          <a:xfrm>
            <a:off x="3990974" y="1393946"/>
            <a:ext cx="5153025" cy="5378113"/>
            <a:chOff x="3990975" y="1700808"/>
            <a:chExt cx="5153025" cy="5378113"/>
          </a:xfrm>
        </p:grpSpPr>
        <p:pic>
          <p:nvPicPr>
            <p:cNvPr id="1027" name="Picture 3" descr="C:\Users\smf\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0975" y="1700808"/>
              <a:ext cx="5153025" cy="4362450"/>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990975" y="6063258"/>
              <a:ext cx="4822154" cy="1015663"/>
            </a:xfrm>
            <a:prstGeom prst="rect">
              <a:avLst/>
            </a:prstGeom>
            <a:noFill/>
          </p:spPr>
          <p:txBody>
            <a:bodyPr wrap="none" rtlCol="0">
              <a:spAutoFit/>
            </a:bodyPr>
            <a:lstStyle/>
            <a:p>
              <a:pPr algn="l"/>
              <a:r>
                <a:rPr lang="en-GB" sz="2000" dirty="0" smtClean="0">
                  <a:latin typeface="Arial Narrow" panose="020B0606020202030204" pitchFamily="34" charset="0"/>
                </a:rPr>
                <a:t>180 active, 360 inactive observatories</a:t>
              </a:r>
            </a:p>
            <a:p>
              <a:pPr algn="l"/>
              <a:r>
                <a:rPr lang="en-GB" sz="2000" dirty="0" smtClean="0">
                  <a:latin typeface="Arial Narrow" panose="020B0606020202030204" pitchFamily="34" charset="0"/>
                </a:rPr>
                <a:t>200 contacts in 125 institutions</a:t>
              </a:r>
            </a:p>
            <a:p>
              <a:pPr algn="l"/>
              <a:r>
                <a:rPr lang="en-GB" sz="2000" dirty="0" smtClean="0">
                  <a:latin typeface="Arial Narrow" panose="020B0606020202030204" pitchFamily="34" charset="0"/>
                </a:rPr>
                <a:t>Many instruments creating thousands of data sets</a:t>
              </a:r>
              <a:endParaRPr lang="en-GB" sz="2000" dirty="0">
                <a:latin typeface="Arial Narrow" panose="020B0606020202030204" pitchFamily="34" charset="0"/>
              </a:endParaRPr>
            </a:p>
          </p:txBody>
        </p:sp>
      </p:grpSp>
      <p:sp>
        <p:nvSpPr>
          <p:cNvPr id="5" name="Content Placeholder 4"/>
          <p:cNvSpPr>
            <a:spLocks noGrp="1"/>
          </p:cNvSpPr>
          <p:nvPr>
            <p:ph idx="1"/>
          </p:nvPr>
        </p:nvSpPr>
        <p:spPr/>
        <p:txBody>
          <a:bodyPr/>
          <a:lstStyle/>
          <a:p>
            <a:endParaRPr lang="en-GB" dirty="0"/>
          </a:p>
        </p:txBody>
      </p:sp>
      <p:grpSp>
        <p:nvGrpSpPr>
          <p:cNvPr id="7" name="Group 6"/>
          <p:cNvGrpSpPr/>
          <p:nvPr/>
        </p:nvGrpSpPr>
        <p:grpSpPr>
          <a:xfrm>
            <a:off x="525918" y="1698599"/>
            <a:ext cx="1367697" cy="1211322"/>
            <a:chOff x="5298464" y="1899979"/>
            <a:chExt cx="1367697" cy="1211322"/>
          </a:xfrm>
        </p:grpSpPr>
        <p:pic>
          <p:nvPicPr>
            <p:cNvPr id="8"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8464" y="1899979"/>
              <a:ext cx="1367696" cy="81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298465" y="2711191"/>
              <a:ext cx="1367696" cy="400110"/>
            </a:xfrm>
            <a:prstGeom prst="rect">
              <a:avLst/>
            </a:prstGeom>
            <a:noFill/>
          </p:spPr>
          <p:txBody>
            <a:bodyPr wrap="square" rtlCol="0">
              <a:spAutoFit/>
            </a:bodyPr>
            <a:lstStyle/>
            <a:p>
              <a:r>
                <a:rPr lang="en-GB" sz="2000" dirty="0" smtClean="0">
                  <a:latin typeface="Arial Narrow" panose="020B0606020202030204" pitchFamily="34" charset="0"/>
                </a:rPr>
                <a:t>Institutes</a:t>
              </a:r>
              <a:endParaRPr lang="en-GB" sz="2000" dirty="0">
                <a:latin typeface="Arial Narrow" panose="020B0606020202030204" pitchFamily="34" charset="0"/>
              </a:endParaRPr>
            </a:p>
          </p:txBody>
        </p:sp>
      </p:grpSp>
      <p:grpSp>
        <p:nvGrpSpPr>
          <p:cNvPr id="10" name="Group 9"/>
          <p:cNvGrpSpPr/>
          <p:nvPr/>
        </p:nvGrpSpPr>
        <p:grpSpPr>
          <a:xfrm>
            <a:off x="2339752" y="1788785"/>
            <a:ext cx="1367696" cy="1717464"/>
            <a:chOff x="7273649" y="1988840"/>
            <a:chExt cx="1367696" cy="1717464"/>
          </a:xfrm>
        </p:grpSpPr>
        <p:pic>
          <p:nvPicPr>
            <p:cNvPr id="11" name="Picture 5" descr="http://www.koeri.boun.edu.tr/jeomanyetizma/wp-content/uploads/2014/05/Picture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2556" y="1988840"/>
              <a:ext cx="1149883" cy="151740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7273649" y="3306194"/>
              <a:ext cx="1367696" cy="400110"/>
            </a:xfrm>
            <a:prstGeom prst="rect">
              <a:avLst/>
            </a:prstGeom>
            <a:noFill/>
          </p:spPr>
          <p:txBody>
            <a:bodyPr wrap="square" rtlCol="0">
              <a:spAutoFit/>
            </a:bodyPr>
            <a:lstStyle/>
            <a:p>
              <a:r>
                <a:rPr lang="en-GB" sz="2000" dirty="0" smtClean="0">
                  <a:latin typeface="Arial Narrow" panose="020B0606020202030204" pitchFamily="34" charset="0"/>
                </a:rPr>
                <a:t>Instruments</a:t>
              </a:r>
              <a:endParaRPr lang="en-GB" sz="2000" dirty="0">
                <a:latin typeface="Arial Narrow" panose="020B0606020202030204" pitchFamily="34" charset="0"/>
              </a:endParaRPr>
            </a:p>
          </p:txBody>
        </p:sp>
      </p:grpSp>
      <p:grpSp>
        <p:nvGrpSpPr>
          <p:cNvPr id="13" name="Group 12"/>
          <p:cNvGrpSpPr/>
          <p:nvPr/>
        </p:nvGrpSpPr>
        <p:grpSpPr>
          <a:xfrm>
            <a:off x="2591551" y="4018412"/>
            <a:ext cx="864096" cy="1554564"/>
            <a:chOff x="4716016" y="3448510"/>
            <a:chExt cx="864096" cy="1554564"/>
          </a:xfrm>
        </p:grpSpPr>
        <p:pic>
          <p:nvPicPr>
            <p:cNvPr id="14"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6016" y="3448510"/>
              <a:ext cx="864095" cy="1154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4716016" y="4602964"/>
              <a:ext cx="864096" cy="400110"/>
            </a:xfrm>
            <a:prstGeom prst="rect">
              <a:avLst/>
            </a:prstGeom>
            <a:noFill/>
          </p:spPr>
          <p:txBody>
            <a:bodyPr wrap="square" rtlCol="0">
              <a:spAutoFit/>
            </a:bodyPr>
            <a:lstStyle/>
            <a:p>
              <a:r>
                <a:rPr lang="en-GB" sz="2000" dirty="0" smtClean="0">
                  <a:latin typeface="Arial Narrow" panose="020B0606020202030204" pitchFamily="34" charset="0"/>
                </a:rPr>
                <a:t>Data</a:t>
              </a:r>
              <a:endParaRPr lang="en-GB" sz="2000" dirty="0">
                <a:latin typeface="Arial Narrow" panose="020B0606020202030204" pitchFamily="34" charset="0"/>
              </a:endParaRPr>
            </a:p>
          </p:txBody>
        </p:sp>
      </p:grpSp>
      <p:grpSp>
        <p:nvGrpSpPr>
          <p:cNvPr id="16" name="Group 15"/>
          <p:cNvGrpSpPr/>
          <p:nvPr/>
        </p:nvGrpSpPr>
        <p:grpSpPr>
          <a:xfrm>
            <a:off x="356483" y="3212976"/>
            <a:ext cx="1591135" cy="1205546"/>
            <a:chOff x="6444208" y="4940634"/>
            <a:chExt cx="1591135" cy="1205546"/>
          </a:xfrm>
        </p:grpSpPr>
        <p:pic>
          <p:nvPicPr>
            <p:cNvPr id="17" name="Picture 7" descr="http://www.biorefine.eu/sites/default/files/peopl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44208" y="4940634"/>
              <a:ext cx="1591135" cy="79262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6444208" y="5746070"/>
              <a:ext cx="1591135" cy="400110"/>
            </a:xfrm>
            <a:prstGeom prst="rect">
              <a:avLst/>
            </a:prstGeom>
            <a:noFill/>
          </p:spPr>
          <p:txBody>
            <a:bodyPr wrap="square" rtlCol="0">
              <a:spAutoFit/>
            </a:bodyPr>
            <a:lstStyle/>
            <a:p>
              <a:r>
                <a:rPr lang="en-GB" sz="2000" dirty="0" smtClean="0">
                  <a:latin typeface="Arial Narrow" panose="020B0606020202030204" pitchFamily="34" charset="0"/>
                </a:rPr>
                <a:t>People</a:t>
              </a:r>
              <a:endParaRPr lang="en-GB" sz="2000" dirty="0">
                <a:latin typeface="Arial Narrow" panose="020B0606020202030204" pitchFamily="34" charset="0"/>
              </a:endParaRPr>
            </a:p>
          </p:txBody>
        </p:sp>
      </p:grpSp>
      <p:grpSp>
        <p:nvGrpSpPr>
          <p:cNvPr id="19" name="Group 18"/>
          <p:cNvGrpSpPr/>
          <p:nvPr/>
        </p:nvGrpSpPr>
        <p:grpSpPr>
          <a:xfrm>
            <a:off x="531390" y="4843361"/>
            <a:ext cx="1356754" cy="1219897"/>
            <a:chOff x="4486190" y="5101322"/>
            <a:chExt cx="1356754" cy="1219897"/>
          </a:xfrm>
        </p:grpSpPr>
        <p:grpSp>
          <p:nvGrpSpPr>
            <p:cNvPr id="20" name="Group 19"/>
            <p:cNvGrpSpPr/>
            <p:nvPr/>
          </p:nvGrpSpPr>
          <p:grpSpPr>
            <a:xfrm>
              <a:off x="4486191" y="5101322"/>
              <a:ext cx="1356753" cy="819787"/>
              <a:chOff x="-625941" y="2348880"/>
              <a:chExt cx="6274487" cy="3791216"/>
            </a:xfrm>
          </p:grpSpPr>
          <p:pic>
            <p:nvPicPr>
              <p:cNvPr id="22" name="Picture 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5941" y="2348880"/>
                <a:ext cx="6274487" cy="3791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12" descr="http://llunarchitecthotel.com/wp-content/uploads/2015/06/whitakergroup-google-location-ico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67744" y="3196738"/>
                <a:ext cx="862782" cy="1322731"/>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Box 20"/>
            <p:cNvSpPr txBox="1"/>
            <p:nvPr/>
          </p:nvSpPr>
          <p:spPr>
            <a:xfrm>
              <a:off x="4486190" y="5921109"/>
              <a:ext cx="1356753" cy="400110"/>
            </a:xfrm>
            <a:prstGeom prst="rect">
              <a:avLst/>
            </a:prstGeom>
            <a:noFill/>
          </p:spPr>
          <p:txBody>
            <a:bodyPr wrap="square" rtlCol="0">
              <a:spAutoFit/>
            </a:bodyPr>
            <a:lstStyle/>
            <a:p>
              <a:r>
                <a:rPr lang="en-GB" sz="2000" dirty="0" smtClean="0">
                  <a:latin typeface="Arial Narrow" panose="020B0606020202030204" pitchFamily="34" charset="0"/>
                </a:rPr>
                <a:t>Locations</a:t>
              </a:r>
              <a:endParaRPr lang="en-GB" sz="2000" dirty="0">
                <a:latin typeface="Arial Narrow" panose="020B0606020202030204" pitchFamily="34" charset="0"/>
              </a:endParaRPr>
            </a:p>
          </p:txBody>
        </p:sp>
      </p:grpSp>
    </p:spTree>
    <p:extLst>
      <p:ext uri="{BB962C8B-B14F-4D97-AF65-F5344CB8AC3E}">
        <p14:creationId xmlns:p14="http://schemas.microsoft.com/office/powerpoint/2010/main" val="3698125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Geomagnetic Observatory Metadata:</a:t>
            </a:r>
            <a:br>
              <a:rPr lang="en-GB" sz="3200" dirty="0" smtClean="0"/>
            </a:br>
            <a:r>
              <a:rPr lang="en-GB" sz="3200" dirty="0" smtClean="0"/>
              <a:t>How we record it</a:t>
            </a:r>
            <a:endParaRPr lang="en-GB" sz="3200" dirty="0"/>
          </a:p>
        </p:txBody>
      </p:sp>
      <p:pic>
        <p:nvPicPr>
          <p:cNvPr id="3074" name="Picture 2" descr="http://www.troublefixers.com/wp-content/uploads/2012/01/MS-Acces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4112" y="1476094"/>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Man typing on computer desk fre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6" descr="Man typing on computer desk free ic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307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4872" y="1507220"/>
            <a:ext cx="1440160" cy="1156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1" name="Picture 9" descr="http://cdn.ilovefreesoftware.com/wp-content/uploads/2010/01/Best-Free-Email-Client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3285" y="1535133"/>
            <a:ext cx="1224136" cy="110112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47953" y="1978375"/>
            <a:ext cx="2583785" cy="461665"/>
          </a:xfrm>
          <a:prstGeom prst="rect">
            <a:avLst/>
          </a:prstGeom>
          <a:noFill/>
        </p:spPr>
        <p:txBody>
          <a:bodyPr wrap="none" rtlCol="0">
            <a:spAutoFit/>
          </a:bodyPr>
          <a:lstStyle/>
          <a:p>
            <a:r>
              <a:rPr lang="en-GB" dirty="0" smtClean="0"/>
              <a:t>World Data Centre:</a:t>
            </a:r>
            <a:endParaRPr lang="en-GB" dirty="0"/>
          </a:p>
        </p:txBody>
      </p:sp>
      <p:cxnSp>
        <p:nvCxnSpPr>
          <p:cNvPr id="9" name="Straight Arrow Connector 8"/>
          <p:cNvCxnSpPr/>
          <p:nvPr/>
        </p:nvCxnSpPr>
        <p:spPr bwMode="auto">
          <a:xfrm>
            <a:off x="4360936" y="2085694"/>
            <a:ext cx="432048"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9" name="Straight Arrow Connector 18"/>
          <p:cNvCxnSpPr/>
          <p:nvPr/>
        </p:nvCxnSpPr>
        <p:spPr bwMode="auto">
          <a:xfrm>
            <a:off x="6449236" y="2085694"/>
            <a:ext cx="432048"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20" name="TextBox 19"/>
          <p:cNvSpPr txBox="1"/>
          <p:nvPr/>
        </p:nvSpPr>
        <p:spPr>
          <a:xfrm>
            <a:off x="554071" y="3130566"/>
            <a:ext cx="2477666" cy="461665"/>
          </a:xfrm>
          <a:prstGeom prst="rect">
            <a:avLst/>
          </a:prstGeom>
          <a:noFill/>
        </p:spPr>
        <p:txBody>
          <a:bodyPr wrap="none" rtlCol="0">
            <a:spAutoFit/>
          </a:bodyPr>
          <a:lstStyle/>
          <a:p>
            <a:r>
              <a:rPr lang="en-GB" dirty="0" smtClean="0"/>
              <a:t>INTERMAGNET:</a:t>
            </a:r>
            <a:endParaRPr lang="en-GB" dirty="0"/>
          </a:p>
        </p:txBody>
      </p:sp>
      <p:pic>
        <p:nvPicPr>
          <p:cNvPr id="3082"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09700" y="2779058"/>
            <a:ext cx="1117721" cy="1325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3" name="Straight Arrow Connector 22"/>
          <p:cNvCxnSpPr/>
          <p:nvPr/>
        </p:nvCxnSpPr>
        <p:spPr bwMode="auto">
          <a:xfrm>
            <a:off x="6449236" y="3441668"/>
            <a:ext cx="432048"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pic>
        <p:nvPicPr>
          <p:cNvPr id="3085" name="Picture 1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44112" y="4365104"/>
            <a:ext cx="1991693" cy="105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4872" y="2863194"/>
            <a:ext cx="1440160" cy="1156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Straight Arrow Connector 25"/>
          <p:cNvCxnSpPr/>
          <p:nvPr/>
        </p:nvCxnSpPr>
        <p:spPr bwMode="auto">
          <a:xfrm>
            <a:off x="4360936" y="3441668"/>
            <a:ext cx="432048"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pic>
        <p:nvPicPr>
          <p:cNvPr id="3087" name="Picture 15" descr="https://upload.wikimedia.org/wikipedia/commons/thumb/e/e6/Text-xml.svg/2000px-Text-xml.svg.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33817" y="4345431"/>
            <a:ext cx="1193604" cy="1095132"/>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p:nvPr/>
        </p:nvCxnSpPr>
        <p:spPr bwMode="auto">
          <a:xfrm>
            <a:off x="6449236" y="4892997"/>
            <a:ext cx="432048"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pic>
        <p:nvPicPr>
          <p:cNvPr id="2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4872" y="4314523"/>
            <a:ext cx="1440160" cy="1156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0" name="Straight Arrow Connector 29"/>
          <p:cNvCxnSpPr/>
          <p:nvPr/>
        </p:nvCxnSpPr>
        <p:spPr bwMode="auto">
          <a:xfrm>
            <a:off x="4360936" y="4892997"/>
            <a:ext cx="432048"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31" name="TextBox 30"/>
          <p:cNvSpPr txBox="1"/>
          <p:nvPr/>
        </p:nvSpPr>
        <p:spPr>
          <a:xfrm>
            <a:off x="1181551" y="5741573"/>
            <a:ext cx="1850186" cy="461665"/>
          </a:xfrm>
          <a:prstGeom prst="rect">
            <a:avLst/>
          </a:prstGeom>
          <a:noFill/>
        </p:spPr>
        <p:txBody>
          <a:bodyPr wrap="none" rtlCol="0">
            <a:spAutoFit/>
          </a:bodyPr>
          <a:lstStyle/>
          <a:p>
            <a:r>
              <a:rPr lang="en-GB" dirty="0" smtClean="0"/>
              <a:t>Other bodies:</a:t>
            </a:r>
            <a:endParaRPr lang="en-GB" dirty="0"/>
          </a:p>
        </p:txBody>
      </p:sp>
      <p:sp>
        <p:nvSpPr>
          <p:cNvPr id="10" name="Rectangle 9"/>
          <p:cNvSpPr/>
          <p:nvPr/>
        </p:nvSpPr>
        <p:spPr>
          <a:xfrm>
            <a:off x="3449895" y="5510740"/>
            <a:ext cx="530915" cy="923330"/>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nvGrpSpPr>
          <p:cNvPr id="11" name="Group 10"/>
          <p:cNvGrpSpPr/>
          <p:nvPr/>
        </p:nvGrpSpPr>
        <p:grpSpPr>
          <a:xfrm>
            <a:off x="6944112" y="2863194"/>
            <a:ext cx="2125235" cy="1120410"/>
            <a:chOff x="6944112" y="2863194"/>
            <a:chExt cx="2125235" cy="1120410"/>
          </a:xfrm>
        </p:grpSpPr>
        <p:pic>
          <p:nvPicPr>
            <p:cNvPr id="3084" name="Picture 12" descr="https://upload.wikimedia.org/wikipedia/commons/thumb/9/9b/DVD_logo.svg/2000px-DVD_logo.svg.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44112" y="2899733"/>
              <a:ext cx="2125235" cy="1083870"/>
            </a:xfrm>
            <a:prstGeom prst="rect">
              <a:avLst/>
            </a:prstGeom>
            <a:noFill/>
            <a:extLst>
              <a:ext uri="{909E8E84-426E-40DD-AFC4-6F175D3DCCD1}">
                <a14:hiddenFill xmlns:a14="http://schemas.microsoft.com/office/drawing/2010/main">
                  <a:solidFill>
                    <a:srgbClr val="FFFFFF"/>
                  </a:solidFill>
                </a14:hiddenFill>
              </a:ext>
            </a:extLst>
          </p:spPr>
        </p:pic>
        <p:pic>
          <p:nvPicPr>
            <p:cNvPr id="3089" name="Picture 17" descr="Image result for intermagnet 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51918" y="2863194"/>
              <a:ext cx="1120410" cy="112041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77598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12" y="260350"/>
            <a:ext cx="7704335" cy="1143000"/>
          </a:xfrm>
        </p:spPr>
        <p:txBody>
          <a:bodyPr/>
          <a:lstStyle/>
          <a:p>
            <a:r>
              <a:rPr lang="en-GB" sz="3200" dirty="0" smtClean="0"/>
              <a:t>Geomagnetic Observatory Metadata:</a:t>
            </a:r>
            <a:br>
              <a:rPr lang="en-GB" sz="3200" dirty="0" smtClean="0"/>
            </a:br>
            <a:r>
              <a:rPr lang="en-GB" sz="3200" dirty="0" smtClean="0"/>
              <a:t>Problems with the current arrangements</a:t>
            </a:r>
            <a:endParaRPr lang="en-GB" sz="3200" dirty="0"/>
          </a:p>
        </p:txBody>
      </p:sp>
      <p:sp>
        <p:nvSpPr>
          <p:cNvPr id="4" name="AutoShape 4" descr="Man typing on computer desk fre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6" descr="Man typing on computer desk free ic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 name="Content Placeholder 2"/>
          <p:cNvSpPr>
            <a:spLocks noGrp="1"/>
          </p:cNvSpPr>
          <p:nvPr>
            <p:ph idx="1"/>
          </p:nvPr>
        </p:nvSpPr>
        <p:spPr/>
        <p:txBody>
          <a:bodyPr/>
          <a:lstStyle/>
          <a:p>
            <a:r>
              <a:rPr lang="en-GB" dirty="0" smtClean="0"/>
              <a:t>Difficult</a:t>
            </a:r>
            <a:r>
              <a:rPr lang="en-GB" baseline="0" dirty="0" smtClean="0"/>
              <a:t> for data providers to update</a:t>
            </a:r>
          </a:p>
          <a:p>
            <a:r>
              <a:rPr lang="en-GB" baseline="0" dirty="0" smtClean="0"/>
              <a:t>Data held in several</a:t>
            </a:r>
            <a:r>
              <a:rPr lang="en-GB" dirty="0" smtClean="0"/>
              <a:t> unconnected systems -Inconsistent</a:t>
            </a:r>
          </a:p>
          <a:p>
            <a:r>
              <a:rPr lang="en-GB" dirty="0" smtClean="0"/>
              <a:t>Difficult to use with computer programs -Unstructured</a:t>
            </a:r>
          </a:p>
          <a:p>
            <a:r>
              <a:rPr lang="en-GB" dirty="0" smtClean="0"/>
              <a:t>Difficult to query – much of it not available publically</a:t>
            </a:r>
          </a:p>
        </p:txBody>
      </p:sp>
    </p:spTree>
    <p:extLst>
      <p:ext uri="{BB962C8B-B14F-4D97-AF65-F5344CB8AC3E}">
        <p14:creationId xmlns:p14="http://schemas.microsoft.com/office/powerpoint/2010/main" val="4259537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12" y="260350"/>
            <a:ext cx="7704335" cy="1143000"/>
          </a:xfrm>
        </p:spPr>
        <p:txBody>
          <a:bodyPr/>
          <a:lstStyle/>
          <a:p>
            <a:r>
              <a:rPr lang="en-GB" sz="3200" dirty="0" smtClean="0"/>
              <a:t>Geomagnetic Observatory Metadata:</a:t>
            </a:r>
            <a:br>
              <a:rPr lang="en-GB" sz="3200" dirty="0" smtClean="0"/>
            </a:br>
            <a:r>
              <a:rPr lang="en-GB" sz="3200" dirty="0" smtClean="0"/>
              <a:t>Design</a:t>
            </a:r>
            <a:r>
              <a:rPr lang="en-GB" sz="3200" baseline="0" dirty="0" smtClean="0"/>
              <a:t> goals</a:t>
            </a:r>
            <a:endParaRPr lang="en-GB" sz="3200" dirty="0"/>
          </a:p>
        </p:txBody>
      </p:sp>
      <p:sp>
        <p:nvSpPr>
          <p:cNvPr id="4" name="AutoShape 4" descr="Man typing on computer desk fre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6" descr="Man typing on computer desk free ic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 name="Content Placeholder 2"/>
          <p:cNvSpPr>
            <a:spLocks noGrp="1"/>
          </p:cNvSpPr>
          <p:nvPr>
            <p:ph idx="1"/>
          </p:nvPr>
        </p:nvSpPr>
        <p:spPr>
          <a:xfrm>
            <a:off x="900113" y="2133600"/>
            <a:ext cx="6985000" cy="3815680"/>
          </a:xfrm>
        </p:spPr>
        <p:txBody>
          <a:bodyPr/>
          <a:lstStyle/>
          <a:p>
            <a:r>
              <a:rPr lang="en-GB" dirty="0" smtClean="0"/>
              <a:t>A single database for the whole community</a:t>
            </a:r>
          </a:p>
          <a:p>
            <a:r>
              <a:rPr lang="en-GB" dirty="0" smtClean="0"/>
              <a:t>Easy for data providers to understand and update</a:t>
            </a:r>
          </a:p>
          <a:p>
            <a:r>
              <a:rPr lang="en-GB" dirty="0" smtClean="0"/>
              <a:t>Easy for users to query</a:t>
            </a:r>
            <a:r>
              <a:rPr lang="en-GB" baseline="0" dirty="0" smtClean="0"/>
              <a:t> and obtain data</a:t>
            </a:r>
          </a:p>
          <a:p>
            <a:r>
              <a:rPr lang="en-GB" dirty="0" smtClean="0"/>
              <a:t>Contains information needed for the INTERMAGNET website, INTERMAGNET data DVD, World Data Centre web site (amongst others)</a:t>
            </a:r>
          </a:p>
          <a:p>
            <a:r>
              <a:rPr lang="en-GB" dirty="0" smtClean="0"/>
              <a:t>Ideal: Be able to create a yearbook</a:t>
            </a:r>
          </a:p>
          <a:p>
            <a:r>
              <a:rPr lang="en-GB" dirty="0" smtClean="0"/>
              <a:t>Conform to metadata standards (such as ISO 19115) to allow our data to be understood by users outside our community</a:t>
            </a:r>
          </a:p>
        </p:txBody>
      </p:sp>
      <p:grpSp>
        <p:nvGrpSpPr>
          <p:cNvPr id="16" name="Group 15"/>
          <p:cNvGrpSpPr/>
          <p:nvPr/>
        </p:nvGrpSpPr>
        <p:grpSpPr>
          <a:xfrm>
            <a:off x="460375" y="2708920"/>
            <a:ext cx="367209" cy="2304256"/>
            <a:chOff x="460375" y="2708920"/>
            <a:chExt cx="367209" cy="2304256"/>
          </a:xfrm>
        </p:grpSpPr>
        <p:cxnSp>
          <p:nvCxnSpPr>
            <p:cNvPr id="11" name="Straight Connector 10"/>
            <p:cNvCxnSpPr/>
            <p:nvPr/>
          </p:nvCxnSpPr>
          <p:spPr bwMode="auto">
            <a:xfrm flipH="1">
              <a:off x="460375" y="5013176"/>
              <a:ext cx="367209" cy="0"/>
            </a:xfrm>
            <a:prstGeom prst="line">
              <a:avLst/>
            </a:prstGeom>
            <a:ln>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bwMode="auto">
            <a:xfrm flipV="1">
              <a:off x="460375" y="2708920"/>
              <a:ext cx="0" cy="2304256"/>
            </a:xfrm>
            <a:prstGeom prst="line">
              <a:avLst/>
            </a:prstGeom>
            <a:ln>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bwMode="auto">
            <a:xfrm>
              <a:off x="460375" y="2708920"/>
              <a:ext cx="367209" cy="0"/>
            </a:xfrm>
            <a:prstGeom prst="straightConnector1">
              <a:avLst/>
            </a:prstGeom>
            <a:ln>
              <a:solidFill>
                <a:srgbClr val="FF0000"/>
              </a:solidFill>
              <a:headEnd type="none" w="med" len="med"/>
              <a:tailEnd type="arrow"/>
            </a:ln>
          </p:spPr>
          <p:style>
            <a:lnRef idx="2">
              <a:schemeClr val="dk1"/>
            </a:lnRef>
            <a:fillRef idx="0">
              <a:schemeClr val="dk1"/>
            </a:fillRef>
            <a:effectRef idx="1">
              <a:schemeClr val="dk1"/>
            </a:effectRef>
            <a:fontRef idx="minor">
              <a:schemeClr val="tx1"/>
            </a:fontRef>
          </p:style>
        </p:cxnSp>
      </p:grpSp>
      <p:sp>
        <p:nvSpPr>
          <p:cNvPr id="17" name="TextBox 16"/>
          <p:cNvSpPr txBox="1"/>
          <p:nvPr/>
        </p:nvSpPr>
        <p:spPr>
          <a:xfrm>
            <a:off x="0" y="5013176"/>
            <a:ext cx="974800" cy="1077218"/>
          </a:xfrm>
          <a:prstGeom prst="rect">
            <a:avLst/>
          </a:prstGeom>
          <a:noFill/>
        </p:spPr>
        <p:txBody>
          <a:bodyPr wrap="square" rtlCol="0">
            <a:spAutoFit/>
          </a:bodyPr>
          <a:lstStyle/>
          <a:p>
            <a:pPr algn="l"/>
            <a:r>
              <a:rPr lang="en-GB" sz="1600" dirty="0" smtClean="0">
                <a:solidFill>
                  <a:srgbClr val="FF0000"/>
                </a:solidFill>
                <a:latin typeface="Arial Narrow" panose="020B0606020202030204" pitchFamily="34" charset="0"/>
              </a:rPr>
              <a:t>We need to ensure both these things</a:t>
            </a:r>
            <a:endParaRPr lang="en-GB" sz="1600" dirty="0">
              <a:solidFill>
                <a:srgbClr val="FF0000"/>
              </a:solidFill>
              <a:latin typeface="Arial Narrow" panose="020B0606020202030204" pitchFamily="34" charset="0"/>
            </a:endParaRPr>
          </a:p>
        </p:txBody>
      </p:sp>
    </p:spTree>
    <p:extLst>
      <p:ext uri="{BB962C8B-B14F-4D97-AF65-F5344CB8AC3E}">
        <p14:creationId xmlns:p14="http://schemas.microsoft.com/office/powerpoint/2010/main" val="296123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12" y="260350"/>
            <a:ext cx="7704335" cy="1143000"/>
          </a:xfrm>
        </p:spPr>
        <p:txBody>
          <a:bodyPr/>
          <a:lstStyle/>
          <a:p>
            <a:r>
              <a:rPr lang="en-GB" sz="3200" dirty="0" smtClean="0"/>
              <a:t>Geomagnetic Observatory Metadata:</a:t>
            </a:r>
            <a:br>
              <a:rPr lang="en-GB" sz="3200" dirty="0" smtClean="0"/>
            </a:br>
            <a:r>
              <a:rPr lang="en-GB" sz="3200" dirty="0" smtClean="0"/>
              <a:t>Implementation</a:t>
            </a:r>
            <a:endParaRPr lang="en-GB" sz="3200" dirty="0"/>
          </a:p>
        </p:txBody>
      </p:sp>
      <p:sp>
        <p:nvSpPr>
          <p:cNvPr id="4" name="AutoShape 4" descr="Man typing on computer desk fre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6" descr="Man typing on computer desk free ic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Flowchart: Magnetic Disk 4"/>
          <p:cNvSpPr/>
          <p:nvPr/>
        </p:nvSpPr>
        <p:spPr bwMode="auto">
          <a:xfrm>
            <a:off x="3563888" y="4089850"/>
            <a:ext cx="1944216" cy="2088232"/>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Narrow" panose="020B0606020202030204" pitchFamily="34" charset="0"/>
              </a:rPr>
              <a:t>Geomagnetic</a:t>
            </a:r>
            <a:r>
              <a:rPr kumimoji="0" lang="en-GB" sz="1800" b="0" i="0" u="none" strike="noStrike" cap="none" normalizeH="0" dirty="0" smtClean="0">
                <a:ln>
                  <a:noFill/>
                </a:ln>
                <a:solidFill>
                  <a:schemeClr val="tx1"/>
                </a:solidFill>
                <a:effectLst/>
                <a:latin typeface="Arial Narrow" panose="020B0606020202030204" pitchFamily="34" charset="0"/>
              </a:rPr>
              <a:t> metadata database</a:t>
            </a:r>
            <a:endParaRPr kumimoji="0" lang="en-GB" sz="1800" b="0" i="0" u="none" strike="noStrike" cap="none" normalizeH="0" baseline="0" dirty="0" smtClean="0">
              <a:ln>
                <a:noFill/>
              </a:ln>
              <a:solidFill>
                <a:schemeClr val="tx1"/>
              </a:solidFill>
              <a:effectLst/>
              <a:latin typeface="Arial Narrow" panose="020B0606020202030204" pitchFamily="34" charset="0"/>
            </a:endParaRP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0450" y="1659539"/>
            <a:ext cx="1032048" cy="1017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6689" y="3264024"/>
            <a:ext cx="1630077"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descr="Ho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699" y="5206459"/>
            <a:ext cx="1630077" cy="697405"/>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6660232" y="1556793"/>
            <a:ext cx="2125235" cy="1120410"/>
            <a:chOff x="6944112" y="2863194"/>
            <a:chExt cx="2125235" cy="1120410"/>
          </a:xfrm>
        </p:grpSpPr>
        <p:pic>
          <p:nvPicPr>
            <p:cNvPr id="19" name="Picture 12" descr="https://upload.wikimedia.org/wikipedia/commons/thumb/9/9b/DVD_logo.svg/2000px-DVD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44112" y="2899733"/>
              <a:ext cx="2125235" cy="108387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7" descr="Image result for intermagnet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51918" y="2863194"/>
              <a:ext cx="1120410" cy="1120410"/>
            </a:xfrm>
            <a:prstGeom prst="rect">
              <a:avLst/>
            </a:prstGeom>
            <a:noFill/>
            <a:extLst>
              <a:ext uri="{909E8E84-426E-40DD-AFC4-6F175D3DCCD1}">
                <a14:hiddenFill xmlns:a14="http://schemas.microsoft.com/office/drawing/2010/main">
                  <a:solidFill>
                    <a:srgbClr val="FFFFFF"/>
                  </a:solidFill>
                </a14:hiddenFill>
              </a:ext>
            </a:extLst>
          </p:spPr>
        </p:pic>
      </p:grpSp>
      <p:pic>
        <p:nvPicPr>
          <p:cNvPr id="410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87286" y="4995959"/>
            <a:ext cx="1260292" cy="1526068"/>
          </a:xfrm>
          <a:prstGeom prst="rect">
            <a:avLst/>
          </a:prstGeom>
          <a:solidFill>
            <a:srgbClr val="00B0F0"/>
          </a:solidFill>
          <a:ln>
            <a:noFill/>
          </a:ln>
          <a:effectLst/>
        </p:spPr>
      </p:pic>
      <p:sp>
        <p:nvSpPr>
          <p:cNvPr id="7" name="Rounded Rectangle 6"/>
          <p:cNvSpPr/>
          <p:nvPr/>
        </p:nvSpPr>
        <p:spPr bwMode="auto">
          <a:xfrm>
            <a:off x="6660232" y="3264024"/>
            <a:ext cx="914400" cy="1080120"/>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Times New Roman" pitchFamily="18" charset="0"/>
            </a:endParaRPr>
          </a:p>
        </p:txBody>
      </p:sp>
      <p:sp>
        <p:nvSpPr>
          <p:cNvPr id="21" name="Rounded Rectangle 20"/>
          <p:cNvSpPr/>
          <p:nvPr/>
        </p:nvSpPr>
        <p:spPr bwMode="auto">
          <a:xfrm>
            <a:off x="6812632" y="3416424"/>
            <a:ext cx="914400" cy="1080120"/>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Times New Roman" pitchFamily="18" charset="0"/>
            </a:endParaRPr>
          </a:p>
        </p:txBody>
      </p:sp>
      <p:sp>
        <p:nvSpPr>
          <p:cNvPr id="22" name="Rounded Rectangle 21"/>
          <p:cNvSpPr/>
          <p:nvPr/>
        </p:nvSpPr>
        <p:spPr bwMode="auto">
          <a:xfrm>
            <a:off x="6965032" y="3568824"/>
            <a:ext cx="914400" cy="1080120"/>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Narrow" panose="020B0606020202030204" pitchFamily="34" charset="0"/>
              </a:rPr>
              <a:t>Other clients</a:t>
            </a:r>
          </a:p>
        </p:txBody>
      </p:sp>
      <p:sp>
        <p:nvSpPr>
          <p:cNvPr id="8" name="TextBox 7"/>
          <p:cNvSpPr txBox="1"/>
          <p:nvPr/>
        </p:nvSpPr>
        <p:spPr>
          <a:xfrm>
            <a:off x="-33051" y="1706706"/>
            <a:ext cx="1323500" cy="646331"/>
          </a:xfrm>
          <a:prstGeom prst="rect">
            <a:avLst/>
          </a:prstGeom>
          <a:noFill/>
        </p:spPr>
        <p:txBody>
          <a:bodyPr wrap="square" rtlCol="0">
            <a:spAutoFit/>
          </a:bodyPr>
          <a:lstStyle/>
          <a:p>
            <a:pPr algn="r"/>
            <a:r>
              <a:rPr lang="en-GB" sz="1800" dirty="0" smtClean="0">
                <a:latin typeface="Arial Narrow" panose="020B0606020202030204" pitchFamily="34" charset="0"/>
              </a:rPr>
              <a:t>Self service data entry</a:t>
            </a:r>
            <a:endParaRPr lang="en-GB" sz="1800" dirty="0">
              <a:latin typeface="Arial Narrow" panose="020B0606020202030204" pitchFamily="34" charset="0"/>
            </a:endParaRPr>
          </a:p>
        </p:txBody>
      </p:sp>
      <p:sp>
        <p:nvSpPr>
          <p:cNvPr id="23" name="TextBox 22"/>
          <p:cNvSpPr txBox="1"/>
          <p:nvPr/>
        </p:nvSpPr>
        <p:spPr>
          <a:xfrm>
            <a:off x="21575" y="4056982"/>
            <a:ext cx="2324350" cy="646331"/>
          </a:xfrm>
          <a:prstGeom prst="rect">
            <a:avLst/>
          </a:prstGeom>
          <a:noFill/>
        </p:spPr>
        <p:txBody>
          <a:bodyPr wrap="square" rtlCol="0">
            <a:spAutoFit/>
          </a:bodyPr>
          <a:lstStyle/>
          <a:p>
            <a:pPr algn="r"/>
            <a:r>
              <a:rPr lang="en-GB" sz="1800" dirty="0" smtClean="0">
                <a:latin typeface="Arial Narrow" panose="020B0606020202030204" pitchFamily="34" charset="0"/>
              </a:rPr>
              <a:t>Feed to INTERMAGNET web site</a:t>
            </a:r>
            <a:endParaRPr lang="en-GB" sz="1800" dirty="0">
              <a:latin typeface="Arial Narrow" panose="020B0606020202030204" pitchFamily="34" charset="0"/>
            </a:endParaRPr>
          </a:p>
        </p:txBody>
      </p:sp>
      <p:sp>
        <p:nvSpPr>
          <p:cNvPr id="24" name="TextBox 23"/>
          <p:cNvSpPr txBox="1"/>
          <p:nvPr/>
        </p:nvSpPr>
        <p:spPr>
          <a:xfrm>
            <a:off x="473123" y="5875310"/>
            <a:ext cx="1907704" cy="646331"/>
          </a:xfrm>
          <a:prstGeom prst="rect">
            <a:avLst/>
          </a:prstGeom>
          <a:noFill/>
        </p:spPr>
        <p:txBody>
          <a:bodyPr wrap="square" rtlCol="0">
            <a:spAutoFit/>
          </a:bodyPr>
          <a:lstStyle/>
          <a:p>
            <a:pPr algn="r"/>
            <a:r>
              <a:rPr lang="en-GB" sz="1800" dirty="0" smtClean="0">
                <a:latin typeface="Arial Narrow" panose="020B0606020202030204" pitchFamily="34" charset="0"/>
              </a:rPr>
              <a:t>Feed to EPOS data portal</a:t>
            </a:r>
            <a:endParaRPr lang="en-GB" sz="1800" dirty="0">
              <a:latin typeface="Arial Narrow" panose="020B0606020202030204" pitchFamily="34" charset="0"/>
            </a:endParaRPr>
          </a:p>
        </p:txBody>
      </p:sp>
      <p:sp>
        <p:nvSpPr>
          <p:cNvPr id="25" name="TextBox 24"/>
          <p:cNvSpPr txBox="1"/>
          <p:nvPr/>
        </p:nvSpPr>
        <p:spPr>
          <a:xfrm>
            <a:off x="6444208" y="2583995"/>
            <a:ext cx="2699791" cy="369332"/>
          </a:xfrm>
          <a:prstGeom prst="rect">
            <a:avLst/>
          </a:prstGeom>
          <a:noFill/>
        </p:spPr>
        <p:txBody>
          <a:bodyPr wrap="square" rtlCol="0">
            <a:spAutoFit/>
          </a:bodyPr>
          <a:lstStyle/>
          <a:p>
            <a:pPr algn="l"/>
            <a:r>
              <a:rPr lang="en-GB" sz="1800" dirty="0" smtClean="0">
                <a:latin typeface="Arial Narrow" panose="020B0606020202030204" pitchFamily="34" charset="0"/>
              </a:rPr>
              <a:t>Tools to create DVD metadata</a:t>
            </a:r>
            <a:endParaRPr lang="en-GB" sz="1800" dirty="0">
              <a:latin typeface="Arial Narrow" panose="020B0606020202030204" pitchFamily="34" charset="0"/>
            </a:endParaRPr>
          </a:p>
        </p:txBody>
      </p:sp>
      <p:sp>
        <p:nvSpPr>
          <p:cNvPr id="26" name="TextBox 25"/>
          <p:cNvSpPr txBox="1"/>
          <p:nvPr/>
        </p:nvSpPr>
        <p:spPr>
          <a:xfrm>
            <a:off x="7574632" y="5194821"/>
            <a:ext cx="1413988" cy="923330"/>
          </a:xfrm>
          <a:prstGeom prst="rect">
            <a:avLst/>
          </a:prstGeom>
          <a:noFill/>
        </p:spPr>
        <p:txBody>
          <a:bodyPr wrap="square" rtlCol="0">
            <a:spAutoFit/>
          </a:bodyPr>
          <a:lstStyle/>
          <a:p>
            <a:pPr algn="l"/>
            <a:r>
              <a:rPr lang="en-GB" sz="1800" dirty="0" smtClean="0">
                <a:latin typeface="Arial Narrow" panose="020B0606020202030204" pitchFamily="34" charset="0"/>
              </a:rPr>
              <a:t>Tools for database administration</a:t>
            </a:r>
            <a:endParaRPr lang="en-GB" sz="1800" dirty="0">
              <a:latin typeface="Arial Narrow" panose="020B0606020202030204" pitchFamily="34" charset="0"/>
            </a:endParaRPr>
          </a:p>
        </p:txBody>
      </p:sp>
      <p:sp>
        <p:nvSpPr>
          <p:cNvPr id="9" name="Cloud 8"/>
          <p:cNvSpPr/>
          <p:nvPr/>
        </p:nvSpPr>
        <p:spPr bwMode="auto">
          <a:xfrm>
            <a:off x="3527884" y="2631490"/>
            <a:ext cx="2016224" cy="60029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Narrow" panose="020B0606020202030204" pitchFamily="34" charset="0"/>
              </a:rPr>
              <a:t>Web services</a:t>
            </a:r>
          </a:p>
        </p:txBody>
      </p:sp>
      <p:cxnSp>
        <p:nvCxnSpPr>
          <p:cNvPr id="12" name="Straight Connector 11"/>
          <p:cNvCxnSpPr>
            <a:stCxn id="9" idx="1"/>
            <a:endCxn id="5" idx="1"/>
          </p:cNvCxnSpPr>
          <p:nvPr/>
        </p:nvCxnSpPr>
        <p:spPr bwMode="auto">
          <a:xfrm>
            <a:off x="4535996" y="3231141"/>
            <a:ext cx="0" cy="858709"/>
          </a:xfrm>
          <a:prstGeom prst="line">
            <a:avLst/>
          </a:prstGeom>
          <a:solidFill>
            <a:schemeClr val="accent1"/>
          </a:solidFill>
          <a:ln w="38100" cap="flat" cmpd="sng" algn="ctr">
            <a:solidFill>
              <a:srgbClr val="00B050"/>
            </a:solidFill>
            <a:prstDash val="solid"/>
            <a:round/>
            <a:headEnd type="none" w="med" len="med"/>
            <a:tailEnd type="none" w="med" len="med"/>
          </a:ln>
          <a:effectLst/>
        </p:spPr>
      </p:cxnSp>
      <p:cxnSp>
        <p:nvCxnSpPr>
          <p:cNvPr id="30" name="Elbow Connector 29"/>
          <p:cNvCxnSpPr>
            <a:stCxn id="4098" idx="3"/>
          </p:cNvCxnSpPr>
          <p:nvPr/>
        </p:nvCxnSpPr>
        <p:spPr bwMode="auto">
          <a:xfrm>
            <a:off x="2322498" y="2168371"/>
            <a:ext cx="1529422" cy="508831"/>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cxnSp>
        <p:nvCxnSpPr>
          <p:cNvPr id="4102" name="Elbow Connector 4101"/>
          <p:cNvCxnSpPr>
            <a:endCxn id="19" idx="1"/>
          </p:cNvCxnSpPr>
          <p:nvPr/>
        </p:nvCxnSpPr>
        <p:spPr bwMode="auto">
          <a:xfrm flipV="1">
            <a:off x="5292080" y="2135267"/>
            <a:ext cx="1368152" cy="541935"/>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4104" name="Elbow Connector 4103"/>
          <p:cNvCxnSpPr>
            <a:stCxn id="5" idx="4"/>
            <a:endCxn id="4101" idx="1"/>
          </p:cNvCxnSpPr>
          <p:nvPr/>
        </p:nvCxnSpPr>
        <p:spPr bwMode="auto">
          <a:xfrm>
            <a:off x="5508104" y="5133966"/>
            <a:ext cx="979182" cy="625027"/>
          </a:xfrm>
          <a:prstGeom prst="bentConnector3">
            <a:avLst>
              <a:gd name="adj1" fmla="val 50000"/>
            </a:avLst>
          </a:prstGeom>
          <a:solidFill>
            <a:schemeClr val="accent1"/>
          </a:solidFill>
          <a:ln w="9525" cap="flat" cmpd="sng" algn="ctr">
            <a:solidFill>
              <a:schemeClr val="tx1"/>
            </a:solidFill>
            <a:prstDash val="solid"/>
            <a:round/>
            <a:headEnd type="triangle" w="med" len="med"/>
            <a:tailEnd type="triangle"/>
          </a:ln>
          <a:effectLst/>
        </p:spPr>
      </p:cxnSp>
      <p:cxnSp>
        <p:nvCxnSpPr>
          <p:cNvPr id="4106" name="Elbow Connector 4105"/>
          <p:cNvCxnSpPr>
            <a:stCxn id="9" idx="2"/>
            <a:endCxn id="14" idx="3"/>
          </p:cNvCxnSpPr>
          <p:nvPr/>
        </p:nvCxnSpPr>
        <p:spPr bwMode="auto">
          <a:xfrm rot="10800000" flipV="1">
            <a:off x="2366766" y="2931634"/>
            <a:ext cx="1167372" cy="764437"/>
          </a:xfrm>
          <a:prstGeom prst="bentConnector3">
            <a:avLst/>
          </a:prstGeom>
          <a:solidFill>
            <a:schemeClr val="accent1"/>
          </a:solidFill>
          <a:ln w="9525" cap="flat" cmpd="sng" algn="ctr">
            <a:solidFill>
              <a:schemeClr val="tx1"/>
            </a:solidFill>
            <a:prstDash val="solid"/>
            <a:round/>
            <a:headEnd type="none" w="med" len="med"/>
            <a:tailEnd type="arrow"/>
          </a:ln>
          <a:effectLst/>
        </p:spPr>
      </p:cxnSp>
      <p:cxnSp>
        <p:nvCxnSpPr>
          <p:cNvPr id="4112" name="Elbow Connector 4111"/>
          <p:cNvCxnSpPr/>
          <p:nvPr/>
        </p:nvCxnSpPr>
        <p:spPr bwMode="auto">
          <a:xfrm rot="5400000">
            <a:off x="2749486" y="3478694"/>
            <a:ext cx="1440160" cy="764709"/>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4114" name="Elbow Connector 4113"/>
          <p:cNvCxnSpPr>
            <a:endCxn id="4100" idx="3"/>
          </p:cNvCxnSpPr>
          <p:nvPr/>
        </p:nvCxnSpPr>
        <p:spPr bwMode="auto">
          <a:xfrm rot="5400000">
            <a:off x="2185976" y="4653929"/>
            <a:ext cx="974034" cy="828433"/>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4119" name="Elbow Connector 4118"/>
          <p:cNvCxnSpPr>
            <a:endCxn id="7" idx="1"/>
          </p:cNvCxnSpPr>
          <p:nvPr/>
        </p:nvCxnSpPr>
        <p:spPr bwMode="auto">
          <a:xfrm>
            <a:off x="5004050" y="3140970"/>
            <a:ext cx="1656182" cy="663114"/>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103296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12" y="260350"/>
            <a:ext cx="7704335" cy="1143000"/>
          </a:xfrm>
        </p:spPr>
        <p:txBody>
          <a:bodyPr/>
          <a:lstStyle/>
          <a:p>
            <a:r>
              <a:rPr lang="en-GB" sz="3200" dirty="0" smtClean="0"/>
              <a:t>Geomagnetic Observatory Metadata:</a:t>
            </a:r>
            <a:br>
              <a:rPr lang="en-GB" sz="3200" dirty="0" smtClean="0"/>
            </a:br>
            <a:r>
              <a:rPr lang="en-GB" sz="3200" dirty="0" smtClean="0"/>
              <a:t>Implementation: The schema</a:t>
            </a:r>
            <a:endParaRPr lang="en-GB" sz="3200" dirty="0"/>
          </a:p>
        </p:txBody>
      </p:sp>
      <p:sp>
        <p:nvSpPr>
          <p:cNvPr id="4" name="AutoShape 4" descr="Man typing on computer desk fre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6" descr="Man typing on computer desk free ic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292" y="2989025"/>
            <a:ext cx="135255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6559" y="4653136"/>
            <a:ext cx="182880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975" y="1624612"/>
            <a:ext cx="1733550"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2292" y="1624612"/>
            <a:ext cx="180022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9"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44208" y="4653136"/>
            <a:ext cx="1743075"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4208" y="1624612"/>
            <a:ext cx="1857375"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1"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52292" y="5529707"/>
            <a:ext cx="18478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2" name="Picture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7984" y="1624612"/>
            <a:ext cx="1857375"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4" name="Picture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7975" y="5529707"/>
            <a:ext cx="18764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1712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12" y="260350"/>
            <a:ext cx="7704335" cy="1143000"/>
          </a:xfrm>
        </p:spPr>
        <p:txBody>
          <a:bodyPr/>
          <a:lstStyle/>
          <a:p>
            <a:r>
              <a:rPr lang="en-GB" sz="3200" dirty="0" smtClean="0"/>
              <a:t>Geomagnetic Observatory Metadata:</a:t>
            </a:r>
            <a:br>
              <a:rPr lang="en-GB" sz="3200" dirty="0" smtClean="0"/>
            </a:br>
            <a:r>
              <a:rPr lang="en-GB" sz="3200" dirty="0" smtClean="0"/>
              <a:t>Status</a:t>
            </a:r>
            <a:endParaRPr lang="en-GB" sz="3200" dirty="0"/>
          </a:p>
        </p:txBody>
      </p:sp>
      <p:sp>
        <p:nvSpPr>
          <p:cNvPr id="4" name="AutoShape 4" descr="Man typing on computer desk fre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6" descr="Man typing on computer desk free ic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 name="Content Placeholder 2"/>
          <p:cNvSpPr>
            <a:spLocks noGrp="1"/>
          </p:cNvSpPr>
          <p:nvPr>
            <p:ph idx="1"/>
          </p:nvPr>
        </p:nvSpPr>
        <p:spPr/>
        <p:txBody>
          <a:bodyPr/>
          <a:lstStyle/>
          <a:p>
            <a:r>
              <a:rPr lang="en-GB" dirty="0" smtClean="0"/>
              <a:t>First version of metadata</a:t>
            </a:r>
            <a:r>
              <a:rPr lang="en-GB" baseline="0" dirty="0" smtClean="0"/>
              <a:t> schema designed and available to you (on request) to comment on</a:t>
            </a:r>
          </a:p>
          <a:p>
            <a:r>
              <a:rPr lang="en-GB" baseline="0" dirty="0" smtClean="0"/>
              <a:t>Work progressing to ensure compliance with international metadata standards</a:t>
            </a:r>
            <a:endParaRPr lang="en-GB" dirty="0"/>
          </a:p>
        </p:txBody>
      </p:sp>
    </p:spTree>
    <p:extLst>
      <p:ext uri="{BB962C8B-B14F-4D97-AF65-F5344CB8AC3E}">
        <p14:creationId xmlns:p14="http://schemas.microsoft.com/office/powerpoint/2010/main" val="1686769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1773238"/>
            <a:ext cx="9144000" cy="1143000"/>
          </a:xfrm>
        </p:spPr>
        <p:txBody>
          <a:bodyPr/>
          <a:lstStyle/>
          <a:p>
            <a:r>
              <a:rPr lang="en-US" altLang="en-US" sz="3200" dirty="0" smtClean="0"/>
              <a:t>For more information, including details of the metadata schema</a:t>
            </a:r>
          </a:p>
        </p:txBody>
      </p:sp>
      <p:sp>
        <p:nvSpPr>
          <p:cNvPr id="3075" name="Rectangle 3"/>
          <p:cNvSpPr>
            <a:spLocks noGrp="1" noChangeArrowheads="1"/>
          </p:cNvSpPr>
          <p:nvPr>
            <p:ph type="subTitle" idx="1"/>
          </p:nvPr>
        </p:nvSpPr>
        <p:spPr/>
        <p:txBody>
          <a:bodyPr/>
          <a:lstStyle/>
          <a:p>
            <a:r>
              <a:rPr lang="en-US" altLang="en-US" sz="2000" dirty="0" smtClean="0"/>
              <a:t>Simon Flower: smf@bgs.ac.uk</a:t>
            </a:r>
          </a:p>
        </p:txBody>
      </p:sp>
    </p:spTree>
    <p:extLst>
      <p:ext uri="{BB962C8B-B14F-4D97-AF65-F5344CB8AC3E}">
        <p14:creationId xmlns:p14="http://schemas.microsoft.com/office/powerpoint/2010/main" val="1677564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NEW BGS template 2014">
  <a:themeElements>
    <a:clrScheme name="New BGS template_2009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990099"/>
      </a:hlink>
      <a:folHlink>
        <a:srgbClr val="990099"/>
      </a:folHlink>
    </a:clrScheme>
    <a:fontScheme name="New BGS template_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ew BGS template_2009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ew BGS template_2009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ew BGS template_2009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ew BGS template_2009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ew BGS template_200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ew BGS template_200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ew BGS template_200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New BGS template_200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990099"/>
        </a:hlink>
        <a:folHlink>
          <a:srgbClr val="B2B2B2"/>
        </a:folHlink>
      </a:clrScheme>
      <a:clrMap bg1="lt1" tx1="dk1" bg2="lt2" tx2="dk2" accent1="accent1" accent2="accent2" accent3="accent3" accent4="accent4" accent5="accent5" accent6="accent6" hlink="hlink" folHlink="folHlink"/>
    </a:extraClrScheme>
    <a:extraClrScheme>
      <a:clrScheme name="New BGS template_2009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990099"/>
        </a:hlink>
        <a:folHlink>
          <a:srgbClr val="9900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 BGS template 2014</Template>
  <TotalTime>4357</TotalTime>
  <Words>764</Words>
  <Application>Microsoft Office PowerPoint</Application>
  <PresentationFormat>On-screen Show (4:3)</PresentationFormat>
  <Paragraphs>103</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NEW BGS template 2014</vt:lpstr>
      <vt:lpstr>A Metadata System for Geomagnetism</vt:lpstr>
      <vt:lpstr>Geomagnetic Observatory Metadata: What we record</vt:lpstr>
      <vt:lpstr>Geomagnetic Observatory Metadata: How we record it</vt:lpstr>
      <vt:lpstr>Geomagnetic Observatory Metadata: Problems with the current arrangements</vt:lpstr>
      <vt:lpstr>Geomagnetic Observatory Metadata: Design goals</vt:lpstr>
      <vt:lpstr>Geomagnetic Observatory Metadata: Implementation</vt:lpstr>
      <vt:lpstr>Geomagnetic Observatory Metadata: Implementation: The schema</vt:lpstr>
      <vt:lpstr>Geomagnetic Observatory Metadata: Status</vt:lpstr>
      <vt:lpstr>For more information, including details of the metadata schema</vt:lpstr>
    </vt:vector>
  </TitlesOfParts>
  <Manager>Ian Jackson</Manager>
  <Company>The British Geological Survey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Metadata System for Geomagnetism</dc:title>
  <dc:creator>Flower, Simon M.</dc:creator>
  <cp:lastModifiedBy>Flower, Simon M.</cp:lastModifiedBy>
  <cp:revision>50</cp:revision>
  <cp:lastPrinted>2000-04-13T10:01:09Z</cp:lastPrinted>
  <dcterms:created xsi:type="dcterms:W3CDTF">2016-08-22T12:42:15Z</dcterms:created>
  <dcterms:modified xsi:type="dcterms:W3CDTF">2016-09-09T09:59:59Z</dcterms:modified>
</cp:coreProperties>
</file>