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0" r:id="rId3"/>
    <p:sldId id="263" r:id="rId4"/>
    <p:sldId id="265" r:id="rId5"/>
    <p:sldId id="274" r:id="rId6"/>
    <p:sldId id="275" r:id="rId7"/>
    <p:sldId id="279" r:id="rId8"/>
    <p:sldId id="264" r:id="rId9"/>
    <p:sldId id="278" r:id="rId10"/>
    <p:sldId id="280" r:id="rId11"/>
    <p:sldId id="281" r:id="rId1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2220" autoAdjust="0"/>
  </p:normalViewPr>
  <p:slideViewPr>
    <p:cSldViewPr snapToGrid="0" snapToObjects="1">
      <p:cViewPr>
        <p:scale>
          <a:sx n="75" d="100"/>
          <a:sy n="75" d="100"/>
        </p:scale>
        <p:origin x="-1272" y="3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A33CD-AFEF-0046-B9A7-0C79E421EF57}" type="datetimeFigureOut">
              <a:rPr lang="en-GB" smtClean="0"/>
              <a:t>01/07/2018</a:t>
            </a:fld>
            <a:endParaRPr lang="en-GB"/>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F36E4-C869-BA48-BE1D-D7369F8517B2}" type="slidenum">
              <a:rPr lang="en-GB" smtClean="0"/>
              <a:t>‹#›</a:t>
            </a:fld>
            <a:endParaRPr lang="en-GB"/>
          </a:p>
        </p:txBody>
      </p:sp>
    </p:spTree>
    <p:extLst>
      <p:ext uri="{BB962C8B-B14F-4D97-AF65-F5344CB8AC3E}">
        <p14:creationId xmlns:p14="http://schemas.microsoft.com/office/powerpoint/2010/main" val="66774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Here are the DDSS numbers for each of</a:t>
            </a:r>
            <a:r>
              <a:rPr lang="en-GB" sz="1200" b="1" i="0" u="none" strike="noStrike" kern="1200" baseline="0" dirty="0">
                <a:solidFill>
                  <a:schemeClr val="tx1"/>
                </a:solidFill>
                <a:effectLst/>
                <a:latin typeface="+mn-lt"/>
                <a:ea typeface="+mn-ea"/>
                <a:cs typeface="+mn-cs"/>
              </a:rPr>
              <a:t> the services – I didn’t want to put this in the presentation as DDSS is ‘EPOS speak’!</a:t>
            </a:r>
            <a:endParaRPr lang="en-GB" sz="1200" b="1" i="0" u="none" strike="noStrike" kern="1200" dirty="0">
              <a:solidFill>
                <a:schemeClr val="tx1"/>
              </a:solidFill>
              <a:effectLst/>
              <a:latin typeface="+mn-lt"/>
              <a:ea typeface="+mn-ea"/>
              <a:cs typeface="+mn-cs"/>
            </a:endParaRPr>
          </a:p>
          <a:p>
            <a:endParaRPr lang="en-GB" sz="1200" b="1" i="0" u="none" strike="noStrike" kern="1200" dirty="0">
              <a:solidFill>
                <a:schemeClr val="tx1"/>
              </a:solidFill>
              <a:effectLst/>
              <a:latin typeface="+mn-lt"/>
              <a:ea typeface="+mn-ea"/>
              <a:cs typeface="+mn-cs"/>
            </a:endParaRPr>
          </a:p>
          <a:p>
            <a:r>
              <a:rPr lang="en-GB" sz="1200" b="1" i="0" u="none" strike="noStrike" kern="1200" dirty="0">
                <a:solidFill>
                  <a:schemeClr val="tx1"/>
                </a:solidFill>
                <a:effectLst/>
                <a:latin typeface="+mn-lt"/>
                <a:ea typeface="+mn-ea"/>
                <a:cs typeface="+mn-cs"/>
              </a:rPr>
              <a:t>DDSS number</a:t>
            </a:r>
            <a:r>
              <a:rPr lang="en-GB" dirty="0"/>
              <a:t> 	</a:t>
            </a:r>
            <a:r>
              <a:rPr lang="en-GB" sz="1200" b="1" i="0" u="none" strike="noStrike" kern="1200" dirty="0">
                <a:solidFill>
                  <a:schemeClr val="tx1"/>
                </a:solidFill>
                <a:effectLst/>
                <a:latin typeface="+mn-lt"/>
                <a:ea typeface="+mn-ea"/>
                <a:cs typeface="+mn-cs"/>
              </a:rPr>
              <a:t>Service description</a:t>
            </a:r>
          </a:p>
          <a:p>
            <a:r>
              <a:rPr lang="en-GB" sz="1200" b="0" i="0" u="none" strike="noStrike" kern="1200" dirty="0">
                <a:solidFill>
                  <a:schemeClr val="tx1"/>
                </a:solidFill>
                <a:effectLst/>
                <a:latin typeface="+mn-lt"/>
                <a:ea typeface="+mn-ea"/>
                <a:cs typeface="+mn-cs"/>
              </a:rPr>
              <a:t>WP13-DDSS-001</a:t>
            </a:r>
            <a:r>
              <a:rPr lang="en-GB" dirty="0"/>
              <a:t> 	</a:t>
            </a:r>
            <a:r>
              <a:rPr lang="en-GB" sz="1200" b="0" i="0" u="none" strike="noStrike" kern="1200" dirty="0">
                <a:solidFill>
                  <a:schemeClr val="tx1"/>
                </a:solidFill>
                <a:effectLst/>
                <a:latin typeface="+mn-lt"/>
                <a:ea typeface="+mn-ea"/>
                <a:cs typeface="+mn-cs"/>
              </a:rPr>
              <a:t>Geomagnetic  observatory data</a:t>
            </a:r>
            <a:r>
              <a:rPr lang="en-GB" dirty="0"/>
              <a:t> </a:t>
            </a:r>
          </a:p>
          <a:p>
            <a:r>
              <a:rPr lang="en-GB" sz="1200" b="0" i="0" u="none" strike="noStrike" kern="1200" dirty="0">
                <a:solidFill>
                  <a:schemeClr val="tx1"/>
                </a:solidFill>
                <a:effectLst/>
                <a:latin typeface="+mn-lt"/>
                <a:ea typeface="+mn-ea"/>
                <a:cs typeface="+mn-cs"/>
              </a:rPr>
              <a:t>WP13-DDSS-002</a:t>
            </a:r>
            <a:r>
              <a:rPr lang="en-GB" dirty="0"/>
              <a:t> 	</a:t>
            </a:r>
            <a:r>
              <a:rPr lang="en-GB" sz="1200" b="0" i="0" u="none" strike="noStrike" kern="1200" dirty="0" err="1">
                <a:solidFill>
                  <a:schemeClr val="tx1"/>
                </a:solidFill>
                <a:effectLst/>
                <a:latin typeface="+mn-lt"/>
                <a:ea typeface="+mn-ea"/>
                <a:cs typeface="+mn-cs"/>
              </a:rPr>
              <a:t>Variometer</a:t>
            </a:r>
            <a:r>
              <a:rPr lang="en-GB" sz="1200" b="0" i="0" u="none" strike="noStrike" kern="1200" dirty="0">
                <a:solidFill>
                  <a:schemeClr val="tx1"/>
                </a:solidFill>
                <a:effectLst/>
                <a:latin typeface="+mn-lt"/>
                <a:ea typeface="+mn-ea"/>
                <a:cs typeface="+mn-cs"/>
              </a:rPr>
              <a:t> data  (IMAGE + Baltic extensions)</a:t>
            </a:r>
            <a:r>
              <a:rPr lang="en-GB" dirty="0"/>
              <a:t> </a:t>
            </a:r>
          </a:p>
          <a:p>
            <a:r>
              <a:rPr lang="en-GB" sz="1200" b="0" i="0" u="none" strike="noStrike" kern="1200" dirty="0">
                <a:solidFill>
                  <a:schemeClr val="tx1"/>
                </a:solidFill>
                <a:effectLst/>
                <a:latin typeface="+mn-lt"/>
                <a:ea typeface="+mn-ea"/>
                <a:cs typeface="+mn-cs"/>
              </a:rPr>
              <a:t>WP13-DDSS-006</a:t>
            </a:r>
            <a:r>
              <a:rPr lang="en-GB" dirty="0"/>
              <a:t> 	</a:t>
            </a:r>
            <a:r>
              <a:rPr lang="en-GB" sz="1200" b="0" i="0" u="none" strike="noStrike" kern="1200" dirty="0">
                <a:solidFill>
                  <a:schemeClr val="tx1"/>
                </a:solidFill>
                <a:effectLst/>
                <a:latin typeface="+mn-lt"/>
                <a:ea typeface="+mn-ea"/>
                <a:cs typeface="+mn-cs"/>
              </a:rPr>
              <a:t>Geomagnetic indices</a:t>
            </a:r>
            <a:r>
              <a:rPr lang="en-GB" dirty="0"/>
              <a:t> </a:t>
            </a:r>
          </a:p>
          <a:p>
            <a:r>
              <a:rPr lang="en-GB" sz="1200" b="0" i="0" u="none" strike="noStrike" kern="1200" dirty="0">
                <a:solidFill>
                  <a:schemeClr val="tx1"/>
                </a:solidFill>
                <a:effectLst/>
                <a:latin typeface="+mn-lt"/>
                <a:ea typeface="+mn-ea"/>
                <a:cs typeface="+mn-cs"/>
              </a:rPr>
              <a:t>WP13-DDSS-007</a:t>
            </a:r>
            <a:r>
              <a:rPr lang="en-GB" dirty="0"/>
              <a:t> 	</a:t>
            </a:r>
            <a:r>
              <a:rPr lang="en-GB" sz="1200" b="0" i="0" u="none" strike="noStrike" kern="1200" dirty="0">
                <a:solidFill>
                  <a:schemeClr val="tx1"/>
                </a:solidFill>
                <a:effectLst/>
                <a:latin typeface="+mn-lt"/>
                <a:ea typeface="+mn-ea"/>
                <a:cs typeface="+mn-cs"/>
              </a:rPr>
              <a:t>Geomagnetic events</a:t>
            </a:r>
            <a:r>
              <a:rPr lang="en-GB" dirty="0"/>
              <a:t> </a:t>
            </a:r>
          </a:p>
          <a:p>
            <a:r>
              <a:rPr lang="en-GB" sz="1200" b="0" i="0" u="none" strike="noStrike" kern="1200" dirty="0">
                <a:solidFill>
                  <a:schemeClr val="tx1"/>
                </a:solidFill>
                <a:effectLst/>
                <a:latin typeface="+mn-lt"/>
                <a:ea typeface="+mn-ea"/>
                <a:cs typeface="+mn-cs"/>
              </a:rPr>
              <a:t>WP13-DDSS-008</a:t>
            </a:r>
            <a:r>
              <a:rPr lang="en-GB" dirty="0"/>
              <a:t> 	</a:t>
            </a:r>
            <a:r>
              <a:rPr lang="en-GB" sz="1200" b="0" i="0" u="none" strike="noStrike" kern="1200" dirty="0">
                <a:solidFill>
                  <a:schemeClr val="tx1"/>
                </a:solidFill>
                <a:effectLst/>
                <a:latin typeface="+mn-lt"/>
                <a:ea typeface="+mn-ea"/>
                <a:cs typeface="+mn-cs"/>
              </a:rPr>
              <a:t>IMAGE </a:t>
            </a:r>
            <a:r>
              <a:rPr lang="en-GB" sz="1200" b="0" i="0" u="none" strike="noStrike" kern="1200" dirty="0" err="1">
                <a:solidFill>
                  <a:schemeClr val="tx1"/>
                </a:solidFill>
                <a:effectLst/>
                <a:latin typeface="+mn-lt"/>
                <a:ea typeface="+mn-ea"/>
                <a:cs typeface="+mn-cs"/>
              </a:rPr>
              <a:t>electrojet</a:t>
            </a:r>
            <a:r>
              <a:rPr lang="en-GB" sz="1200" b="0" i="0" u="none" strike="noStrike" kern="1200" dirty="0">
                <a:solidFill>
                  <a:schemeClr val="tx1"/>
                </a:solidFill>
                <a:effectLst/>
                <a:latin typeface="+mn-lt"/>
                <a:ea typeface="+mn-ea"/>
                <a:cs typeface="+mn-cs"/>
              </a:rPr>
              <a:t> indices (IE/IL/IU)</a:t>
            </a:r>
            <a:r>
              <a:rPr lang="en-GB" dirty="0"/>
              <a:t> </a:t>
            </a:r>
          </a:p>
          <a:p>
            <a:r>
              <a:rPr lang="en-GB" sz="1200" b="0" i="0" u="none" strike="noStrike" kern="1200" dirty="0">
                <a:solidFill>
                  <a:schemeClr val="tx1"/>
                </a:solidFill>
                <a:effectLst/>
                <a:latin typeface="+mn-lt"/>
                <a:ea typeface="+mn-ea"/>
                <a:cs typeface="+mn-cs"/>
              </a:rPr>
              <a:t>WP13-DDSS-012</a:t>
            </a:r>
            <a:r>
              <a:rPr lang="en-GB" dirty="0"/>
              <a:t> 	</a:t>
            </a:r>
            <a:r>
              <a:rPr lang="en-GB" sz="1200" b="0" i="0" u="none" strike="noStrike" kern="1200" dirty="0">
                <a:solidFill>
                  <a:schemeClr val="tx1"/>
                </a:solidFill>
                <a:effectLst/>
                <a:latin typeface="+mn-lt"/>
                <a:ea typeface="+mn-ea"/>
                <a:cs typeface="+mn-cs"/>
              </a:rPr>
              <a:t>IGRF and WMM (global magnetic models)</a:t>
            </a:r>
            <a:r>
              <a:rPr lang="en-GB" dirty="0"/>
              <a:t> </a:t>
            </a:r>
          </a:p>
          <a:p>
            <a:r>
              <a:rPr lang="en-GB" sz="1200" b="0" i="0" u="none" strike="noStrike" kern="1200" dirty="0">
                <a:solidFill>
                  <a:schemeClr val="tx1"/>
                </a:solidFill>
                <a:effectLst/>
                <a:latin typeface="+mn-lt"/>
                <a:ea typeface="+mn-ea"/>
                <a:cs typeface="+mn-cs"/>
              </a:rPr>
              <a:t>WP13-DDSS-003</a:t>
            </a:r>
            <a:r>
              <a:rPr lang="en-GB" dirty="0"/>
              <a:t> 	</a:t>
            </a:r>
            <a:r>
              <a:rPr lang="en-GB" sz="1200" b="0" i="0" u="none" strike="noStrike" kern="1200" dirty="0">
                <a:solidFill>
                  <a:schemeClr val="tx1"/>
                </a:solidFill>
                <a:effectLst/>
                <a:latin typeface="+mn-lt"/>
                <a:ea typeface="+mn-ea"/>
                <a:cs typeface="+mn-cs"/>
              </a:rPr>
              <a:t>Magnetic survey data</a:t>
            </a:r>
            <a:r>
              <a:rPr lang="en-GB" dirty="0"/>
              <a:t> </a:t>
            </a:r>
          </a:p>
          <a:p>
            <a:r>
              <a:rPr lang="en-GB" sz="1200" b="0" i="0" u="none" strike="noStrike" kern="1200" dirty="0">
                <a:solidFill>
                  <a:schemeClr val="tx1"/>
                </a:solidFill>
                <a:effectLst/>
                <a:latin typeface="+mn-lt"/>
                <a:ea typeface="+mn-ea"/>
                <a:cs typeface="+mn-cs"/>
              </a:rPr>
              <a:t>WP13-DDSS-004</a:t>
            </a:r>
            <a:r>
              <a:rPr lang="en-GB" dirty="0"/>
              <a:t> 	</a:t>
            </a:r>
            <a:r>
              <a:rPr lang="en-GB" sz="1200" b="0" i="0" u="none" strike="noStrike" kern="1200" dirty="0" err="1">
                <a:solidFill>
                  <a:schemeClr val="tx1"/>
                </a:solidFill>
                <a:effectLst/>
                <a:latin typeface="+mn-lt"/>
                <a:ea typeface="+mn-ea"/>
                <a:cs typeface="+mn-cs"/>
              </a:rPr>
              <a:t>Magnetotelluric</a:t>
            </a:r>
            <a:r>
              <a:rPr lang="en-GB" sz="1200" b="0" i="0" u="none" strike="noStrike" kern="1200" dirty="0">
                <a:solidFill>
                  <a:schemeClr val="tx1"/>
                </a:solidFill>
                <a:effectLst/>
                <a:latin typeface="+mn-lt"/>
                <a:ea typeface="+mn-ea"/>
                <a:cs typeface="+mn-cs"/>
              </a:rPr>
              <a:t> time-series</a:t>
            </a:r>
            <a:r>
              <a:rPr lang="en-GB" dirty="0"/>
              <a:t> </a:t>
            </a:r>
          </a:p>
          <a:p>
            <a:r>
              <a:rPr lang="en-GB" sz="1200" b="0" i="0" u="none" strike="noStrike" kern="1200" dirty="0">
                <a:solidFill>
                  <a:schemeClr val="tx1"/>
                </a:solidFill>
                <a:effectLst/>
                <a:latin typeface="+mn-lt"/>
                <a:ea typeface="+mn-ea"/>
                <a:cs typeface="+mn-cs"/>
              </a:rPr>
              <a:t>WP13-DDSS-005</a:t>
            </a:r>
            <a:r>
              <a:rPr lang="en-GB" dirty="0"/>
              <a:t> 	</a:t>
            </a:r>
            <a:r>
              <a:rPr lang="en-GB" sz="1200" b="0" i="0" u="none" strike="noStrike" kern="1200" dirty="0">
                <a:solidFill>
                  <a:schemeClr val="tx1"/>
                </a:solidFill>
                <a:effectLst/>
                <a:latin typeface="+mn-lt"/>
                <a:ea typeface="+mn-ea"/>
                <a:cs typeface="+mn-cs"/>
              </a:rPr>
              <a:t>Historical data (e.g. Helsinki and SMA network )</a:t>
            </a:r>
            <a:r>
              <a:rPr lang="en-GB" dirty="0"/>
              <a:t> </a:t>
            </a:r>
          </a:p>
          <a:p>
            <a:r>
              <a:rPr lang="en-GB" sz="1200" b="0" i="0" u="none" strike="noStrike" kern="1200" dirty="0">
                <a:solidFill>
                  <a:schemeClr val="tx1"/>
                </a:solidFill>
                <a:effectLst/>
                <a:latin typeface="+mn-lt"/>
                <a:ea typeface="+mn-ea"/>
                <a:cs typeface="+mn-cs"/>
              </a:rPr>
              <a:t>WP13-DDSS-009</a:t>
            </a:r>
            <a:r>
              <a:rPr lang="en-GB" dirty="0"/>
              <a:t> 	</a:t>
            </a:r>
            <a:r>
              <a:rPr lang="en-GB" sz="1200" b="0" i="0" u="none" strike="noStrike" kern="1200" dirty="0" err="1">
                <a:solidFill>
                  <a:schemeClr val="tx1"/>
                </a:solidFill>
                <a:effectLst/>
                <a:latin typeface="+mn-lt"/>
                <a:ea typeface="+mn-ea"/>
                <a:cs typeface="+mn-cs"/>
              </a:rPr>
              <a:t>Substorm</a:t>
            </a:r>
            <a:r>
              <a:rPr lang="en-GB" sz="1200" b="0" i="0" u="none" strike="noStrike" kern="1200" dirty="0">
                <a:solidFill>
                  <a:schemeClr val="tx1"/>
                </a:solidFill>
                <a:effectLst/>
                <a:latin typeface="+mn-lt"/>
                <a:ea typeface="+mn-ea"/>
                <a:cs typeface="+mn-cs"/>
              </a:rPr>
              <a:t> events</a:t>
            </a:r>
            <a:r>
              <a:rPr lang="en-GB" dirty="0"/>
              <a:t> </a:t>
            </a:r>
          </a:p>
          <a:p>
            <a:r>
              <a:rPr lang="en-GB" sz="1200" b="0" i="0" u="none" strike="noStrike" kern="1200" dirty="0">
                <a:solidFill>
                  <a:schemeClr val="tx1"/>
                </a:solidFill>
                <a:effectLst/>
                <a:latin typeface="+mn-lt"/>
                <a:ea typeface="+mn-ea"/>
                <a:cs typeface="+mn-cs"/>
              </a:rPr>
              <a:t>WP13-DDSS-010</a:t>
            </a:r>
            <a:r>
              <a:rPr lang="en-GB" dirty="0"/>
              <a:t> 	</a:t>
            </a:r>
            <a:r>
              <a:rPr lang="en-GB" sz="1200" b="0" i="0" u="none" strike="noStrike" kern="1200" dirty="0" err="1">
                <a:solidFill>
                  <a:schemeClr val="tx1"/>
                </a:solidFill>
                <a:effectLst/>
                <a:latin typeface="+mn-lt"/>
                <a:ea typeface="+mn-ea"/>
                <a:cs typeface="+mn-cs"/>
              </a:rPr>
              <a:t>Magnetotelluric</a:t>
            </a:r>
            <a:r>
              <a:rPr lang="en-GB" sz="1200" b="0" i="0" u="none" strike="noStrike" kern="1200" dirty="0">
                <a:solidFill>
                  <a:schemeClr val="tx1"/>
                </a:solidFill>
                <a:effectLst/>
                <a:latin typeface="+mn-lt"/>
                <a:ea typeface="+mn-ea"/>
                <a:cs typeface="+mn-cs"/>
              </a:rPr>
              <a:t> transfer functions</a:t>
            </a:r>
            <a:r>
              <a:rPr lang="en-GB" dirty="0"/>
              <a:t> </a:t>
            </a:r>
          </a:p>
          <a:p>
            <a:r>
              <a:rPr lang="en-GB" sz="1200" b="0" i="0" u="none" strike="noStrike" kern="1200" dirty="0">
                <a:solidFill>
                  <a:schemeClr val="tx1"/>
                </a:solidFill>
                <a:effectLst/>
                <a:latin typeface="+mn-lt"/>
                <a:ea typeface="+mn-ea"/>
                <a:cs typeface="+mn-cs"/>
              </a:rPr>
              <a:t>WP13-DDSS-011</a:t>
            </a:r>
            <a:r>
              <a:rPr lang="en-GB" dirty="0"/>
              <a:t> 	</a:t>
            </a:r>
            <a:r>
              <a:rPr lang="en-GB" sz="1200" b="0" i="0" u="none" strike="noStrike" kern="1200" dirty="0">
                <a:solidFill>
                  <a:schemeClr val="tx1"/>
                </a:solidFill>
                <a:effectLst/>
                <a:latin typeface="+mn-lt"/>
                <a:ea typeface="+mn-ea"/>
                <a:cs typeface="+mn-cs"/>
              </a:rPr>
              <a:t>Ground variations</a:t>
            </a:r>
            <a:r>
              <a:rPr lang="en-GB" dirty="0"/>
              <a:t> </a:t>
            </a:r>
          </a:p>
          <a:p>
            <a:r>
              <a:rPr lang="en-GB" sz="1200" b="0" i="0" u="none" strike="noStrike" kern="1200" dirty="0">
                <a:solidFill>
                  <a:schemeClr val="tx1"/>
                </a:solidFill>
                <a:effectLst/>
                <a:latin typeface="+mn-lt"/>
                <a:ea typeface="+mn-ea"/>
                <a:cs typeface="+mn-cs"/>
              </a:rPr>
              <a:t>WP13-DDSS-013</a:t>
            </a:r>
            <a:r>
              <a:rPr lang="en-GB" dirty="0"/>
              <a:t> 	</a:t>
            </a:r>
            <a:r>
              <a:rPr lang="en-GB" sz="1200" b="0" i="0" u="none" strike="noStrike" kern="1200" dirty="0">
                <a:solidFill>
                  <a:schemeClr val="tx1"/>
                </a:solidFill>
                <a:effectLst/>
                <a:latin typeface="+mn-lt"/>
                <a:ea typeface="+mn-ea"/>
                <a:cs typeface="+mn-cs"/>
              </a:rPr>
              <a:t>Lithospheric conductivity models</a:t>
            </a:r>
          </a:p>
          <a:p>
            <a:r>
              <a:rPr lang="en-GB" sz="1200" b="0" i="0" u="none" strike="noStrike" kern="1200" dirty="0">
                <a:solidFill>
                  <a:schemeClr val="tx1"/>
                </a:solidFill>
                <a:effectLst/>
                <a:latin typeface="+mn-lt"/>
                <a:ea typeface="+mn-ea"/>
                <a:cs typeface="+mn-cs"/>
              </a:rPr>
              <a:t>WP13-DDSS-014</a:t>
            </a:r>
            <a:r>
              <a:rPr lang="en-GB" dirty="0"/>
              <a:t> 	</a:t>
            </a:r>
            <a:r>
              <a:rPr lang="en-GB" sz="1200" b="0" i="0" u="none" strike="noStrike" kern="1200" dirty="0">
                <a:solidFill>
                  <a:schemeClr val="tx1"/>
                </a:solidFill>
                <a:effectLst/>
                <a:latin typeface="+mn-lt"/>
                <a:ea typeface="+mn-ea"/>
                <a:cs typeface="+mn-cs"/>
              </a:rPr>
              <a:t>European  regional magnetic model (</a:t>
            </a:r>
            <a:r>
              <a:rPr lang="en-GB" sz="1200" b="0" i="0" u="none" strike="noStrike" kern="1200" dirty="0" err="1">
                <a:solidFill>
                  <a:schemeClr val="tx1"/>
                </a:solidFill>
                <a:effectLst/>
                <a:latin typeface="+mn-lt"/>
                <a:ea typeface="+mn-ea"/>
                <a:cs typeface="+mn-cs"/>
              </a:rPr>
              <a:t>MagNetE</a:t>
            </a:r>
            <a:r>
              <a:rPr lang="en-GB" sz="1200" b="0" i="0" u="none" strike="noStrike" kern="1200" dirty="0">
                <a:solidFill>
                  <a:schemeClr val="tx1"/>
                </a:solidFill>
                <a:effectLst/>
                <a:latin typeface="+mn-lt"/>
                <a:ea typeface="+mn-ea"/>
                <a:cs typeface="+mn-cs"/>
              </a:rPr>
              <a:t>)</a:t>
            </a:r>
            <a:r>
              <a:rPr lang="en-GB" dirty="0"/>
              <a:t> </a:t>
            </a:r>
          </a:p>
          <a:p>
            <a:r>
              <a:rPr lang="en-GB" sz="1200" b="0" i="0" u="none" strike="noStrike" kern="1200" dirty="0">
                <a:solidFill>
                  <a:schemeClr val="tx1"/>
                </a:solidFill>
                <a:effectLst/>
                <a:latin typeface="+mn-lt"/>
                <a:ea typeface="+mn-ea"/>
                <a:cs typeface="+mn-cs"/>
              </a:rPr>
              <a:t>WP13-DDSS-015</a:t>
            </a:r>
            <a:r>
              <a:rPr lang="en-GB" dirty="0"/>
              <a:t> 	</a:t>
            </a:r>
            <a:r>
              <a:rPr lang="en-GB" sz="1200" b="0" i="0" u="none" strike="noStrike" kern="1200" dirty="0">
                <a:solidFill>
                  <a:schemeClr val="tx1"/>
                </a:solidFill>
                <a:effectLst/>
                <a:latin typeface="+mn-lt"/>
                <a:ea typeface="+mn-ea"/>
                <a:cs typeface="+mn-cs"/>
              </a:rPr>
              <a:t>World Digital Magnetic Anomaly Map (WDMAM) </a:t>
            </a:r>
            <a:endParaRPr lang="en-GB" dirty="0"/>
          </a:p>
        </p:txBody>
      </p:sp>
      <p:sp>
        <p:nvSpPr>
          <p:cNvPr id="4" name="Slide Number Placeholder 3"/>
          <p:cNvSpPr>
            <a:spLocks noGrp="1"/>
          </p:cNvSpPr>
          <p:nvPr>
            <p:ph type="sldNum" sz="quarter" idx="10"/>
          </p:nvPr>
        </p:nvSpPr>
        <p:spPr/>
        <p:txBody>
          <a:bodyPr/>
          <a:lstStyle/>
          <a:p>
            <a:fld id="{89675333-C676-4B0B-AEAD-5F1129A2A4BD}" type="slidenum">
              <a:rPr lang="en-GB" smtClean="0"/>
              <a:t>7</a:t>
            </a:fld>
            <a:endParaRPr lang="en-GB"/>
          </a:p>
        </p:txBody>
      </p:sp>
    </p:spTree>
    <p:extLst>
      <p:ext uri="{BB962C8B-B14F-4D97-AF65-F5344CB8AC3E}">
        <p14:creationId xmlns:p14="http://schemas.microsoft.com/office/powerpoint/2010/main" val="4262632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stile</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ED2AEC84-843B-B249-A6CF-DB828ECD9169}" type="datetimeFigureOut">
              <a:rPr lang="it-IT" smtClean="0"/>
              <a:t>01/07/2018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342901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stile</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ED2AEC84-843B-B249-A6CF-DB828ECD9169}" type="datetimeFigureOut">
              <a:rPr lang="it-IT" smtClean="0"/>
              <a:t>01/07/2018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26245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ED2AEC84-843B-B249-A6CF-DB828ECD9169}" type="datetimeFigureOut">
              <a:rPr lang="it-IT" smtClean="0"/>
              <a:t>01/07/2018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1512131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stile</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ED2AEC84-843B-B249-A6CF-DB828ECD9169}" type="datetimeFigureOut">
              <a:rPr lang="it-IT" smtClean="0"/>
              <a:t>01/07/2018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249219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ED2AEC84-843B-B249-A6CF-DB828ECD9169}" type="datetimeFigureOut">
              <a:rPr lang="it-IT" smtClean="0"/>
              <a:t>01/07/2018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1727615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stile</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ED2AEC84-843B-B249-A6CF-DB828ECD9169}" type="datetimeFigureOut">
              <a:rPr lang="it-IT" smtClean="0"/>
              <a:t>01/07/2018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110818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ED2AEC84-843B-B249-A6CF-DB828ECD9169}" type="datetimeFigureOut">
              <a:rPr lang="it-IT" smtClean="0"/>
              <a:t>01/07/2018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330974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stile</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ED2AEC84-843B-B249-A6CF-DB828ECD9169}" type="datetimeFigureOut">
              <a:rPr lang="it-IT" smtClean="0"/>
              <a:t>01/07/2018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345194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49246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data 2"/>
          <p:cNvSpPr>
            <a:spLocks noGrp="1"/>
          </p:cNvSpPr>
          <p:nvPr>
            <p:ph type="dt" sz="half" idx="10"/>
          </p:nvPr>
        </p:nvSpPr>
        <p:spPr/>
        <p:txBody>
          <a:bodyPr/>
          <a:lstStyle/>
          <a:p>
            <a:fld id="{ED2AEC84-843B-B249-A6CF-DB828ECD9169}" type="datetimeFigureOut">
              <a:rPr lang="it-IT" smtClean="0"/>
              <a:t>01/07/2018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26368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ED2AEC84-843B-B249-A6CF-DB828ECD9169}" type="datetimeFigureOut">
              <a:rPr lang="it-IT" smtClean="0"/>
              <a:t>01/07/2018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30758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stile</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ED2AEC84-843B-B249-A6CF-DB828ECD9169}" type="datetimeFigureOut">
              <a:rPr lang="it-IT" smtClean="0"/>
              <a:t>01/07/2018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762CBFB-E576-F241-A1DA-D75F78C51DF2}" type="slidenum">
              <a:rPr lang="it-IT" smtClean="0"/>
              <a:t>‹#›</a:t>
            </a:fld>
            <a:endParaRPr lang="it-IT"/>
          </a:p>
        </p:txBody>
      </p:sp>
    </p:spTree>
    <p:extLst>
      <p:ext uri="{BB962C8B-B14F-4D97-AF65-F5344CB8AC3E}">
        <p14:creationId xmlns:p14="http://schemas.microsoft.com/office/powerpoint/2010/main" val="28943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stile</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AEC84-843B-B249-A6CF-DB828ECD9169}" type="datetimeFigureOut">
              <a:rPr lang="it-IT" smtClean="0"/>
              <a:t>01/07/2018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2CBFB-E576-F241-A1DA-D75F78C51DF2}" type="slidenum">
              <a:rPr lang="it-IT" smtClean="0"/>
              <a:t>‹#›</a:t>
            </a:fld>
            <a:endParaRPr lang="it-IT"/>
          </a:p>
        </p:txBody>
      </p:sp>
    </p:spTree>
    <p:extLst>
      <p:ext uri="{BB962C8B-B14F-4D97-AF65-F5344CB8AC3E}">
        <p14:creationId xmlns:p14="http://schemas.microsoft.com/office/powerpoint/2010/main" val="3624556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epos-ip.org/tcs/geomagnetic-observation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0" y="2008302"/>
            <a:ext cx="9143968" cy="830997"/>
          </a:xfrm>
          <a:prstGeom prst="rect">
            <a:avLst/>
          </a:prstGeom>
          <a:noFill/>
        </p:spPr>
        <p:txBody>
          <a:bodyPr wrap="square" rtlCol="0">
            <a:spAutoFit/>
          </a:bodyPr>
          <a:lstStyle/>
          <a:p>
            <a:pPr algn="ctr">
              <a:spcAft>
                <a:spcPts val="1200"/>
              </a:spcAft>
            </a:pPr>
            <a:r>
              <a:rPr lang="en-GB" sz="4800" b="1" dirty="0">
                <a:solidFill>
                  <a:schemeClr val="accent2">
                    <a:lumMod val="75000"/>
                  </a:schemeClr>
                </a:solidFill>
                <a:latin typeface="Calibri" panose="020F0502020204030204" pitchFamily="34" charset="0"/>
                <a:cs typeface="Calibri" panose="020F0502020204030204" pitchFamily="34" charset="0"/>
              </a:rPr>
              <a:t>European Plate Observing </a:t>
            </a:r>
            <a:r>
              <a:rPr lang="en-GB" sz="4800" b="1" dirty="0" smtClean="0">
                <a:solidFill>
                  <a:schemeClr val="accent2">
                    <a:lumMod val="75000"/>
                  </a:schemeClr>
                </a:solidFill>
                <a:latin typeface="Calibri" panose="020F0502020204030204" pitchFamily="34" charset="0"/>
                <a:cs typeface="Calibri" panose="020F0502020204030204" pitchFamily="34" charset="0"/>
              </a:rPr>
              <a:t>System</a:t>
            </a:r>
            <a:endParaRPr lang="en-GB" sz="4800" b="1" dirty="0">
              <a:solidFill>
                <a:schemeClr val="accent2">
                  <a:lumMod val="75000"/>
                </a:schemeClr>
              </a:solidFill>
              <a:latin typeface="Calibri" panose="020F0502020204030204" pitchFamily="34" charset="0"/>
              <a:cs typeface="Calibri" panose="020F0502020204030204" pitchFamily="34" charset="0"/>
            </a:endParaRPr>
          </a:p>
        </p:txBody>
      </p:sp>
      <p:sp>
        <p:nvSpPr>
          <p:cNvPr id="7" name="CasellaDiTesto 6"/>
          <p:cNvSpPr txBox="1"/>
          <p:nvPr/>
        </p:nvSpPr>
        <p:spPr>
          <a:xfrm>
            <a:off x="1612889" y="3853532"/>
            <a:ext cx="5918224" cy="369332"/>
          </a:xfrm>
          <a:prstGeom prst="rect">
            <a:avLst/>
          </a:prstGeom>
          <a:noFill/>
        </p:spPr>
        <p:txBody>
          <a:bodyPr wrap="square" rtlCol="0">
            <a:spAutoFit/>
          </a:bodyPr>
          <a:lstStyle/>
          <a:p>
            <a:pPr algn="ctr"/>
            <a:r>
              <a:rPr lang="it-IT" dirty="0" smtClean="0"/>
              <a:t>A</a:t>
            </a:r>
            <a:r>
              <a:rPr lang="it-IT" dirty="0"/>
              <a:t>. </a:t>
            </a:r>
            <a:r>
              <a:rPr lang="it-IT" dirty="0" smtClean="0"/>
              <a:t>Thomson, S</a:t>
            </a:r>
            <a:r>
              <a:rPr lang="it-IT" dirty="0"/>
              <a:t>. </a:t>
            </a:r>
            <a:r>
              <a:rPr lang="it-IT" dirty="0" err="1" smtClean="0"/>
              <a:t>Flower</a:t>
            </a:r>
            <a:r>
              <a:rPr lang="it-IT" dirty="0" smtClean="0"/>
              <a:t>, </a:t>
            </a:r>
            <a:r>
              <a:rPr lang="it-IT" dirty="0" smtClean="0"/>
              <a:t>P. </a:t>
            </a:r>
            <a:r>
              <a:rPr lang="it-IT" dirty="0" err="1" smtClean="0"/>
              <a:t>Hejda</a:t>
            </a:r>
            <a:endParaRPr lang="it-IT" dirty="0"/>
          </a:p>
        </p:txBody>
      </p:sp>
      <p:pic>
        <p:nvPicPr>
          <p:cNvPr id="10" name="Immagine 9"/>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1" name="Immagin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2" name="TextBox 1"/>
          <p:cNvSpPr txBox="1"/>
          <p:nvPr/>
        </p:nvSpPr>
        <p:spPr>
          <a:xfrm>
            <a:off x="3301138" y="4946779"/>
            <a:ext cx="5656881" cy="369332"/>
          </a:xfrm>
          <a:prstGeom prst="rect">
            <a:avLst/>
          </a:prstGeom>
          <a:noFill/>
        </p:spPr>
        <p:txBody>
          <a:bodyPr wrap="square" rtlCol="0">
            <a:spAutoFit/>
          </a:bodyPr>
          <a:lstStyle/>
          <a:p>
            <a:r>
              <a:rPr lang="cs-CZ" dirty="0">
                <a:solidFill>
                  <a:schemeClr val="tx2">
                    <a:lumMod val="75000"/>
                  </a:schemeClr>
                </a:solidFill>
                <a:hlinkClick r:id="rId4"/>
              </a:rPr>
              <a:t>https://</a:t>
            </a:r>
            <a:r>
              <a:rPr lang="cs-CZ" dirty="0" smtClean="0">
                <a:solidFill>
                  <a:schemeClr val="tx2">
                    <a:lumMod val="75000"/>
                  </a:schemeClr>
                </a:solidFill>
                <a:hlinkClick r:id="rId4"/>
              </a:rPr>
              <a:t>www.epos-ip.org/tcs/geomagnetic-observations</a:t>
            </a:r>
            <a:endParaRPr lang="en-US" dirty="0" smtClean="0">
              <a:solidFill>
                <a:schemeClr val="tx2">
                  <a:lumMod val="75000"/>
                </a:schemeClr>
              </a:solidFill>
            </a:endParaRPr>
          </a:p>
        </p:txBody>
      </p:sp>
      <p:sp>
        <p:nvSpPr>
          <p:cNvPr id="3" name="TextBox 2"/>
          <p:cNvSpPr txBox="1"/>
          <p:nvPr/>
        </p:nvSpPr>
        <p:spPr>
          <a:xfrm>
            <a:off x="292100" y="5943600"/>
            <a:ext cx="8665919" cy="369332"/>
          </a:xfrm>
          <a:prstGeom prst="rect">
            <a:avLst/>
          </a:prstGeom>
          <a:noFill/>
        </p:spPr>
        <p:txBody>
          <a:bodyPr wrap="square" rtlCol="0">
            <a:spAutoFit/>
          </a:bodyPr>
          <a:lstStyle/>
          <a:p>
            <a:r>
              <a:rPr lang="en-US" dirty="0" smtClean="0"/>
              <a:t>INTERMAGNET Meeting, ZAMG Vienna, 2</a:t>
            </a:r>
            <a:r>
              <a:rPr lang="en-US" baseline="30000" dirty="0" smtClean="0"/>
              <a:t>nd</a:t>
            </a:r>
            <a:r>
              <a:rPr lang="en-US" dirty="0" smtClean="0"/>
              <a:t> – 4</a:t>
            </a:r>
            <a:r>
              <a:rPr lang="en-US" baseline="30000" dirty="0" smtClean="0"/>
              <a:t>th</a:t>
            </a:r>
            <a:r>
              <a:rPr lang="en-US" dirty="0" smtClean="0"/>
              <a:t> July, 2018</a:t>
            </a:r>
            <a:endParaRPr lang="cs-CZ" dirty="0"/>
          </a:p>
        </p:txBody>
      </p:sp>
    </p:spTree>
    <p:extLst>
      <p:ext uri="{BB962C8B-B14F-4D97-AF65-F5344CB8AC3E}">
        <p14:creationId xmlns:p14="http://schemas.microsoft.com/office/powerpoint/2010/main" val="2596260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615553"/>
          </a:xfrm>
          <a:prstGeom prst="rect">
            <a:avLst/>
          </a:prstGeom>
          <a:noFill/>
        </p:spPr>
        <p:txBody>
          <a:bodyPr wrap="square" rtlCol="0">
            <a:spAutoFit/>
          </a:bodyPr>
          <a:lstStyle/>
          <a:p>
            <a:pPr algn="ctr"/>
            <a:r>
              <a:rPr lang="en-US" sz="3400" dirty="0" smtClean="0">
                <a:solidFill>
                  <a:schemeClr val="accent2">
                    <a:lumMod val="75000"/>
                  </a:schemeClr>
                </a:solidFill>
                <a:latin typeface="Calibri" panose="020F0502020204030204" pitchFamily="34" charset="0"/>
                <a:cs typeface="Calibri" panose="020F0502020204030204" pitchFamily="34" charset="0"/>
              </a:rPr>
              <a:t>Supplier Letter - wording</a:t>
            </a:r>
            <a:endParaRPr lang="en-GB" sz="3400" dirty="0">
              <a:solidFill>
                <a:schemeClr val="accent2">
                  <a:lumMod val="75000"/>
                </a:schemeClr>
              </a:solidFill>
              <a:latin typeface="Calibri" panose="020F0502020204030204" pitchFamily="34" charset="0"/>
              <a:cs typeface="Calibri" panose="020F0502020204030204" pitchFamily="34"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 y="487"/>
            <a:ext cx="7285698" cy="899998"/>
          </a:xfrm>
          <a:prstGeom prst="rect">
            <a:avLst/>
          </a:prstGeom>
        </p:spPr>
      </p:pic>
      <p:sp>
        <p:nvSpPr>
          <p:cNvPr id="30" name="Content Placeholder 2"/>
          <p:cNvSpPr txBox="1">
            <a:spLocks/>
          </p:cNvSpPr>
          <p:nvPr/>
        </p:nvSpPr>
        <p:spPr>
          <a:xfrm>
            <a:off x="371839" y="1707798"/>
            <a:ext cx="8390376"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mj-lt"/>
              <a:buAutoNum type="arabicPeriod"/>
            </a:pPr>
            <a:r>
              <a:rPr lang="en-US" sz="2000" dirty="0" smtClean="0"/>
              <a:t>In </a:t>
            </a:r>
            <a:r>
              <a:rPr lang="en-US" sz="2000" dirty="0"/>
              <a:t>accordance with the EPOS Data Policy, </a:t>
            </a:r>
            <a:r>
              <a:rPr lang="en-US" sz="2000" dirty="0" smtClean="0"/>
              <a:t>the Supplier </a:t>
            </a:r>
            <a:r>
              <a:rPr lang="en-US" sz="2000" dirty="0"/>
              <a:t>allows EPOS to distribute the data and/or data products and/or software and/or services, hereinafter referred to as “DDSS”, identified in the Annex A. </a:t>
            </a:r>
          </a:p>
          <a:p>
            <a:pPr>
              <a:buFont typeface="+mj-lt"/>
              <a:buAutoNum type="arabicPeriod"/>
            </a:pPr>
            <a:r>
              <a:rPr lang="en-US" sz="2000" dirty="0" smtClean="0"/>
              <a:t>The Supplier </a:t>
            </a:r>
            <a:r>
              <a:rPr lang="en-US" sz="2000" dirty="0"/>
              <a:t>confirms that : </a:t>
            </a:r>
          </a:p>
          <a:p>
            <a:pPr marL="800100" lvl="1" indent="-342900">
              <a:buFont typeface="+mj-lt"/>
              <a:buAutoNum type="alphaLcPeriod"/>
            </a:pPr>
            <a:r>
              <a:rPr lang="en-US" sz="2000" dirty="0" smtClean="0"/>
              <a:t>To </a:t>
            </a:r>
            <a:r>
              <a:rPr lang="en-US" sz="2000" dirty="0"/>
              <a:t>the best of its knowledge and belief it has full ownership rights to the DDSS and/or it has full rights to distribute the DDSS or to allow their distribution by a third party;</a:t>
            </a:r>
          </a:p>
          <a:p>
            <a:pPr marL="800100" lvl="1" indent="-342900">
              <a:buFont typeface="+mj-lt"/>
              <a:buAutoNum type="alphaLcPeriod"/>
            </a:pPr>
            <a:r>
              <a:rPr lang="en-US" sz="2000" dirty="0" smtClean="0"/>
              <a:t>It </a:t>
            </a:r>
            <a:r>
              <a:rPr lang="en-US" sz="2000" dirty="0"/>
              <a:t>is not under any obligation or disability at law, contract or otherwise, which would in any manner, or to any extent, prevent or restrict it from entering into and fully performing, this Letter Of Intent;</a:t>
            </a:r>
          </a:p>
          <a:p>
            <a:pPr marL="800100" lvl="1" indent="-342900">
              <a:buFont typeface="+mj-lt"/>
              <a:buAutoNum type="alphaLcPeriod"/>
            </a:pPr>
            <a:r>
              <a:rPr lang="en-US" sz="2000" dirty="0" smtClean="0"/>
              <a:t>The </a:t>
            </a:r>
            <a:r>
              <a:rPr lang="en-US" sz="2000" dirty="0"/>
              <a:t>release of the DDSS in accordance with the terms of this Letter of Intent does not and will not contravene any laws;</a:t>
            </a:r>
          </a:p>
          <a:p>
            <a:pPr marL="800100" lvl="1" indent="-342900">
              <a:buFont typeface="+mj-lt"/>
              <a:buAutoNum type="alphaLcPeriod"/>
            </a:pPr>
            <a:r>
              <a:rPr lang="en-US" sz="2000" dirty="0" smtClean="0"/>
              <a:t>It </a:t>
            </a:r>
            <a:r>
              <a:rPr lang="en-US" sz="2000" dirty="0"/>
              <a:t>has taken reasonable steps to maximize the quality of the DDSS. </a:t>
            </a:r>
          </a:p>
        </p:txBody>
      </p:sp>
    </p:spTree>
    <p:extLst>
      <p:ext uri="{BB962C8B-B14F-4D97-AF65-F5344CB8AC3E}">
        <p14:creationId xmlns:p14="http://schemas.microsoft.com/office/powerpoint/2010/main" val="4030755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615553"/>
          </a:xfrm>
          <a:prstGeom prst="rect">
            <a:avLst/>
          </a:prstGeom>
          <a:noFill/>
        </p:spPr>
        <p:txBody>
          <a:bodyPr wrap="square" rtlCol="0">
            <a:spAutoFit/>
          </a:bodyPr>
          <a:lstStyle/>
          <a:p>
            <a:pPr algn="ctr"/>
            <a:r>
              <a:rPr lang="en-US" sz="3400" dirty="0" smtClean="0">
                <a:solidFill>
                  <a:schemeClr val="accent2">
                    <a:lumMod val="75000"/>
                  </a:schemeClr>
                </a:solidFill>
                <a:latin typeface="Calibri" panose="020F0502020204030204" pitchFamily="34" charset="0"/>
                <a:cs typeface="Calibri" panose="020F0502020204030204" pitchFamily="34" charset="0"/>
              </a:rPr>
              <a:t>Supplier Letter - wording</a:t>
            </a:r>
            <a:endParaRPr lang="en-GB" sz="3400" dirty="0">
              <a:solidFill>
                <a:schemeClr val="accent2">
                  <a:lumMod val="75000"/>
                </a:schemeClr>
              </a:solidFill>
              <a:latin typeface="Calibri" panose="020F0502020204030204" pitchFamily="34" charset="0"/>
              <a:cs typeface="Calibri" panose="020F0502020204030204" pitchFamily="34"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 y="487"/>
            <a:ext cx="7285698" cy="899998"/>
          </a:xfrm>
          <a:prstGeom prst="rect">
            <a:avLst/>
          </a:prstGeom>
        </p:spPr>
      </p:pic>
      <p:sp>
        <p:nvSpPr>
          <p:cNvPr id="30" name="Content Placeholder 2"/>
          <p:cNvSpPr txBox="1">
            <a:spLocks/>
          </p:cNvSpPr>
          <p:nvPr/>
        </p:nvSpPr>
        <p:spPr>
          <a:xfrm>
            <a:off x="371839" y="1707798"/>
            <a:ext cx="8390376"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startAt="3"/>
            </a:pPr>
            <a:r>
              <a:rPr lang="en-US" sz="2000" dirty="0" smtClean="0"/>
              <a:t>The Supplier allows :</a:t>
            </a:r>
          </a:p>
          <a:p>
            <a:pPr marL="857250" lvl="1" indent="-457200">
              <a:buFont typeface="+mj-lt"/>
              <a:buAutoNum type="alphaLcPeriod"/>
            </a:pPr>
            <a:r>
              <a:rPr lang="en-US" sz="2000" dirty="0" smtClean="0"/>
              <a:t>The relevant EPOS Service Provider to affix the Creative Commons 4.0 CC:BY license on any Data or Data Product provided with no license information. The license will be affixed on behalf of the Supplier, and by no means will this be deemed as waiver to any of its Ownership Rights. </a:t>
            </a:r>
          </a:p>
          <a:p>
            <a:pPr marL="857250" lvl="1" indent="-457200">
              <a:buFont typeface="+mj-lt"/>
              <a:buAutoNum type="alphaLcPeriod"/>
            </a:pPr>
            <a:r>
              <a:rPr lang="en-US" sz="2000" dirty="0" smtClean="0"/>
              <a:t>The relevant EPOS Service Provider to affix the relevant license on any Software provided with no license information. The license will be affixed on behalf of the Supplier, and by no means will this be deemed as waiver to any of its Ownership Rights. </a:t>
            </a:r>
          </a:p>
          <a:p>
            <a:pPr marL="857250" lvl="1" indent="-457200">
              <a:buFont typeface="+mj-lt"/>
              <a:buAutoNum type="alphaLcPeriod"/>
            </a:pPr>
            <a:r>
              <a:rPr lang="en-US" sz="2000" dirty="0" smtClean="0"/>
              <a:t>EPOS-ERIC to distribute the DDSS without delays as soon as they are made available. </a:t>
            </a:r>
          </a:p>
          <a:p>
            <a:pPr>
              <a:buFont typeface="+mj-lt"/>
              <a:buAutoNum type="arabicPeriod" startAt="3"/>
            </a:pPr>
            <a:r>
              <a:rPr lang="en-US" sz="2000" b="1" dirty="0"/>
              <a:t>In return, the Supplier may benefit from EPOS Users authentication system’s feedback, in order to be informed about its DDSS usage.</a:t>
            </a:r>
          </a:p>
          <a:p>
            <a:pPr>
              <a:buFont typeface="+mj-lt"/>
              <a:buAutoNum type="arabicPeriod" startAt="3"/>
            </a:pPr>
            <a:endParaRPr lang="en-US" sz="2000" dirty="0"/>
          </a:p>
        </p:txBody>
      </p:sp>
    </p:spTree>
    <p:extLst>
      <p:ext uri="{BB962C8B-B14F-4D97-AF65-F5344CB8AC3E}">
        <p14:creationId xmlns:p14="http://schemas.microsoft.com/office/powerpoint/2010/main" val="2593588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81619" y="781698"/>
            <a:ext cx="8414388" cy="646331"/>
          </a:xfrm>
          <a:prstGeom prst="rect">
            <a:avLst/>
          </a:prstGeom>
          <a:noFill/>
        </p:spPr>
        <p:txBody>
          <a:bodyPr wrap="square" rtlCol="0">
            <a:spAutoFit/>
          </a:bodyPr>
          <a:lstStyle/>
          <a:p>
            <a:pPr algn="ctr"/>
            <a:r>
              <a:rPr lang="en-GB" sz="3600" b="1" dirty="0">
                <a:solidFill>
                  <a:schemeClr val="accent2">
                    <a:lumMod val="75000"/>
                  </a:schemeClr>
                </a:solidFill>
                <a:latin typeface="Calibri" panose="020F0502020204030204" pitchFamily="34" charset="0"/>
                <a:cs typeface="Calibri" panose="020F0502020204030204" pitchFamily="34" charset="0"/>
              </a:rPr>
              <a:t>EPOS Architecture for Implementation</a:t>
            </a:r>
          </a:p>
        </p:txBody>
      </p:sp>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pic>
        <p:nvPicPr>
          <p:cNvPr id="6" name="Content Placeholder 5" descr="Epos_TCS-ICS_implement16_v2-01.png"/>
          <p:cNvPicPr>
            <a:picLocks noGrp="1" noChangeAspect="1"/>
          </p:cNvPicPr>
          <p:nvPr>
            <p:ph idx="1"/>
          </p:nvPr>
        </p:nvPicPr>
        <p:blipFill>
          <a:blip r:embed="rId5" cstate="email">
            <a:extLst>
              <a:ext uri="{28A0092B-C50C-407E-A947-70E740481C1C}">
                <a14:useLocalDpi xmlns:a14="http://schemas.microsoft.com/office/drawing/2010/main"/>
              </a:ext>
            </a:extLst>
          </a:blip>
          <a:stretch>
            <a:fillRect/>
          </a:stretch>
        </p:blipFill>
        <p:spPr>
          <a:xfrm>
            <a:off x="68718" y="1428029"/>
            <a:ext cx="9006118" cy="4925221"/>
          </a:xfrm>
          <a:prstGeom prst="rect">
            <a:avLst/>
          </a:prstGeom>
        </p:spPr>
      </p:pic>
    </p:spTree>
    <p:extLst>
      <p:ext uri="{BB962C8B-B14F-4D97-AF65-F5344CB8AC3E}">
        <p14:creationId xmlns:p14="http://schemas.microsoft.com/office/powerpoint/2010/main" val="221401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1138773"/>
          </a:xfrm>
          <a:prstGeom prst="rect">
            <a:avLst/>
          </a:prstGeom>
          <a:noFill/>
        </p:spPr>
        <p:txBody>
          <a:bodyPr wrap="square" rtlCol="0">
            <a:spAutoFit/>
          </a:bodyPr>
          <a:lstStyle/>
          <a:p>
            <a:pPr algn="ctr"/>
            <a:r>
              <a:rPr lang="en-GB" sz="3400" b="1" dirty="0">
                <a:solidFill>
                  <a:schemeClr val="accent2">
                    <a:lumMod val="75000"/>
                  </a:schemeClr>
                </a:solidFill>
                <a:latin typeface="Calibri" panose="020F0502020204030204" pitchFamily="34" charset="0"/>
                <a:cs typeface="Calibri" panose="020F0502020204030204" pitchFamily="34" charset="0"/>
              </a:rPr>
              <a:t>TCS Geomagnetic Observations</a:t>
            </a:r>
          </a:p>
          <a:p>
            <a:pPr algn="ctr"/>
            <a:r>
              <a:rPr lang="en-GB" sz="3400" b="1" dirty="0">
                <a:solidFill>
                  <a:schemeClr val="accent2">
                    <a:lumMod val="75000"/>
                  </a:schemeClr>
                </a:solidFill>
                <a:latin typeface="Calibri" panose="020F0502020204030204" pitchFamily="34" charset="0"/>
                <a:cs typeface="Calibri" panose="020F0502020204030204" pitchFamily="34" charset="0"/>
              </a:rPr>
              <a:t>Technical Implementation</a:t>
            </a:r>
          </a:p>
        </p:txBody>
      </p:sp>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30" name="Content Placeholder 2"/>
          <p:cNvSpPr txBox="1">
            <a:spLocks/>
          </p:cNvSpPr>
          <p:nvPr/>
        </p:nvSpPr>
        <p:spPr>
          <a:xfrm>
            <a:off x="388436" y="1873975"/>
            <a:ext cx="8390376" cy="38631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None/>
            </a:pPr>
            <a:r>
              <a:rPr lang="en-GB" sz="2400" b="1" i="1" dirty="0"/>
              <a:t>3 parts:</a:t>
            </a:r>
          </a:p>
          <a:p>
            <a:pPr marL="0" indent="0">
              <a:spcBef>
                <a:spcPts val="0"/>
              </a:spcBef>
              <a:buNone/>
            </a:pPr>
            <a:endParaRPr lang="en-GB" sz="800" b="1" i="1" dirty="0"/>
          </a:p>
          <a:p>
            <a:pPr algn="just">
              <a:spcBef>
                <a:spcPts val="0"/>
              </a:spcBef>
            </a:pPr>
            <a:r>
              <a:rPr lang="en-GB" sz="2400" b="1" i="1" dirty="0">
                <a:solidFill>
                  <a:schemeClr val="accent2">
                    <a:lumMod val="75000"/>
                  </a:schemeClr>
                </a:solidFill>
              </a:rPr>
              <a:t>EGMODA (European Geomagnetic Model and Data Archive)</a:t>
            </a:r>
          </a:p>
          <a:p>
            <a:pPr lvl="1" algn="just">
              <a:spcBef>
                <a:spcPts val="0"/>
              </a:spcBef>
            </a:pPr>
            <a:r>
              <a:rPr lang="en-GB" sz="2000" b="1" i="1" dirty="0"/>
              <a:t>Existing services: </a:t>
            </a:r>
            <a:r>
              <a:rPr lang="en-GB" sz="2000" dirty="0"/>
              <a:t>INTERMAGNET, WDC for geomagnetism Edinburgh, IMAGE</a:t>
            </a:r>
          </a:p>
          <a:p>
            <a:pPr lvl="1" algn="just">
              <a:spcBef>
                <a:spcPts val="0"/>
              </a:spcBef>
            </a:pPr>
            <a:r>
              <a:rPr lang="en-GB" sz="2000" b="1" i="1" dirty="0"/>
              <a:t>Existing international efforts: </a:t>
            </a:r>
            <a:r>
              <a:rPr lang="en-GB" sz="2000" i="1" dirty="0"/>
              <a:t>main and crustal field modelling under IAGA auspices (</a:t>
            </a:r>
            <a:r>
              <a:rPr lang="en-GB" sz="2000" dirty="0"/>
              <a:t>IGRF, WDMAM,…)</a:t>
            </a:r>
          </a:p>
          <a:p>
            <a:pPr algn="just">
              <a:spcBef>
                <a:spcPts val="0"/>
              </a:spcBef>
            </a:pPr>
            <a:r>
              <a:rPr lang="en-GB" sz="2400" b="1" i="1" dirty="0">
                <a:solidFill>
                  <a:schemeClr val="accent2">
                    <a:lumMod val="75000"/>
                  </a:schemeClr>
                </a:solidFill>
              </a:rPr>
              <a:t>ESGI (European Service of Geomagnetic Indices)</a:t>
            </a:r>
          </a:p>
          <a:p>
            <a:pPr lvl="1" algn="just">
              <a:spcBef>
                <a:spcPts val="0"/>
              </a:spcBef>
            </a:pPr>
            <a:r>
              <a:rPr lang="en-GB" sz="2000" b="1" i="1" dirty="0"/>
              <a:t>Existing services: </a:t>
            </a:r>
            <a:r>
              <a:rPr lang="en-GB" sz="2000" dirty="0"/>
              <a:t>ISGI and ISGI-Collaborating Institutes: Service on Rapid Magnetic Variations (Ebro Obs.), </a:t>
            </a:r>
            <a:r>
              <a:rPr lang="en-GB" sz="2000" dirty="0" err="1"/>
              <a:t>Kp</a:t>
            </a:r>
            <a:r>
              <a:rPr lang="en-GB" sz="2000" dirty="0"/>
              <a:t> service; IMAGE</a:t>
            </a:r>
            <a:endParaRPr lang="en-GB" sz="2000" dirty="0">
              <a:solidFill>
                <a:schemeClr val="accent2">
                  <a:lumMod val="75000"/>
                </a:schemeClr>
              </a:solidFill>
            </a:endParaRPr>
          </a:p>
          <a:p>
            <a:pPr algn="just">
              <a:spcBef>
                <a:spcPts val="0"/>
              </a:spcBef>
            </a:pPr>
            <a:r>
              <a:rPr lang="en-GB" sz="2400" b="1" i="1" dirty="0">
                <a:solidFill>
                  <a:schemeClr val="accent2">
                    <a:lumMod val="75000"/>
                  </a:schemeClr>
                </a:solidFill>
              </a:rPr>
              <a:t>EMTDAMO (European Service of </a:t>
            </a:r>
            <a:r>
              <a:rPr lang="en-GB" sz="2400" b="1" i="1" dirty="0" err="1">
                <a:solidFill>
                  <a:schemeClr val="accent2">
                    <a:lumMod val="75000"/>
                  </a:schemeClr>
                </a:solidFill>
              </a:rPr>
              <a:t>Magnetotelluric</a:t>
            </a:r>
            <a:r>
              <a:rPr lang="en-GB" sz="2400" b="1" i="1" dirty="0">
                <a:solidFill>
                  <a:schemeClr val="accent2">
                    <a:lumMod val="75000"/>
                  </a:schemeClr>
                </a:solidFill>
              </a:rPr>
              <a:t> Data and Models)</a:t>
            </a:r>
          </a:p>
          <a:p>
            <a:pPr lvl="1" algn="just">
              <a:spcBef>
                <a:spcPts val="0"/>
              </a:spcBef>
            </a:pPr>
            <a:r>
              <a:rPr lang="en-GB" sz="2000" b="1" i="1" dirty="0"/>
              <a:t>Under development with unified format and metadata</a:t>
            </a:r>
          </a:p>
        </p:txBody>
      </p:sp>
    </p:spTree>
    <p:extLst>
      <p:ext uri="{BB962C8B-B14F-4D97-AF65-F5344CB8AC3E}">
        <p14:creationId xmlns:p14="http://schemas.microsoft.com/office/powerpoint/2010/main" val="1851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615553"/>
          </a:xfrm>
          <a:prstGeom prst="rect">
            <a:avLst/>
          </a:prstGeom>
          <a:noFill/>
        </p:spPr>
        <p:txBody>
          <a:bodyPr wrap="square" rtlCol="0">
            <a:spAutoFit/>
          </a:bodyPr>
          <a:lstStyle/>
          <a:p>
            <a:pPr algn="ctr"/>
            <a:r>
              <a:rPr lang="en-GB" sz="3400" b="1" dirty="0">
                <a:solidFill>
                  <a:schemeClr val="accent2">
                    <a:lumMod val="75000"/>
                  </a:schemeClr>
                </a:solidFill>
                <a:latin typeface="Calibri" panose="020F0502020204030204" pitchFamily="34" charset="0"/>
                <a:cs typeface="Calibri" panose="020F0502020204030204" pitchFamily="34" charset="0"/>
              </a:rPr>
              <a:t>Legal and Governance Framework</a:t>
            </a:r>
          </a:p>
        </p:txBody>
      </p:sp>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30" name="Content Placeholder 2"/>
          <p:cNvSpPr txBox="1">
            <a:spLocks/>
          </p:cNvSpPr>
          <p:nvPr/>
        </p:nvSpPr>
        <p:spPr>
          <a:xfrm>
            <a:off x="371839" y="1707798"/>
            <a:ext cx="8390376" cy="452596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200" dirty="0"/>
          </a:p>
        </p:txBody>
      </p:sp>
      <p:sp>
        <p:nvSpPr>
          <p:cNvPr id="3" name="TextBox 2"/>
          <p:cNvSpPr txBox="1"/>
          <p:nvPr/>
        </p:nvSpPr>
        <p:spPr>
          <a:xfrm>
            <a:off x="214779" y="1257528"/>
            <a:ext cx="8547436" cy="3939540"/>
          </a:xfrm>
          <a:prstGeom prst="rect">
            <a:avLst/>
          </a:prstGeom>
          <a:noFill/>
        </p:spPr>
        <p:txBody>
          <a:bodyPr wrap="square" rtlCol="0">
            <a:spAutoFit/>
          </a:bodyPr>
          <a:lstStyle/>
          <a:p>
            <a:r>
              <a:rPr lang="en-US" sz="2000" b="1" dirty="0" smtClean="0"/>
              <a:t>On EPOS level: </a:t>
            </a:r>
          </a:p>
          <a:p>
            <a:pPr marL="285750" indent="-285750">
              <a:buFont typeface="Arial" panose="020B0604020202020204" pitchFamily="34" charset="0"/>
              <a:buChar char="•"/>
            </a:pPr>
            <a:r>
              <a:rPr lang="en-US" sz="2000" b="1" dirty="0" smtClean="0"/>
              <a:t>ERIC</a:t>
            </a:r>
            <a:r>
              <a:rPr lang="en-US" sz="2000" dirty="0" smtClean="0"/>
              <a:t> </a:t>
            </a:r>
            <a:r>
              <a:rPr lang="en-US" sz="2000" dirty="0"/>
              <a:t>(European Research Infrastructure Consortium</a:t>
            </a:r>
            <a:r>
              <a:rPr lang="en-US" sz="2000" dirty="0" smtClean="0"/>
              <a:t>) – legal entity. Members </a:t>
            </a:r>
            <a:r>
              <a:rPr lang="en-US" sz="2000" dirty="0"/>
              <a:t>of ERIC are states.</a:t>
            </a:r>
          </a:p>
          <a:p>
            <a:pPr>
              <a:spcBef>
                <a:spcPts val="1200"/>
              </a:spcBef>
            </a:pPr>
            <a:r>
              <a:rPr lang="en-US" sz="2000" b="1" dirty="0" smtClean="0"/>
              <a:t>On TCS level:</a:t>
            </a:r>
          </a:p>
          <a:p>
            <a:pPr marL="285750" indent="-285750">
              <a:buFont typeface="Arial" panose="020B0604020202020204" pitchFamily="34" charset="0"/>
              <a:buChar char="•"/>
            </a:pPr>
            <a:r>
              <a:rPr lang="en-US" sz="2000" b="1" dirty="0" smtClean="0"/>
              <a:t>Consortium </a:t>
            </a:r>
            <a:r>
              <a:rPr lang="en-US" sz="2000" dirty="0" smtClean="0"/>
              <a:t>(without legal subjectivity). </a:t>
            </a:r>
            <a:r>
              <a:rPr lang="en-US" sz="2000" dirty="0" smtClean="0"/>
              <a:t>Members are Institutions (legal entities)</a:t>
            </a:r>
          </a:p>
          <a:p>
            <a:pPr marL="285750" indent="-285750">
              <a:buFont typeface="Arial" panose="020B0604020202020204" pitchFamily="34" charset="0"/>
              <a:buChar char="•"/>
            </a:pPr>
            <a:r>
              <a:rPr lang="en-US" sz="2000" b="1" dirty="0" smtClean="0"/>
              <a:t>Bodies</a:t>
            </a:r>
          </a:p>
          <a:p>
            <a:pPr marL="742950" lvl="1" indent="-285750">
              <a:buFont typeface="Arial" panose="020B0604020202020204" pitchFamily="34" charset="0"/>
              <a:buChar char="•"/>
            </a:pPr>
            <a:r>
              <a:rPr lang="en-US" sz="2000" b="1" dirty="0" smtClean="0"/>
              <a:t>Consortium </a:t>
            </a:r>
            <a:r>
              <a:rPr lang="en-US" sz="2000" b="1" dirty="0"/>
              <a:t>Board </a:t>
            </a:r>
            <a:r>
              <a:rPr lang="en-US" sz="2000" dirty="0" smtClean="0"/>
              <a:t> (it can </a:t>
            </a:r>
            <a:r>
              <a:rPr lang="en-US" sz="2000" dirty="0"/>
              <a:t>also include members by right </a:t>
            </a:r>
            <a:r>
              <a:rPr lang="en-US" sz="2000" dirty="0" smtClean="0"/>
              <a:t>- with </a:t>
            </a:r>
            <a:r>
              <a:rPr lang="en-US" sz="2000" dirty="0"/>
              <a:t>speaking but no voting </a:t>
            </a:r>
            <a:r>
              <a:rPr lang="en-US" sz="2000" dirty="0" smtClean="0"/>
              <a:t>rights - </a:t>
            </a:r>
            <a:r>
              <a:rPr lang="en-US" sz="2000" dirty="0"/>
              <a:t>if for example an important component of the TCS is not a legal entity but a network. </a:t>
            </a:r>
            <a:endParaRPr lang="en-US" sz="2000" dirty="0" smtClean="0"/>
          </a:p>
          <a:p>
            <a:pPr marL="742950" lvl="1" indent="-285750">
              <a:buFont typeface="Arial" panose="020B0604020202020204" pitchFamily="34" charset="0"/>
              <a:buChar char="•"/>
            </a:pPr>
            <a:r>
              <a:rPr lang="en-US" sz="2000" b="1" dirty="0" smtClean="0"/>
              <a:t>Director</a:t>
            </a:r>
            <a:endParaRPr lang="en-US" sz="2000" b="1" dirty="0"/>
          </a:p>
          <a:p>
            <a:pPr marL="742950" lvl="1" indent="-285750">
              <a:buFont typeface="Arial" panose="020B0604020202020204" pitchFamily="34" charset="0"/>
              <a:buChar char="•"/>
            </a:pPr>
            <a:r>
              <a:rPr lang="en-US" sz="2000" b="1" dirty="0" smtClean="0"/>
              <a:t>Advisory Bodies: User Committee </a:t>
            </a:r>
            <a:r>
              <a:rPr lang="en-US" sz="2000" dirty="0" smtClean="0"/>
              <a:t>and</a:t>
            </a:r>
            <a:r>
              <a:rPr lang="en-US" sz="2000" b="1" dirty="0" smtClean="0"/>
              <a:t> Data Providers Committee</a:t>
            </a:r>
            <a:endParaRPr lang="en-US" sz="2000" b="1" dirty="0"/>
          </a:p>
        </p:txBody>
      </p:sp>
    </p:spTree>
    <p:extLst>
      <p:ext uri="{BB962C8B-B14F-4D97-AF65-F5344CB8AC3E}">
        <p14:creationId xmlns:p14="http://schemas.microsoft.com/office/powerpoint/2010/main" val="146919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615553"/>
          </a:xfrm>
          <a:prstGeom prst="rect">
            <a:avLst/>
          </a:prstGeom>
          <a:noFill/>
        </p:spPr>
        <p:txBody>
          <a:bodyPr wrap="square" rtlCol="0">
            <a:spAutoFit/>
          </a:bodyPr>
          <a:lstStyle/>
          <a:p>
            <a:pPr algn="ctr"/>
            <a:r>
              <a:rPr lang="en-US" sz="3400" b="1" dirty="0" smtClean="0">
                <a:solidFill>
                  <a:schemeClr val="accent2">
                    <a:lumMod val="75000"/>
                  </a:schemeClr>
                </a:solidFill>
                <a:latin typeface="Calibri" panose="020F0502020204030204" pitchFamily="34" charset="0"/>
                <a:cs typeface="Calibri" panose="020F0502020204030204" pitchFamily="34" charset="0"/>
              </a:rPr>
              <a:t>Supplier </a:t>
            </a:r>
            <a:r>
              <a:rPr lang="en-US" sz="3400" b="1" dirty="0">
                <a:solidFill>
                  <a:schemeClr val="accent2">
                    <a:lumMod val="75000"/>
                  </a:schemeClr>
                </a:solidFill>
                <a:latin typeface="Calibri" panose="020F0502020204030204" pitchFamily="34" charset="0"/>
                <a:cs typeface="Calibri" panose="020F0502020204030204" pitchFamily="34" charset="0"/>
              </a:rPr>
              <a:t>Letter</a:t>
            </a:r>
            <a:endParaRPr lang="en-GB" sz="3400" b="1" dirty="0">
              <a:solidFill>
                <a:schemeClr val="accent2">
                  <a:lumMod val="75000"/>
                </a:schemeClr>
              </a:solidFill>
              <a:latin typeface="Calibri" panose="020F0502020204030204" pitchFamily="34" charset="0"/>
              <a:cs typeface="Calibri" panose="020F0502020204030204" pitchFamily="34" charset="0"/>
            </a:endParaRPr>
          </a:p>
        </p:txBody>
      </p:sp>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30" name="Content Placeholder 2"/>
          <p:cNvSpPr txBox="1">
            <a:spLocks/>
          </p:cNvSpPr>
          <p:nvPr/>
        </p:nvSpPr>
        <p:spPr>
          <a:xfrm>
            <a:off x="371839" y="1664368"/>
            <a:ext cx="8390376" cy="39597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n-US" sz="2200" dirty="0"/>
              <a:t>The </a:t>
            </a:r>
            <a:r>
              <a:rPr lang="en-US" sz="2200" b="1" dirty="0"/>
              <a:t>geomagnetic community is used to act through consensus</a:t>
            </a:r>
            <a:r>
              <a:rPr lang="en-US" sz="2200" dirty="0"/>
              <a:t>. Data providers submitted their data to data centers for decades without any written confirmation that they would do it and everybody bore the costs of its activities.</a:t>
            </a:r>
          </a:p>
          <a:p>
            <a:pPr marL="0" indent="0" algn="just">
              <a:buNone/>
            </a:pPr>
            <a:endParaRPr lang="en-US" sz="800" dirty="0"/>
          </a:p>
          <a:p>
            <a:pPr marL="0" indent="0" algn="just">
              <a:buNone/>
            </a:pPr>
            <a:r>
              <a:rPr lang="en-US" sz="2200" dirty="0"/>
              <a:t>EPOS differs from this. The development of services is supported by an H2020 grant and the European Commission requires confirmation that the system will be supplied with data.</a:t>
            </a:r>
          </a:p>
          <a:p>
            <a:pPr marL="0" indent="0" algn="just">
              <a:buNone/>
            </a:pPr>
            <a:endParaRPr lang="en-US" sz="800" dirty="0"/>
          </a:p>
          <a:p>
            <a:pPr marL="0" indent="0" algn="just">
              <a:buNone/>
            </a:pPr>
            <a:r>
              <a:rPr lang="en-US" sz="2200" b="1" dirty="0"/>
              <a:t>The Supplier Letter is not just a necessary evil. It clarifies the issues of data ownership and data licensing and thus prevents potential future problems. </a:t>
            </a:r>
          </a:p>
          <a:p>
            <a:pPr marL="0" indent="0">
              <a:buNone/>
            </a:pPr>
            <a:endParaRPr lang="en-US" sz="2000" dirty="0"/>
          </a:p>
        </p:txBody>
      </p:sp>
    </p:spTree>
    <p:extLst>
      <p:ext uri="{BB962C8B-B14F-4D97-AF65-F5344CB8AC3E}">
        <p14:creationId xmlns:p14="http://schemas.microsoft.com/office/powerpoint/2010/main" val="7533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30" name="Content Placeholder 2"/>
          <p:cNvSpPr txBox="1">
            <a:spLocks/>
          </p:cNvSpPr>
          <p:nvPr/>
        </p:nvSpPr>
        <p:spPr>
          <a:xfrm>
            <a:off x="118532" y="1873976"/>
            <a:ext cx="9025443" cy="473165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buFont typeface="+mj-lt"/>
              <a:buAutoNum type="arabicPeriod"/>
            </a:pPr>
            <a:r>
              <a:rPr lang="en-US" sz="2200" dirty="0"/>
              <a:t>In accordance with the EPOS Data Policy, the </a:t>
            </a:r>
            <a:r>
              <a:rPr lang="en-US" sz="2200" b="1" dirty="0"/>
              <a:t>Supplier allows EPOS to distribute the data and/or data products and/or software and/or services </a:t>
            </a:r>
            <a:r>
              <a:rPr lang="en-US" sz="2200" dirty="0"/>
              <a:t>(named </a:t>
            </a:r>
            <a:r>
              <a:rPr lang="en-US" sz="2200" b="1" dirty="0"/>
              <a:t>DDSS </a:t>
            </a:r>
            <a:r>
              <a:rPr lang="en-US" sz="2200" dirty="0"/>
              <a:t>in the following)</a:t>
            </a:r>
          </a:p>
          <a:p>
            <a:pPr algn="just">
              <a:buFont typeface="+mj-lt"/>
              <a:buAutoNum type="arabicPeriod"/>
            </a:pPr>
            <a:endParaRPr lang="en-US" sz="800" dirty="0"/>
          </a:p>
          <a:p>
            <a:pPr algn="just">
              <a:buFont typeface="+mj-lt"/>
              <a:buAutoNum type="arabicPeriod"/>
            </a:pPr>
            <a:r>
              <a:rPr lang="en-US" sz="2200" b="1" dirty="0"/>
              <a:t>The Supplier confirms that </a:t>
            </a:r>
            <a:r>
              <a:rPr lang="en-US" sz="2200" dirty="0"/>
              <a:t>it has </a:t>
            </a:r>
            <a:r>
              <a:rPr lang="en-US" sz="2200" b="1" dirty="0"/>
              <a:t>full ownership rights </a:t>
            </a:r>
            <a:r>
              <a:rPr lang="en-US" sz="2200" dirty="0"/>
              <a:t>to the DDSS</a:t>
            </a:r>
          </a:p>
          <a:p>
            <a:pPr algn="just">
              <a:buFont typeface="+mj-lt"/>
              <a:buAutoNum type="arabicPeriod"/>
            </a:pPr>
            <a:endParaRPr lang="en-US" sz="800" dirty="0"/>
          </a:p>
          <a:p>
            <a:pPr algn="just">
              <a:buFont typeface="+mj-lt"/>
              <a:buAutoNum type="arabicPeriod"/>
            </a:pPr>
            <a:r>
              <a:rPr lang="en-US" sz="2200" dirty="0"/>
              <a:t>In case of no </a:t>
            </a:r>
            <a:r>
              <a:rPr lang="en-US" sz="2200" dirty="0" err="1"/>
              <a:t>Licence</a:t>
            </a:r>
            <a:r>
              <a:rPr lang="en-US" sz="2200" dirty="0"/>
              <a:t> already affixed to DDSS, </a:t>
            </a:r>
            <a:r>
              <a:rPr lang="en-US" sz="2200" b="1" dirty="0"/>
              <a:t>the Supplier allows the relevant EPOS Service Provider to affix the Creative Commons 4.0 CC:BY license</a:t>
            </a:r>
            <a:r>
              <a:rPr lang="en-US" sz="2200" dirty="0"/>
              <a:t>. The license will be affixed on behalf of the Supplier, and </a:t>
            </a:r>
            <a:r>
              <a:rPr lang="en-US" sz="2200" b="1" u="sng" dirty="0"/>
              <a:t>by no means will this be deemed as waiver to any of its Ownership Rights. </a:t>
            </a:r>
          </a:p>
          <a:p>
            <a:pPr algn="just">
              <a:buFont typeface="+mj-lt"/>
              <a:buAutoNum type="arabicPeriod"/>
            </a:pPr>
            <a:endParaRPr lang="en-US" sz="800" b="1" u="sng" dirty="0"/>
          </a:p>
          <a:p>
            <a:pPr algn="just">
              <a:buFont typeface="+mj-lt"/>
              <a:buAutoNum type="arabicPeriod"/>
            </a:pPr>
            <a:r>
              <a:rPr lang="en-US" sz="2200" dirty="0"/>
              <a:t>In return, the Supplier may benefit from EPOS Users authentication system’s feedback, in order to </a:t>
            </a:r>
            <a:r>
              <a:rPr lang="en-US" sz="2200" b="1" dirty="0"/>
              <a:t>be informed about its DDSS usage and statistics.</a:t>
            </a:r>
          </a:p>
          <a:p>
            <a:pPr algn="just">
              <a:buFont typeface="+mj-lt"/>
              <a:buAutoNum type="arabicPeriod"/>
            </a:pPr>
            <a:endParaRPr lang="en-US" sz="2000" dirty="0"/>
          </a:p>
          <a:p>
            <a:pPr algn="just">
              <a:buFont typeface="+mj-lt"/>
              <a:buAutoNum type="arabicPeriod"/>
            </a:pPr>
            <a:endParaRPr lang="en-US" sz="2000" dirty="0"/>
          </a:p>
        </p:txBody>
      </p:sp>
      <p:sp>
        <p:nvSpPr>
          <p:cNvPr id="8" name="CasellaDiTesto 1">
            <a:extLst>
              <a:ext uri="{FF2B5EF4-FFF2-40B4-BE49-F238E27FC236}">
                <a16:creationId xmlns:a16="http://schemas.microsoft.com/office/drawing/2014/main" xmlns="" id="{E92333BC-5987-414B-A03B-B65880DCBD81}"/>
              </a:ext>
            </a:extLst>
          </p:cNvPr>
          <p:cNvSpPr txBox="1"/>
          <p:nvPr/>
        </p:nvSpPr>
        <p:spPr>
          <a:xfrm>
            <a:off x="247973" y="735202"/>
            <a:ext cx="8671302" cy="1138773"/>
          </a:xfrm>
          <a:prstGeom prst="rect">
            <a:avLst/>
          </a:prstGeom>
          <a:noFill/>
        </p:spPr>
        <p:txBody>
          <a:bodyPr wrap="square" rtlCol="0">
            <a:spAutoFit/>
          </a:bodyPr>
          <a:lstStyle/>
          <a:p>
            <a:pPr algn="ctr"/>
            <a:r>
              <a:rPr lang="en-US" sz="3400" b="1" dirty="0">
                <a:solidFill>
                  <a:schemeClr val="accent2">
                    <a:lumMod val="75000"/>
                  </a:schemeClr>
                </a:solidFill>
                <a:latin typeface="Calibri" panose="020F0502020204030204" pitchFamily="34" charset="0"/>
                <a:cs typeface="Calibri" panose="020F0502020204030204" pitchFamily="34" charset="0"/>
              </a:rPr>
              <a:t>Your collaboration is needed:</a:t>
            </a:r>
          </a:p>
          <a:p>
            <a:pPr algn="ctr"/>
            <a:r>
              <a:rPr lang="en-US" sz="3400" b="1" dirty="0">
                <a:solidFill>
                  <a:schemeClr val="accent2">
                    <a:lumMod val="75000"/>
                  </a:schemeClr>
                </a:solidFill>
                <a:latin typeface="Calibri" panose="020F0502020204030204" pitchFamily="34" charset="0"/>
                <a:cs typeface="Calibri" panose="020F0502020204030204" pitchFamily="34" charset="0"/>
              </a:rPr>
              <a:t> 1- Supplier Letter</a:t>
            </a:r>
            <a:endParaRPr lang="en-GB" sz="3400" b="1"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720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1138773"/>
          </a:xfrm>
          <a:prstGeom prst="rect">
            <a:avLst/>
          </a:prstGeom>
          <a:noFill/>
        </p:spPr>
        <p:txBody>
          <a:bodyPr wrap="square" rtlCol="0">
            <a:spAutoFit/>
          </a:bodyPr>
          <a:lstStyle/>
          <a:p>
            <a:pPr algn="ctr"/>
            <a:r>
              <a:rPr lang="en-GB" sz="3400" b="1" dirty="0">
                <a:solidFill>
                  <a:schemeClr val="accent2">
                    <a:lumMod val="75000"/>
                  </a:schemeClr>
                </a:solidFill>
                <a:latin typeface="Calibri" panose="020F0502020204030204" pitchFamily="34" charset="0"/>
                <a:cs typeface="Calibri" panose="020F0502020204030204" pitchFamily="34" charset="0"/>
              </a:rPr>
              <a:t>TCS</a:t>
            </a:r>
            <a:r>
              <a:rPr lang="en-GB" sz="3400" dirty="0">
                <a:solidFill>
                  <a:schemeClr val="accent2">
                    <a:lumMod val="75000"/>
                  </a:schemeClr>
                </a:solidFill>
                <a:latin typeface="Calibri" panose="020F0502020204030204" pitchFamily="34" charset="0"/>
                <a:cs typeface="Calibri" panose="020F0502020204030204" pitchFamily="34" charset="0"/>
              </a:rPr>
              <a:t> </a:t>
            </a:r>
            <a:r>
              <a:rPr lang="en-GB" sz="3400" b="1" dirty="0">
                <a:solidFill>
                  <a:schemeClr val="accent2">
                    <a:lumMod val="75000"/>
                  </a:schemeClr>
                </a:solidFill>
                <a:latin typeface="Calibri" panose="020F0502020204030204" pitchFamily="34" charset="0"/>
                <a:cs typeface="Calibri" panose="020F0502020204030204" pitchFamily="34" charset="0"/>
              </a:rPr>
              <a:t>Geomagnetic Observations</a:t>
            </a:r>
            <a:endParaRPr lang="en-GB" sz="3400" dirty="0">
              <a:solidFill>
                <a:schemeClr val="accent2">
                  <a:lumMod val="75000"/>
                </a:schemeClr>
              </a:solidFill>
              <a:latin typeface="Calibri" panose="020F0502020204030204" pitchFamily="34" charset="0"/>
              <a:cs typeface="Calibri" panose="020F0502020204030204" pitchFamily="34" charset="0"/>
            </a:endParaRPr>
          </a:p>
          <a:p>
            <a:pPr algn="ctr"/>
            <a:r>
              <a:rPr lang="en-GB" sz="3400" b="1" dirty="0">
                <a:solidFill>
                  <a:schemeClr val="accent2">
                    <a:lumMod val="75000"/>
                  </a:schemeClr>
                </a:solidFill>
                <a:latin typeface="Calibri" panose="020F0502020204030204" pitchFamily="34" charset="0"/>
                <a:cs typeface="Calibri" panose="020F0502020204030204" pitchFamily="34" charset="0"/>
              </a:rPr>
              <a:t>Technical Implementation - Progress</a:t>
            </a:r>
          </a:p>
        </p:txBody>
      </p:sp>
      <p:pic>
        <p:nvPicPr>
          <p:cNvPr id="7" name="Immagin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 y="487"/>
            <a:ext cx="7285698" cy="899998"/>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80879174"/>
              </p:ext>
            </p:extLst>
          </p:nvPr>
        </p:nvGraphicFramePr>
        <p:xfrm>
          <a:off x="1630218" y="1868349"/>
          <a:ext cx="5883566" cy="4295379"/>
        </p:xfrm>
        <a:graphic>
          <a:graphicData uri="http://schemas.openxmlformats.org/drawingml/2006/table">
            <a:tbl>
              <a:tblPr/>
              <a:tblGrid>
                <a:gridCol w="4154611">
                  <a:extLst>
                    <a:ext uri="{9D8B030D-6E8A-4147-A177-3AD203B41FA5}">
                      <a16:colId xmlns:a16="http://schemas.microsoft.com/office/drawing/2014/main" xmlns="" val="141475358"/>
                    </a:ext>
                  </a:extLst>
                </a:gridCol>
                <a:gridCol w="989599">
                  <a:extLst>
                    <a:ext uri="{9D8B030D-6E8A-4147-A177-3AD203B41FA5}">
                      <a16:colId xmlns:a16="http://schemas.microsoft.com/office/drawing/2014/main" xmlns="" val="1904603522"/>
                    </a:ext>
                  </a:extLst>
                </a:gridCol>
                <a:gridCol w="739356">
                  <a:extLst>
                    <a:ext uri="{9D8B030D-6E8A-4147-A177-3AD203B41FA5}">
                      <a16:colId xmlns:a16="http://schemas.microsoft.com/office/drawing/2014/main" xmlns="" val="2287045817"/>
                    </a:ext>
                  </a:extLst>
                </a:gridCol>
              </a:tblGrid>
              <a:tr h="500696">
                <a:tc>
                  <a:txBody>
                    <a:bodyPr/>
                    <a:lstStyle/>
                    <a:p>
                      <a:pPr algn="just" rtl="0" fontAlgn="ctr"/>
                      <a:r>
                        <a:rPr lang="en-GB" sz="1400" b="1" i="0" u="none" strike="noStrike" dirty="0">
                          <a:solidFill>
                            <a:srgbClr val="000000"/>
                          </a:solidFill>
                          <a:effectLst/>
                          <a:latin typeface="Calibri" panose="020F0502020204030204" pitchFamily="34" charset="0"/>
                        </a:rPr>
                        <a:t>Service description</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ctr"/>
                      <a:r>
                        <a:rPr lang="en-GB" sz="1400" b="1" i="0" u="none" strike="noStrike">
                          <a:solidFill>
                            <a:srgbClr val="000000"/>
                          </a:solidFill>
                          <a:effectLst/>
                          <a:latin typeface="Calibri" panose="020F0502020204030204" pitchFamily="34" charset="0"/>
                        </a:rPr>
                        <a:t>Lead organisation</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ctr"/>
                      <a:r>
                        <a:rPr lang="en-GB" sz="1400" b="1" i="0" u="none" strike="noStrike">
                          <a:solidFill>
                            <a:srgbClr val="000000"/>
                          </a:solidFill>
                          <a:effectLst/>
                          <a:latin typeface="Calibri" panose="020F0502020204030204" pitchFamily="34" charset="0"/>
                        </a:rPr>
                        <a:t>Delivery due</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967285115"/>
                  </a:ext>
                </a:extLst>
              </a:tr>
              <a:tr h="254740">
                <a:tc>
                  <a:txBody>
                    <a:bodyPr/>
                    <a:lstStyle/>
                    <a:p>
                      <a:pPr algn="just" rtl="0" fontAlgn="ctr"/>
                      <a:r>
                        <a:rPr lang="en-GB" sz="1400" b="0" i="0" u="none" strike="noStrike">
                          <a:solidFill>
                            <a:srgbClr val="000000"/>
                          </a:solidFill>
                          <a:effectLst/>
                          <a:latin typeface="Calibri" panose="020F0502020204030204" pitchFamily="34" charset="0"/>
                        </a:rPr>
                        <a:t>Geomagnetic  observatory data (INTERMAGNET, WDC)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2922137245"/>
                  </a:ext>
                </a:extLst>
              </a:tr>
              <a:tr h="254740">
                <a:tc>
                  <a:txBody>
                    <a:bodyPr/>
                    <a:lstStyle/>
                    <a:p>
                      <a:pPr algn="just" rtl="0" fontAlgn="ctr"/>
                      <a:r>
                        <a:rPr lang="en-GB" sz="1400" b="0" i="0" u="none" strike="noStrike">
                          <a:solidFill>
                            <a:srgbClr val="000000"/>
                          </a:solidFill>
                          <a:effectLst/>
                          <a:latin typeface="Calibri" panose="020F0502020204030204" pitchFamily="34" charset="0"/>
                        </a:rPr>
                        <a:t>Variometer data  (IMAGE + Baltic extensions)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FMI</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4252870727"/>
                  </a:ext>
                </a:extLst>
              </a:tr>
              <a:tr h="254740">
                <a:tc>
                  <a:txBody>
                    <a:bodyPr/>
                    <a:lstStyle/>
                    <a:p>
                      <a:pPr algn="just" rtl="0" fontAlgn="ctr"/>
                      <a:r>
                        <a:rPr lang="en-GB" sz="1400" b="0" i="0" u="none" strike="noStrike">
                          <a:solidFill>
                            <a:srgbClr val="000000"/>
                          </a:solidFill>
                          <a:effectLst/>
                          <a:latin typeface="Calibri" panose="020F0502020204030204" pitchFamily="34" charset="0"/>
                        </a:rPr>
                        <a:t>Geomagnetic indices (ISGI)</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EOST</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235699511"/>
                  </a:ext>
                </a:extLst>
              </a:tr>
              <a:tr h="254740">
                <a:tc>
                  <a:txBody>
                    <a:bodyPr/>
                    <a:lstStyle/>
                    <a:p>
                      <a:pPr algn="just" rtl="0" fontAlgn="ctr"/>
                      <a:r>
                        <a:rPr lang="en-GB" sz="1400" b="0" i="0" u="none" strike="noStrike">
                          <a:solidFill>
                            <a:srgbClr val="000000"/>
                          </a:solidFill>
                          <a:effectLst/>
                          <a:latin typeface="Calibri" panose="020F0502020204030204" pitchFamily="34" charset="0"/>
                        </a:rPr>
                        <a:t>Geomagnetic events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EOST / EBRE</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793721673"/>
                  </a:ext>
                </a:extLst>
              </a:tr>
              <a:tr h="254740">
                <a:tc>
                  <a:txBody>
                    <a:bodyPr/>
                    <a:lstStyle/>
                    <a:p>
                      <a:pPr algn="just" rtl="0" fontAlgn="ctr"/>
                      <a:r>
                        <a:rPr lang="en-GB" sz="1400" b="0" i="0" u="none" strike="noStrike">
                          <a:solidFill>
                            <a:srgbClr val="000000"/>
                          </a:solidFill>
                          <a:effectLst/>
                          <a:latin typeface="Calibri" panose="020F0502020204030204" pitchFamily="34" charset="0"/>
                        </a:rPr>
                        <a:t>IMAGE electrojet indices (IE/IL/IU)</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FMI</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3312166838"/>
                  </a:ext>
                </a:extLst>
              </a:tr>
              <a:tr h="254740">
                <a:tc>
                  <a:txBody>
                    <a:bodyPr/>
                    <a:lstStyle/>
                    <a:p>
                      <a:pPr algn="just" rtl="0" fontAlgn="ctr"/>
                      <a:r>
                        <a:rPr lang="en-GB" sz="1400" b="0" i="0" u="none" strike="noStrike">
                          <a:solidFill>
                            <a:srgbClr val="000000"/>
                          </a:solidFill>
                          <a:effectLst/>
                          <a:latin typeface="Calibri" panose="020F0502020204030204" pitchFamily="34" charset="0"/>
                        </a:rPr>
                        <a:t>IGRF and WMM (global magnetic models)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just" rtl="0" fontAlgn="ctr"/>
                      <a:r>
                        <a:rPr lang="en-GB" sz="1400" b="0" i="0" u="none" strike="noStrike">
                          <a:solidFill>
                            <a:srgbClr val="000000"/>
                          </a:solidFill>
                          <a:effectLst/>
                          <a:latin typeface="Calibri" panose="020F0502020204030204" pitchFamily="34" charset="0"/>
                        </a:rPr>
                        <a:t>Sep-17</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530065245"/>
                  </a:ext>
                </a:extLst>
              </a:tr>
              <a:tr h="254740">
                <a:tc>
                  <a:txBody>
                    <a:bodyPr/>
                    <a:lstStyle/>
                    <a:p>
                      <a:pPr algn="just" rtl="0" fontAlgn="ctr"/>
                      <a:r>
                        <a:rPr lang="en-GB" sz="1400" b="0" i="0" u="none" strike="noStrike">
                          <a:solidFill>
                            <a:srgbClr val="000000"/>
                          </a:solidFill>
                          <a:effectLst/>
                          <a:latin typeface="Calibri" panose="020F0502020204030204" pitchFamily="34" charset="0"/>
                        </a:rPr>
                        <a:t>Magnetic survey data</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65952437"/>
                  </a:ext>
                </a:extLst>
              </a:tr>
              <a:tr h="254740">
                <a:tc>
                  <a:txBody>
                    <a:bodyPr/>
                    <a:lstStyle/>
                    <a:p>
                      <a:pPr algn="just" rtl="0" fontAlgn="ctr"/>
                      <a:r>
                        <a:rPr lang="en-GB" sz="1400" b="0" i="0" u="none" strike="noStrike">
                          <a:solidFill>
                            <a:srgbClr val="000000"/>
                          </a:solidFill>
                          <a:effectLst/>
                          <a:latin typeface="Calibri" panose="020F0502020204030204" pitchFamily="34" charset="0"/>
                        </a:rPr>
                        <a:t>Magnetotelluric time-series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LTU</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3907072017"/>
                  </a:ext>
                </a:extLst>
              </a:tr>
              <a:tr h="254740">
                <a:tc>
                  <a:txBody>
                    <a:bodyPr/>
                    <a:lstStyle/>
                    <a:p>
                      <a:pPr algn="just" rtl="0" fontAlgn="ctr"/>
                      <a:r>
                        <a:rPr lang="en-GB" sz="1400" b="0" i="0" u="none" strike="noStrike">
                          <a:solidFill>
                            <a:srgbClr val="000000"/>
                          </a:solidFill>
                          <a:effectLst/>
                          <a:latin typeface="Calibri" panose="020F0502020204030204" pitchFamily="34" charset="0"/>
                        </a:rPr>
                        <a:t>Historical data (e.g. Helsinki and SMA network )</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FMI</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279976278"/>
                  </a:ext>
                </a:extLst>
              </a:tr>
              <a:tr h="254740">
                <a:tc>
                  <a:txBody>
                    <a:bodyPr/>
                    <a:lstStyle/>
                    <a:p>
                      <a:pPr algn="just" rtl="0" fontAlgn="ctr"/>
                      <a:r>
                        <a:rPr lang="en-GB" sz="1400" b="0" i="0" u="none" strike="noStrike">
                          <a:solidFill>
                            <a:srgbClr val="000000"/>
                          </a:solidFill>
                          <a:effectLst/>
                          <a:latin typeface="Calibri" panose="020F0502020204030204" pitchFamily="34" charset="0"/>
                        </a:rPr>
                        <a:t>Substorm events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FMI</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2773901492"/>
                  </a:ext>
                </a:extLst>
              </a:tr>
              <a:tr h="254740">
                <a:tc>
                  <a:txBody>
                    <a:bodyPr/>
                    <a:lstStyle/>
                    <a:p>
                      <a:pPr algn="just" rtl="0" fontAlgn="ctr"/>
                      <a:r>
                        <a:rPr lang="en-GB" sz="1400" b="0" i="0" u="none" strike="noStrike">
                          <a:solidFill>
                            <a:srgbClr val="000000"/>
                          </a:solidFill>
                          <a:effectLst/>
                          <a:latin typeface="Calibri" panose="020F0502020204030204" pitchFamily="34" charset="0"/>
                        </a:rPr>
                        <a:t>Magnetotelluric transfer functions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LTU</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1417413894"/>
                  </a:ext>
                </a:extLst>
              </a:tr>
              <a:tr h="254740">
                <a:tc>
                  <a:txBody>
                    <a:bodyPr/>
                    <a:lstStyle/>
                    <a:p>
                      <a:pPr algn="just" rtl="0" fontAlgn="ctr"/>
                      <a:r>
                        <a:rPr lang="en-GB" sz="1400" b="0" i="0" u="none" strike="noStrike">
                          <a:solidFill>
                            <a:srgbClr val="000000"/>
                          </a:solidFill>
                          <a:effectLst/>
                          <a:latin typeface="Calibri" panose="020F0502020204030204" pitchFamily="34" charset="0"/>
                        </a:rPr>
                        <a:t>Ground variations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just" rtl="0" fontAlgn="ctr"/>
                      <a:r>
                        <a:rPr lang="en-GB" sz="1400" b="0" i="0" u="none" strike="noStrike">
                          <a:solidFill>
                            <a:srgbClr val="000000"/>
                          </a:solidFill>
                          <a:effectLst/>
                          <a:latin typeface="Calibri" panose="020F0502020204030204" pitchFamily="34" charset="0"/>
                        </a:rPr>
                        <a:t>Sep-18</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xmlns="" val="4086467222"/>
                  </a:ext>
                </a:extLst>
              </a:tr>
              <a:tr h="254740">
                <a:tc>
                  <a:txBody>
                    <a:bodyPr/>
                    <a:lstStyle/>
                    <a:p>
                      <a:pPr algn="just" rtl="0" fontAlgn="ctr"/>
                      <a:r>
                        <a:rPr lang="en-GB" sz="1400" b="0" i="0" u="none" strike="noStrike">
                          <a:solidFill>
                            <a:srgbClr val="FFFFFF"/>
                          </a:solidFill>
                          <a:effectLst/>
                          <a:latin typeface="Calibri" panose="020F0502020204030204" pitchFamily="34" charset="0"/>
                        </a:rPr>
                        <a:t>Lithospheric conductivity models</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a:solidFill>
                            <a:srgbClr val="FFFFFF"/>
                          </a:solidFill>
                          <a:effectLst/>
                          <a:latin typeface="Calibri" panose="020F0502020204030204" pitchFamily="34" charset="0"/>
                        </a:rPr>
                        <a:t>LTU</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a:solidFill>
                            <a:srgbClr val="FFFFFF"/>
                          </a:solidFill>
                          <a:effectLst/>
                          <a:latin typeface="Calibri" panose="020F0502020204030204" pitchFamily="34" charset="0"/>
                        </a:rPr>
                        <a:t>Sep-19</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2974179885"/>
                  </a:ext>
                </a:extLst>
              </a:tr>
              <a:tr h="254740">
                <a:tc>
                  <a:txBody>
                    <a:bodyPr/>
                    <a:lstStyle/>
                    <a:p>
                      <a:pPr algn="l" rtl="0" fontAlgn="ctr"/>
                      <a:r>
                        <a:rPr lang="it-IT" sz="1400" b="0" i="0" u="none" strike="noStrike">
                          <a:solidFill>
                            <a:srgbClr val="FFFFFF"/>
                          </a:solidFill>
                          <a:effectLst/>
                          <a:latin typeface="Calibri" panose="020F0502020204030204" pitchFamily="34" charset="0"/>
                        </a:rPr>
                        <a:t>European  regional magnetic model (MagNetE)</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a:solidFill>
                            <a:srgbClr val="FFFFFF"/>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a:solidFill>
                            <a:srgbClr val="FFFFFF"/>
                          </a:solidFill>
                          <a:effectLst/>
                          <a:latin typeface="Calibri" panose="020F0502020204030204" pitchFamily="34" charset="0"/>
                        </a:rPr>
                        <a:t>Sep-19</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1049326032"/>
                  </a:ext>
                </a:extLst>
              </a:tr>
              <a:tr h="228323">
                <a:tc>
                  <a:txBody>
                    <a:bodyPr/>
                    <a:lstStyle/>
                    <a:p>
                      <a:pPr algn="l" rtl="0" fontAlgn="ctr"/>
                      <a:r>
                        <a:rPr lang="en-GB" sz="1400" b="0" i="0" u="none" strike="noStrike">
                          <a:solidFill>
                            <a:srgbClr val="FFFFFF"/>
                          </a:solidFill>
                          <a:effectLst/>
                          <a:latin typeface="Calibri" panose="020F0502020204030204" pitchFamily="34" charset="0"/>
                        </a:rPr>
                        <a:t>World Digital Magnetic Anomaly Map (WDMAM) </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a:solidFill>
                            <a:srgbClr val="FFFFFF"/>
                          </a:solidFill>
                          <a:effectLst/>
                          <a:latin typeface="Calibri" panose="020F0502020204030204" pitchFamily="34" charset="0"/>
                        </a:rPr>
                        <a:t>BGS/NERC</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just" rtl="0" fontAlgn="ctr"/>
                      <a:r>
                        <a:rPr lang="en-GB" sz="1400" b="0" i="0" u="none" strike="noStrike" dirty="0">
                          <a:solidFill>
                            <a:srgbClr val="FFFFFF"/>
                          </a:solidFill>
                          <a:effectLst/>
                          <a:latin typeface="Calibri" panose="020F0502020204030204" pitchFamily="34" charset="0"/>
                        </a:rPr>
                        <a:t>Sep-19</a:t>
                      </a:r>
                    </a:p>
                  </a:txBody>
                  <a:tcPr marL="8537" marR="8537" marT="85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xmlns="" val="594190599"/>
                  </a:ext>
                </a:extLst>
              </a:tr>
            </a:tbl>
          </a:graphicData>
        </a:graphic>
      </p:graphicFrame>
    </p:spTree>
    <p:extLst>
      <p:ext uri="{BB962C8B-B14F-4D97-AF65-F5344CB8AC3E}">
        <p14:creationId xmlns:p14="http://schemas.microsoft.com/office/powerpoint/2010/main" val="195454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7973" y="735202"/>
            <a:ext cx="8671302" cy="584775"/>
          </a:xfrm>
          <a:prstGeom prst="rect">
            <a:avLst/>
          </a:prstGeom>
          <a:noFill/>
        </p:spPr>
        <p:txBody>
          <a:bodyPr wrap="square" rtlCol="0">
            <a:spAutoFit/>
          </a:bodyPr>
          <a:lstStyle/>
          <a:p>
            <a:pPr algn="ctr"/>
            <a:r>
              <a:rPr lang="en-GB" sz="3200" b="1" dirty="0">
                <a:solidFill>
                  <a:schemeClr val="accent2">
                    <a:lumMod val="75000"/>
                  </a:schemeClr>
                </a:solidFill>
                <a:latin typeface="Calibri" panose="020F0502020204030204" pitchFamily="34" charset="0"/>
                <a:cs typeface="Calibri" panose="020F0502020204030204" pitchFamily="34" charset="0"/>
              </a:rPr>
              <a:t>How the Geomagnetic Community benefits?</a:t>
            </a:r>
          </a:p>
        </p:txBody>
      </p:sp>
      <p:pic>
        <p:nvPicPr>
          <p:cNvPr id="7" name="Immagin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87"/>
            <a:ext cx="7285715" cy="900000"/>
          </a:xfrm>
          <a:prstGeom prst="rect">
            <a:avLst/>
          </a:prstGeom>
        </p:spPr>
      </p:pic>
      <p:pic>
        <p:nvPicPr>
          <p:cNvPr id="12" name="Immagin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 y="6353252"/>
            <a:ext cx="9143949" cy="504746"/>
          </a:xfrm>
          <a:prstGeom prst="rect">
            <a:avLst/>
          </a:prstGeom>
        </p:spPr>
      </p:pic>
      <p:pic>
        <p:nvPicPr>
          <p:cNvPr id="13" name="Immagin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 y="487"/>
            <a:ext cx="7285698" cy="899998"/>
          </a:xfrm>
          <a:prstGeom prst="rect">
            <a:avLst/>
          </a:prstGeom>
        </p:spPr>
      </p:pic>
      <p:sp>
        <p:nvSpPr>
          <p:cNvPr id="30" name="Content Placeholder 2"/>
          <p:cNvSpPr txBox="1">
            <a:spLocks/>
          </p:cNvSpPr>
          <p:nvPr/>
        </p:nvSpPr>
        <p:spPr>
          <a:xfrm>
            <a:off x="371839" y="1707799"/>
            <a:ext cx="8390376" cy="434861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EPOS has provided funds for needed IT activities that will benefit the whole Geomagnetism community (e.g. Metadata + Web services/API )</a:t>
            </a:r>
          </a:p>
          <a:p>
            <a:endParaRPr lang="en-GB" sz="800" dirty="0"/>
          </a:p>
          <a:p>
            <a:r>
              <a:rPr lang="en-GB" sz="2000" dirty="0"/>
              <a:t>Existing services and collaborations under IAGA (INTERMAGNET/WDC/IMAGE/ISGI/…; IGRF/WDMAM/…) </a:t>
            </a:r>
            <a:r>
              <a:rPr lang="en-GB" sz="2000" b="1" dirty="0"/>
              <a:t>will extend their influence and usefulness to the end-user community, particularly to non-Geomagnetism scientists (</a:t>
            </a:r>
            <a:r>
              <a:rPr lang="fr-FR" sz="2000" b="1" dirty="0" err="1"/>
              <a:t>interoperability</a:t>
            </a:r>
            <a:r>
              <a:rPr lang="fr-FR" sz="2000" b="1" dirty="0"/>
              <a:t>)</a:t>
            </a:r>
          </a:p>
          <a:p>
            <a:endParaRPr lang="en-GB" sz="800" b="1" dirty="0"/>
          </a:p>
          <a:p>
            <a:r>
              <a:rPr lang="en-GB" sz="2000" dirty="0"/>
              <a:t>The MT Community is organising itself with common formats and metadata structures</a:t>
            </a:r>
          </a:p>
          <a:p>
            <a:endParaRPr lang="fr-FR" sz="800" dirty="0"/>
          </a:p>
          <a:p>
            <a:r>
              <a:rPr lang="en-GB" sz="2000" dirty="0"/>
              <a:t>Data providers and services/models developers and operators will be given </a:t>
            </a:r>
            <a:r>
              <a:rPr lang="en-GB" sz="2000" b="1" dirty="0"/>
              <a:t>full recognition</a:t>
            </a:r>
          </a:p>
          <a:p>
            <a:endParaRPr lang="en-GB" sz="800" b="1" dirty="0"/>
          </a:p>
          <a:p>
            <a:r>
              <a:rPr lang="fr-FR" sz="2000" b="1" dirty="0" err="1"/>
              <a:t>Create</a:t>
            </a:r>
            <a:r>
              <a:rPr lang="fr-FR" sz="2000" b="1" dirty="0"/>
              <a:t> </a:t>
            </a:r>
            <a:r>
              <a:rPr lang="fr-FR" sz="2000" b="1" dirty="0" err="1"/>
              <a:t>opportunities</a:t>
            </a:r>
            <a:r>
              <a:rPr lang="fr-FR" sz="2000" b="1" dirty="0"/>
              <a:t> for new science</a:t>
            </a:r>
            <a:r>
              <a:rPr lang="fr-FR" sz="2000" dirty="0"/>
              <a:t>, </a:t>
            </a:r>
            <a:r>
              <a:rPr lang="fr-FR" sz="2000" dirty="0" err="1"/>
              <a:t>arising</a:t>
            </a:r>
            <a:r>
              <a:rPr lang="fr-FR" sz="2000" dirty="0"/>
              <a:t> </a:t>
            </a:r>
            <a:r>
              <a:rPr lang="fr-FR" sz="2000" dirty="0" err="1"/>
              <a:t>from</a:t>
            </a:r>
            <a:r>
              <a:rPr lang="fr-FR" sz="2000" dirty="0"/>
              <a:t> </a:t>
            </a:r>
            <a:r>
              <a:rPr lang="fr-FR" sz="2000" dirty="0" err="1"/>
              <a:t>combining</a:t>
            </a:r>
            <a:r>
              <a:rPr lang="fr-FR" sz="2000" dirty="0"/>
              <a:t> </a:t>
            </a:r>
            <a:r>
              <a:rPr lang="fr-FR" sz="2000" dirty="0" err="1"/>
              <a:t>our</a:t>
            </a:r>
            <a:r>
              <a:rPr lang="fr-FR" sz="2000" dirty="0"/>
              <a:t> </a:t>
            </a:r>
            <a:r>
              <a:rPr lang="fr-FR" sz="2000" dirty="0" err="1"/>
              <a:t>geomagnetic</a:t>
            </a:r>
            <a:r>
              <a:rPr lang="fr-FR" sz="2000" dirty="0"/>
              <a:t> data </a:t>
            </a:r>
            <a:r>
              <a:rPr lang="fr-FR" sz="2000" dirty="0" err="1"/>
              <a:t>with</a:t>
            </a:r>
            <a:r>
              <a:rPr lang="fr-FR" sz="2000" dirty="0"/>
              <a:t> data </a:t>
            </a:r>
            <a:r>
              <a:rPr lang="fr-FR" sz="2000" dirty="0" err="1"/>
              <a:t>from</a:t>
            </a:r>
            <a:r>
              <a:rPr lang="fr-FR" sz="2000" dirty="0"/>
              <a:t> </a:t>
            </a:r>
            <a:r>
              <a:rPr lang="fr-FR" sz="2000" dirty="0" err="1"/>
              <a:t>other</a:t>
            </a:r>
            <a:r>
              <a:rPr lang="fr-FR" sz="2000" dirty="0"/>
              <a:t> </a:t>
            </a:r>
            <a:r>
              <a:rPr lang="fr-FR" sz="2000" dirty="0" err="1"/>
              <a:t>domains</a:t>
            </a:r>
            <a:endParaRPr lang="fr-FR" sz="2000" dirty="0"/>
          </a:p>
          <a:p>
            <a:endParaRPr lang="en-GB" sz="2000" dirty="0"/>
          </a:p>
        </p:txBody>
      </p:sp>
    </p:spTree>
    <p:extLst>
      <p:ext uri="{BB962C8B-B14F-4D97-AF65-F5344CB8AC3E}">
        <p14:creationId xmlns:p14="http://schemas.microsoft.com/office/powerpoint/2010/main" val="1446503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2">
            <a:extLst>
              <a:ext uri="{FF2B5EF4-FFF2-40B4-BE49-F238E27FC236}">
                <a16:creationId xmlns:a16="http://schemas.microsoft.com/office/drawing/2014/main" xmlns="" id="{BD3406BD-D5B5-FC4D-88F1-98A9848228DC}"/>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0" y="2138045"/>
            <a:ext cx="8885301" cy="1555181"/>
          </a:xfrm>
          <a:prstGeom prst="rect">
            <a:avLst/>
          </a:prstGeom>
        </p:spPr>
      </p:pic>
      <p:sp>
        <p:nvSpPr>
          <p:cNvPr id="3" name="ZoneTexte 2">
            <a:extLst>
              <a:ext uri="{FF2B5EF4-FFF2-40B4-BE49-F238E27FC236}">
                <a16:creationId xmlns:a16="http://schemas.microsoft.com/office/drawing/2014/main" xmlns="" id="{AEC119DE-DCE4-0A4F-A9EF-518642B4DDDF}"/>
              </a:ext>
            </a:extLst>
          </p:cNvPr>
          <p:cNvSpPr txBox="1"/>
          <p:nvPr/>
        </p:nvSpPr>
        <p:spPr>
          <a:xfrm>
            <a:off x="2099733" y="4148667"/>
            <a:ext cx="5384800" cy="769441"/>
          </a:xfrm>
          <a:prstGeom prst="rect">
            <a:avLst/>
          </a:prstGeom>
          <a:noFill/>
        </p:spPr>
        <p:txBody>
          <a:bodyPr wrap="square" rtlCol="0">
            <a:spAutoFit/>
          </a:bodyPr>
          <a:lstStyle/>
          <a:p>
            <a:r>
              <a:rPr lang="en-GB" sz="4400" b="1" dirty="0">
                <a:solidFill>
                  <a:schemeClr val="tx2"/>
                </a:solidFill>
              </a:rPr>
              <a:t>Thank you</a:t>
            </a:r>
          </a:p>
        </p:txBody>
      </p:sp>
    </p:spTree>
    <p:extLst>
      <p:ext uri="{BB962C8B-B14F-4D97-AF65-F5344CB8AC3E}">
        <p14:creationId xmlns:p14="http://schemas.microsoft.com/office/powerpoint/2010/main" val="187475988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1003</Words>
  <Application>Microsoft Office PowerPoint</Application>
  <PresentationFormat>On-screen Show (4:3)</PresentationFormat>
  <Paragraphs>133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Tema di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INGV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Barbara Angioni</dc:creator>
  <cp:lastModifiedBy>ph</cp:lastModifiedBy>
  <cp:revision>95</cp:revision>
  <dcterms:created xsi:type="dcterms:W3CDTF">2017-07-10T08:41:06Z</dcterms:created>
  <dcterms:modified xsi:type="dcterms:W3CDTF">2018-07-01T15:32:28Z</dcterms:modified>
</cp:coreProperties>
</file>