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1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5272-D69C-4C37-8245-1E44742D0D7D}" type="datetimeFigureOut">
              <a:rPr lang="pl-PL" smtClean="0"/>
              <a:t>20.07.2019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06764" y="0"/>
            <a:ext cx="706581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002060"/>
                </a:solidFill>
              </a:rPr>
              <a:t>1-sec </a:t>
            </a:r>
            <a:r>
              <a:rPr lang="pl-PL" sz="2800" b="1" dirty="0" err="1" smtClean="0">
                <a:solidFill>
                  <a:srgbClr val="002060"/>
                </a:solidFill>
              </a:rPr>
              <a:t>Definitive</a:t>
            </a:r>
            <a:r>
              <a:rPr lang="pl-PL" sz="2800" b="1" dirty="0" smtClean="0">
                <a:solidFill>
                  <a:srgbClr val="002060"/>
                </a:solidFill>
              </a:rPr>
              <a:t> Data </a:t>
            </a:r>
            <a:r>
              <a:rPr lang="pl-PL" sz="2800" b="1" dirty="0" err="1" smtClean="0">
                <a:solidFill>
                  <a:srgbClr val="002060"/>
                </a:solidFill>
              </a:rPr>
              <a:t>collection</a:t>
            </a:r>
            <a:r>
              <a:rPr lang="pl-PL" sz="2800" b="1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pl-PL" sz="2800" b="1" dirty="0" smtClean="0">
                <a:solidFill>
                  <a:srgbClr val="002060"/>
                </a:solidFill>
              </a:rPr>
              <a:t>2014..2018</a:t>
            </a:r>
          </a:p>
          <a:p>
            <a:pPr algn="ctr"/>
            <a:r>
              <a:rPr lang="en-GB" dirty="0"/>
              <a:t>(situation 2019-07-08)</a:t>
            </a:r>
            <a:endParaRPr lang="pl-PL" sz="2800" b="1" dirty="0">
              <a:solidFill>
                <a:srgbClr val="002060"/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38545" y="1400417"/>
            <a:ext cx="8774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 smtClean="0">
                <a:effectLst/>
                <a:latin typeface="Times New Roman" panose="02020603050405020304" pitchFamily="18" charset="0"/>
                <a:ea typeface="MS Mincho"/>
              </a:rPr>
              <a:t>Definitive 2014</a:t>
            </a:r>
            <a:endParaRPr lang="pl-PL" sz="1100" dirty="0">
              <a:latin typeface="Times New Roman" panose="02020603050405020304" pitchFamily="18" charset="0"/>
              <a:ea typeface="MS Mincho"/>
            </a:endParaRPr>
          </a:p>
          <a:p>
            <a:pPr algn="ctr">
              <a:spcAft>
                <a:spcPts val="0"/>
              </a:spcAft>
            </a:pPr>
            <a:r>
              <a:rPr lang="en-US" sz="1400" dirty="0" smtClean="0">
                <a:latin typeface="Arial" panose="020B0604020202020204" pitchFamily="34" charset="0"/>
                <a:ea typeface="MS Mincho"/>
              </a:rPr>
              <a:t>Provided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	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38 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IMOs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  <a:p>
            <a:pPr algn="ctr"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Accepted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	   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36 IMOs	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33925" y="2328672"/>
            <a:ext cx="8774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 smtClean="0">
                <a:effectLst/>
                <a:latin typeface="Times New Roman" panose="02020603050405020304" pitchFamily="18" charset="0"/>
                <a:ea typeface="MS Mincho"/>
              </a:rPr>
              <a:t>Definitive 201</a:t>
            </a:r>
            <a:r>
              <a:rPr lang="pl-PL" sz="2000" b="1" dirty="0" smtClean="0">
                <a:effectLst/>
                <a:latin typeface="Times New Roman" panose="02020603050405020304" pitchFamily="18" charset="0"/>
                <a:ea typeface="MS Mincho"/>
              </a:rPr>
              <a:t>5</a:t>
            </a:r>
            <a:endParaRPr lang="pl-PL" sz="11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Provided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	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3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6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IMOs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 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Accepted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	12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</a:t>
            </a:r>
            <a:r>
              <a:rPr lang="pl-PL" sz="1400" dirty="0">
                <a:latin typeface="Arial" panose="020B0604020202020204" pitchFamily="34" charset="0"/>
                <a:ea typeface="MS Mincho"/>
              </a:rPr>
              <a:t> 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 (USGS </a:t>
            </a:r>
            <a:r>
              <a:rPr lang="pl-PL" sz="1400" dirty="0" err="1" smtClean="0">
                <a:latin typeface="Arial" panose="020B0604020202020204" pitchFamily="34" charset="0"/>
                <a:ea typeface="MS Mincho"/>
              </a:rPr>
              <a:t>only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)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38549" y="3264985"/>
            <a:ext cx="8774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 smtClean="0">
                <a:effectLst/>
                <a:latin typeface="Times New Roman" panose="02020603050405020304" pitchFamily="18" charset="0"/>
                <a:ea typeface="MS Mincho"/>
              </a:rPr>
              <a:t>Definitive 201</a:t>
            </a:r>
            <a:r>
              <a:rPr lang="pl-PL" sz="2000" b="1" dirty="0" smtClean="0">
                <a:effectLst/>
                <a:latin typeface="Times New Roman" panose="02020603050405020304" pitchFamily="18" charset="0"/>
                <a:ea typeface="MS Mincho"/>
              </a:rPr>
              <a:t>6</a:t>
            </a:r>
            <a:endParaRPr lang="pl-PL" sz="11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Provided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	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3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6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IMOs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Accepted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	11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   (USGS </a:t>
            </a:r>
            <a:r>
              <a:rPr lang="pl-PL" sz="1400" dirty="0" err="1" smtClean="0">
                <a:latin typeface="Arial" panose="020B0604020202020204" pitchFamily="34" charset="0"/>
                <a:ea typeface="MS Mincho"/>
              </a:rPr>
              <a:t>only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)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	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24697" y="4342204"/>
            <a:ext cx="8774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 smtClean="0">
                <a:effectLst/>
                <a:latin typeface="Times New Roman" panose="02020603050405020304" pitchFamily="18" charset="0"/>
                <a:ea typeface="MS Mincho"/>
              </a:rPr>
              <a:t>Definitive 201</a:t>
            </a:r>
            <a:r>
              <a:rPr lang="pl-PL" sz="2000" b="1" dirty="0" smtClean="0">
                <a:effectLst/>
                <a:latin typeface="Times New Roman" panose="02020603050405020304" pitchFamily="18" charset="0"/>
                <a:ea typeface="MS Mincho"/>
              </a:rPr>
              <a:t>7</a:t>
            </a:r>
            <a:endParaRPr lang="pl-PL" sz="11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Provided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	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pl-PL" sz="1400" dirty="0">
                <a:latin typeface="Arial" panose="020B0604020202020204" pitchFamily="34" charset="0"/>
                <a:ea typeface="MS Mincho"/>
              </a:rPr>
              <a:t>7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 (ABK, BDV, EBR, LYC, TUC, UPS, WIC)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Accepted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	</a:t>
            </a:r>
            <a:r>
              <a:rPr lang="pl-PL" sz="1400" dirty="0">
                <a:latin typeface="Arial" panose="020B0604020202020204" pitchFamily="34" charset="0"/>
                <a:ea typeface="MS Mincho"/>
              </a:rPr>
              <a:t>0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	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0960" y="5327286"/>
            <a:ext cx="87745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 smtClean="0">
                <a:effectLst/>
                <a:latin typeface="Times New Roman" panose="02020603050405020304" pitchFamily="18" charset="0"/>
                <a:ea typeface="MS Mincho"/>
              </a:rPr>
              <a:t>Definitive 201</a:t>
            </a:r>
            <a:r>
              <a:rPr lang="pl-PL" sz="2000" b="1" dirty="0" smtClean="0">
                <a:effectLst/>
                <a:latin typeface="Times New Roman" panose="02020603050405020304" pitchFamily="18" charset="0"/>
                <a:ea typeface="MS Mincho"/>
              </a:rPr>
              <a:t>8</a:t>
            </a:r>
            <a:endParaRPr lang="pl-PL" sz="1100" dirty="0">
              <a:latin typeface="Times New Roman" panose="02020603050405020304" pitchFamily="18" charset="0"/>
              <a:ea typeface="MS Mincho"/>
            </a:endParaRPr>
          </a:p>
          <a:p>
            <a:pPr algn="ctr">
              <a:spcAft>
                <a:spcPts val="0"/>
              </a:spcAft>
            </a:pPr>
            <a:endParaRPr lang="pl-PL" sz="1400" dirty="0" smtClean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Provided</a:t>
            </a:r>
            <a:r>
              <a:rPr lang="en-US" sz="1400" dirty="0">
                <a:latin typeface="Arial" panose="020B0604020202020204" pitchFamily="34" charset="0"/>
                <a:ea typeface="MS Mincho"/>
              </a:rPr>
              <a:t>	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pl-PL" sz="1400" dirty="0">
                <a:latin typeface="Arial" panose="020B0604020202020204" pitchFamily="34" charset="0"/>
                <a:ea typeface="MS Mincho"/>
              </a:rPr>
              <a:t>4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   (ABK, LYC, UPS, WIC)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  <a:p>
            <a:pPr>
              <a:spcAft>
                <a:spcPts val="0"/>
              </a:spcAft>
            </a:pP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Accepted</a:t>
            </a:r>
            <a:r>
              <a:rPr lang="pl-PL" sz="1400" dirty="0" smtClean="0">
                <a:latin typeface="Arial" panose="020B0604020202020204" pitchFamily="34" charset="0"/>
                <a:ea typeface="MS Mincho"/>
              </a:rPr>
              <a:t>			0</a:t>
            </a:r>
            <a:r>
              <a:rPr lang="en-US" sz="1400" dirty="0" smtClean="0">
                <a:latin typeface="Arial" panose="020B0604020202020204" pitchFamily="34" charset="0"/>
                <a:ea typeface="MS Mincho"/>
              </a:rPr>
              <a:t> IMOs	</a:t>
            </a:r>
            <a:endParaRPr lang="pl-PL" sz="1400" dirty="0"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379175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" y="563418"/>
            <a:ext cx="8978445" cy="5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11844"/>
              </p:ext>
            </p:extLst>
          </p:nvPr>
        </p:nvGraphicFramePr>
        <p:xfrm>
          <a:off x="241246" y="967033"/>
          <a:ext cx="8671850" cy="5702846"/>
        </p:xfrm>
        <a:graphic>
          <a:graphicData uri="http://schemas.openxmlformats.org/drawingml/2006/table">
            <a:tbl>
              <a:tblPr firstRow="1" firstCol="1" bandRow="1"/>
              <a:tblGrid>
                <a:gridCol w="2405516">
                  <a:extLst>
                    <a:ext uri="{9D8B030D-6E8A-4147-A177-3AD203B41FA5}">
                      <a16:colId xmlns:a16="http://schemas.microsoft.com/office/drawing/2014/main" val="2150000127"/>
                    </a:ext>
                  </a:extLst>
                </a:gridCol>
                <a:gridCol w="2317702">
                  <a:extLst>
                    <a:ext uri="{9D8B030D-6E8A-4147-A177-3AD203B41FA5}">
                      <a16:colId xmlns:a16="http://schemas.microsoft.com/office/drawing/2014/main" val="239693350"/>
                    </a:ext>
                  </a:extLst>
                </a:gridCol>
                <a:gridCol w="3948632">
                  <a:extLst>
                    <a:ext uri="{9D8B030D-6E8A-4147-A177-3AD203B41FA5}">
                      <a16:colId xmlns:a16="http://schemas.microsoft.com/office/drawing/2014/main" val="2499413211"/>
                    </a:ext>
                  </a:extLst>
                </a:gridCol>
              </a:tblGrid>
              <a:tr h="200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ea typeface="MS Mincho"/>
                        </a:rPr>
                        <a:t>1-minute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ea typeface="MS Mincho"/>
                        </a:rPr>
                        <a:t>1-second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13361"/>
                  </a:ext>
                </a:extLst>
              </a:tr>
              <a:tr h="943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Requested data format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IAF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2014                   – IAGA 2002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2015 forwards    – CDF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Since 2015 format ImagCDF is obligatory, however a dozen or so IMOs still provides 1-sec in IAGA 2002 format (USGS observatories).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455004"/>
                  </a:ext>
                </a:extLst>
              </a:tr>
              <a:tr h="110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Additional files requires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yearmean.imo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imoyyyy.blv 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readme.imo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readme country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country/institute map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about screen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NO additional files required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07162"/>
                  </a:ext>
                </a:extLst>
              </a:tr>
              <a:tr h="943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Software for data control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Java browser IMCDVIEW (still developed for over 15 years)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Check1min.exe 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MagPy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Autoplot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gm_convert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MagPy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12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DataCheck1s.jar (for IAGA 2002)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a-DK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iaga2002_to_iaf21.exe (for IAGA 2002)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21424"/>
                  </a:ext>
                </a:extLst>
              </a:tr>
              <a:tr h="314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Where are available accepted data?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INTERMAGNET web (it means publicly available)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On Paris ftp server / step2 only. It means that are available for those who know login and password.  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828824"/>
                  </a:ext>
                </a:extLst>
              </a:tr>
              <a:tr h="22010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Checking definitive data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Two-stage cross checking system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1295" indent="-18034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In 1-st stage definitive sets are checked by volunteers data checkers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1295" indent="-18034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MS Mincho"/>
                        </a:rPr>
                        <a:t>In 2-nd stage a data are checked by chair of DD subcommittee, if accepted stamped and copied by copied to INTERMAGNET web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S Mincho"/>
                        </a:rPr>
                        <a:t>There is not system of control like for 1-minute.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The data are checked by chair of  DD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MS Mincho"/>
                        </a:rPr>
                        <a:t>Subcom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.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The accepted data are not stamped and copied to INTERMAGNET web. 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1295" indent="-18034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 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S Mincho"/>
                        </a:rPr>
                        <a:t>So far, there were relatively well checked 1-sec 2014, i.e. 1-sec provided in IAGA 2002.  2015 onwards are practically checked USGS data only, which are still delivered in IAGA 2002 format. 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95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095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Main problems to be solved: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S Mincho"/>
                        </a:rPr>
                        <a:t>Creation control system, for example similar to 1-min control system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S Mincho"/>
                        </a:rPr>
                        <a:t>Finding people who will have time for such activity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1056" marR="610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01917"/>
                  </a:ext>
                </a:extLst>
              </a:tr>
            </a:tbl>
          </a:graphicData>
        </a:graphic>
      </p:graphicFrame>
      <p:sp>
        <p:nvSpPr>
          <p:cNvPr id="16" name="Prostokąt 15"/>
          <p:cNvSpPr/>
          <p:nvPr/>
        </p:nvSpPr>
        <p:spPr>
          <a:xfrm>
            <a:off x="2082061" y="64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Comparison of definitive data collection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1-min </a:t>
            </a:r>
            <a:r>
              <a:rPr lang="pl-PL" b="1" dirty="0" smtClean="0">
                <a:solidFill>
                  <a:srgbClr val="0000FF"/>
                </a:solidFill>
              </a:rPr>
              <a:t>vs.</a:t>
            </a:r>
            <a:r>
              <a:rPr lang="en-US" b="1" dirty="0" smtClean="0">
                <a:solidFill>
                  <a:srgbClr val="0000FF"/>
                </a:solidFill>
              </a:rPr>
              <a:t> 1-sec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85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153</Words>
  <Application>Microsoft Office PowerPoint</Application>
  <PresentationFormat>Pokaz na ekranie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MS Mincho</vt:lpstr>
      <vt:lpstr>Symbol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Reda</dc:creator>
  <cp:lastModifiedBy>Jan Reda</cp:lastModifiedBy>
  <cp:revision>11</cp:revision>
  <dcterms:created xsi:type="dcterms:W3CDTF">2019-07-15T18:27:07Z</dcterms:created>
  <dcterms:modified xsi:type="dcterms:W3CDTF">2019-07-20T19:52:58Z</dcterms:modified>
</cp:coreProperties>
</file>