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6"/>
  </p:notesMasterIdLst>
  <p:handoutMasterIdLst>
    <p:handoutMasterId r:id="rId17"/>
  </p:handoutMasterIdLst>
  <p:sldIdLst>
    <p:sldId id="256" r:id="rId2"/>
    <p:sldId id="257" r:id="rId3"/>
    <p:sldId id="258" r:id="rId4"/>
    <p:sldId id="263" r:id="rId5"/>
    <p:sldId id="264" r:id="rId6"/>
    <p:sldId id="261" r:id="rId7"/>
    <p:sldId id="265" r:id="rId8"/>
    <p:sldId id="262" r:id="rId9"/>
    <p:sldId id="268" r:id="rId10"/>
    <p:sldId id="266" r:id="rId11"/>
    <p:sldId id="269" r:id="rId12"/>
    <p:sldId id="267" r:id="rId13"/>
    <p:sldId id="271" r:id="rId14"/>
    <p:sldId id="270" r:id="rId15"/>
  </p:sldIdLst>
  <p:sldSz cx="12192000" cy="6858000"/>
  <p:notesSz cx="6797675" cy="9928225"/>
  <p:defaultTextStyle>
    <a:defPPr>
      <a:defRPr lang="en-GB"/>
    </a:defPPr>
    <a:lvl1pPr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ctr"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8" userDrawn="1">
          <p15:clr>
            <a:srgbClr val="A4A3A4"/>
          </p15:clr>
        </p15:guide>
        <p15:guide id="2" pos="2140" userDrawn="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larke, Ellen" initials="CE" lastIdx="2" clrIdx="0">
    <p:extLst>
      <p:ext uri="{19B8F6BF-5375-455C-9EA6-DF929625EA0E}">
        <p15:presenceInfo xmlns:p15="http://schemas.microsoft.com/office/powerpoint/2012/main" userId="S-1-5-21-806336098-328524925-2139088911-42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99"/>
    <a:srgbClr val="9900CC"/>
    <a:srgbClr val="E9F292"/>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75610" autoAdjust="0"/>
  </p:normalViewPr>
  <p:slideViewPr>
    <p:cSldViewPr>
      <p:cViewPr varScale="1">
        <p:scale>
          <a:sx n="79" d="100"/>
          <a:sy n="79" d="100"/>
        </p:scale>
        <p:origin x="270" y="96"/>
      </p:cViewPr>
      <p:guideLst/>
    </p:cSldViewPr>
  </p:slideViewPr>
  <p:outlineViewPr>
    <p:cViewPr>
      <p:scale>
        <a:sx n="33" d="100"/>
        <a:sy n="33" d="100"/>
      </p:scale>
      <p:origin x="0" y="-92"/>
    </p:cViewPr>
  </p:outlineViewPr>
  <p:notesTextViewPr>
    <p:cViewPr>
      <p:scale>
        <a:sx n="1" d="1"/>
        <a:sy n="1" d="1"/>
      </p:scale>
      <p:origin x="0" y="0"/>
    </p:cViewPr>
  </p:notesTextViewPr>
  <p:sorterViewPr>
    <p:cViewPr>
      <p:scale>
        <a:sx n="58" d="100"/>
        <a:sy n="58" d="100"/>
      </p:scale>
      <p:origin x="0" y="0"/>
    </p:cViewPr>
  </p:sorterViewPr>
  <p:notesViewPr>
    <p:cSldViewPr showGuides="1">
      <p:cViewPr varScale="1">
        <p:scale>
          <a:sx n="58" d="100"/>
          <a:sy n="58" d="100"/>
        </p:scale>
        <p:origin x="2504" y="48"/>
      </p:cViewPr>
      <p:guideLst>
        <p:guide orient="horz" pos="3128"/>
        <p:guide pos="214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2"/>
            <a:ext cx="2907060" cy="473614"/>
          </a:xfrm>
          <a:prstGeom prst="rect">
            <a:avLst/>
          </a:prstGeom>
          <a:noFill/>
          <a:ln w="9525">
            <a:noFill/>
            <a:miter lim="800000"/>
            <a:headEnd/>
            <a:tailEnd/>
          </a:ln>
          <a:effectLst/>
        </p:spPr>
        <p:txBody>
          <a:bodyPr vert="horz" wrap="square" lIns="96660" tIns="48330" rIns="96660" bIns="48330" numCol="1" anchor="t" anchorCtr="0" compatLnSpc="1">
            <a:prstTxWarp prst="textNoShape">
              <a:avLst/>
            </a:prstTxWarp>
          </a:bodyPr>
          <a:lstStyle>
            <a:lvl1pPr algn="l" defTabSz="967159">
              <a:defRPr sz="1300"/>
            </a:lvl1pPr>
          </a:lstStyle>
          <a:p>
            <a:pPr>
              <a:defRPr/>
            </a:pPr>
            <a:endParaRPr lang="en-GB"/>
          </a:p>
        </p:txBody>
      </p:sp>
      <p:sp>
        <p:nvSpPr>
          <p:cNvPr id="10243" name="Rectangle 3"/>
          <p:cNvSpPr>
            <a:spLocks noGrp="1" noChangeArrowheads="1"/>
          </p:cNvSpPr>
          <p:nvPr>
            <p:ph type="dt" sz="quarter" idx="1"/>
          </p:nvPr>
        </p:nvSpPr>
        <p:spPr bwMode="auto">
          <a:xfrm>
            <a:off x="3819554" y="2"/>
            <a:ext cx="2989426" cy="473614"/>
          </a:xfrm>
          <a:prstGeom prst="rect">
            <a:avLst/>
          </a:prstGeom>
          <a:noFill/>
          <a:ln w="9525">
            <a:noFill/>
            <a:miter lim="800000"/>
            <a:headEnd/>
            <a:tailEnd/>
          </a:ln>
          <a:effectLst/>
        </p:spPr>
        <p:txBody>
          <a:bodyPr vert="horz" wrap="square" lIns="96660" tIns="48330" rIns="96660" bIns="48330" numCol="1" anchor="t" anchorCtr="0" compatLnSpc="1">
            <a:prstTxWarp prst="textNoShape">
              <a:avLst/>
            </a:prstTxWarp>
          </a:bodyPr>
          <a:lstStyle>
            <a:lvl1pPr algn="r" defTabSz="967159">
              <a:defRPr sz="1300"/>
            </a:lvl1pPr>
          </a:lstStyle>
          <a:p>
            <a:pPr>
              <a:defRPr/>
            </a:pPr>
            <a:endParaRPr lang="en-GB"/>
          </a:p>
        </p:txBody>
      </p:sp>
      <p:sp>
        <p:nvSpPr>
          <p:cNvPr id="10244" name="Rectangle 4"/>
          <p:cNvSpPr>
            <a:spLocks noGrp="1" noChangeArrowheads="1"/>
          </p:cNvSpPr>
          <p:nvPr>
            <p:ph type="ftr" sz="quarter" idx="2"/>
          </p:nvPr>
        </p:nvSpPr>
        <p:spPr bwMode="auto">
          <a:xfrm>
            <a:off x="0" y="9393605"/>
            <a:ext cx="2907060" cy="552282"/>
          </a:xfrm>
          <a:prstGeom prst="rect">
            <a:avLst/>
          </a:prstGeom>
          <a:noFill/>
          <a:ln w="9525">
            <a:noFill/>
            <a:miter lim="800000"/>
            <a:headEnd/>
            <a:tailEnd/>
          </a:ln>
          <a:effectLst/>
        </p:spPr>
        <p:txBody>
          <a:bodyPr vert="horz" wrap="square" lIns="96660" tIns="48330" rIns="96660" bIns="48330" numCol="1" anchor="b" anchorCtr="0" compatLnSpc="1">
            <a:prstTxWarp prst="textNoShape">
              <a:avLst/>
            </a:prstTxWarp>
          </a:bodyPr>
          <a:lstStyle>
            <a:lvl1pPr algn="l" defTabSz="967159">
              <a:defRPr sz="1300"/>
            </a:lvl1pPr>
          </a:lstStyle>
          <a:p>
            <a:pPr>
              <a:defRPr/>
            </a:pPr>
            <a:endParaRPr lang="en-GB"/>
          </a:p>
        </p:txBody>
      </p:sp>
      <p:sp>
        <p:nvSpPr>
          <p:cNvPr id="10245" name="Rectangle 5"/>
          <p:cNvSpPr>
            <a:spLocks noGrp="1" noChangeArrowheads="1"/>
          </p:cNvSpPr>
          <p:nvPr>
            <p:ph type="sldNum" sz="quarter" idx="3"/>
          </p:nvPr>
        </p:nvSpPr>
        <p:spPr bwMode="auto">
          <a:xfrm>
            <a:off x="3819554" y="9393605"/>
            <a:ext cx="2989426" cy="552282"/>
          </a:xfrm>
          <a:prstGeom prst="rect">
            <a:avLst/>
          </a:prstGeom>
          <a:noFill/>
          <a:ln w="9525">
            <a:noFill/>
            <a:miter lim="800000"/>
            <a:headEnd/>
            <a:tailEnd/>
          </a:ln>
          <a:effectLst/>
        </p:spPr>
        <p:txBody>
          <a:bodyPr vert="horz" wrap="square" lIns="96660" tIns="48330" rIns="96660" bIns="48330" numCol="1" anchor="b" anchorCtr="0" compatLnSpc="1">
            <a:prstTxWarp prst="textNoShape">
              <a:avLst/>
            </a:prstTxWarp>
          </a:bodyPr>
          <a:lstStyle>
            <a:lvl1pPr algn="r" defTabSz="967159">
              <a:defRPr sz="1300"/>
            </a:lvl1pPr>
          </a:lstStyle>
          <a:p>
            <a:fld id="{45ED4B63-AA1C-483D-9D7A-113838644F8A}" type="slidenum">
              <a:rPr lang="en-GB" altLang="en-US"/>
              <a:pPr/>
              <a:t>‹#›</a:t>
            </a:fld>
            <a:endParaRPr lang="en-GB"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820" cy="497696"/>
          </a:xfrm>
          <a:prstGeom prst="rect">
            <a:avLst/>
          </a:prstGeom>
        </p:spPr>
        <p:txBody>
          <a:bodyPr vert="horz" lIns="92693" tIns="46346" rIns="92693" bIns="46346" rtlCol="0"/>
          <a:lstStyle>
            <a:lvl1pPr algn="l">
              <a:defRPr sz="1200"/>
            </a:lvl1pPr>
          </a:lstStyle>
          <a:p>
            <a:endParaRPr lang="en-GB"/>
          </a:p>
        </p:txBody>
      </p:sp>
      <p:sp>
        <p:nvSpPr>
          <p:cNvPr id="3" name="Date Placeholder 2"/>
          <p:cNvSpPr>
            <a:spLocks noGrp="1"/>
          </p:cNvSpPr>
          <p:nvPr>
            <p:ph type="dt" idx="1"/>
          </p:nvPr>
        </p:nvSpPr>
        <p:spPr>
          <a:xfrm>
            <a:off x="3850239" y="0"/>
            <a:ext cx="2945820" cy="497696"/>
          </a:xfrm>
          <a:prstGeom prst="rect">
            <a:avLst/>
          </a:prstGeom>
        </p:spPr>
        <p:txBody>
          <a:bodyPr vert="horz" lIns="92693" tIns="46346" rIns="92693" bIns="46346" rtlCol="0"/>
          <a:lstStyle>
            <a:lvl1pPr algn="r">
              <a:defRPr sz="1200"/>
            </a:lvl1pPr>
          </a:lstStyle>
          <a:p>
            <a:fld id="{F740E549-7B03-4818-9EDA-4A084DBC6BCC}" type="datetimeFigureOut">
              <a:rPr lang="en-GB" smtClean="0"/>
              <a:t>01/07/2018</a:t>
            </a:fld>
            <a:endParaRPr lang="en-GB"/>
          </a:p>
        </p:txBody>
      </p:sp>
      <p:sp>
        <p:nvSpPr>
          <p:cNvPr id="4" name="Slide Image Placeholder 3"/>
          <p:cNvSpPr>
            <a:spLocks noGrp="1" noRot="1" noChangeAspect="1"/>
          </p:cNvSpPr>
          <p:nvPr>
            <p:ph type="sldImg" idx="2"/>
          </p:nvPr>
        </p:nvSpPr>
        <p:spPr>
          <a:xfrm>
            <a:off x="420688" y="1241425"/>
            <a:ext cx="5956300" cy="3351213"/>
          </a:xfrm>
          <a:prstGeom prst="rect">
            <a:avLst/>
          </a:prstGeom>
          <a:noFill/>
          <a:ln w="12700">
            <a:solidFill>
              <a:prstClr val="black"/>
            </a:solidFill>
          </a:ln>
        </p:spPr>
        <p:txBody>
          <a:bodyPr vert="horz" lIns="92693" tIns="46346" rIns="92693" bIns="46346" rtlCol="0" anchor="ctr"/>
          <a:lstStyle/>
          <a:p>
            <a:endParaRPr lang="en-GB"/>
          </a:p>
        </p:txBody>
      </p:sp>
      <p:sp>
        <p:nvSpPr>
          <p:cNvPr id="5" name="Notes Placeholder 4"/>
          <p:cNvSpPr>
            <a:spLocks noGrp="1"/>
          </p:cNvSpPr>
          <p:nvPr>
            <p:ph type="body" sz="quarter" idx="3"/>
          </p:nvPr>
        </p:nvSpPr>
        <p:spPr>
          <a:xfrm>
            <a:off x="679930" y="4777879"/>
            <a:ext cx="5437816" cy="3909318"/>
          </a:xfrm>
          <a:prstGeom prst="rect">
            <a:avLst/>
          </a:prstGeom>
        </p:spPr>
        <p:txBody>
          <a:bodyPr vert="horz" lIns="92693" tIns="46346" rIns="92693" bIns="46346"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9430530"/>
            <a:ext cx="2945820" cy="497696"/>
          </a:xfrm>
          <a:prstGeom prst="rect">
            <a:avLst/>
          </a:prstGeom>
        </p:spPr>
        <p:txBody>
          <a:bodyPr vert="horz" lIns="92693" tIns="46346" rIns="92693" bIns="46346" rtlCol="0" anchor="b"/>
          <a:lstStyle>
            <a:lvl1pPr algn="l">
              <a:defRPr sz="1200"/>
            </a:lvl1pPr>
          </a:lstStyle>
          <a:p>
            <a:endParaRPr lang="en-GB"/>
          </a:p>
        </p:txBody>
      </p:sp>
      <p:sp>
        <p:nvSpPr>
          <p:cNvPr id="7" name="Slide Number Placeholder 6"/>
          <p:cNvSpPr>
            <a:spLocks noGrp="1"/>
          </p:cNvSpPr>
          <p:nvPr>
            <p:ph type="sldNum" sz="quarter" idx="5"/>
          </p:nvPr>
        </p:nvSpPr>
        <p:spPr>
          <a:xfrm>
            <a:off x="3850239" y="9430530"/>
            <a:ext cx="2945820" cy="497696"/>
          </a:xfrm>
          <a:prstGeom prst="rect">
            <a:avLst/>
          </a:prstGeom>
        </p:spPr>
        <p:txBody>
          <a:bodyPr vert="horz" lIns="92693" tIns="46346" rIns="92693" bIns="46346" rtlCol="0" anchor="b"/>
          <a:lstStyle>
            <a:lvl1pPr algn="r">
              <a:defRPr sz="1200"/>
            </a:lvl1pPr>
          </a:lstStyle>
          <a:p>
            <a:fld id="{5B6184B6-6724-4EF1-9033-B305C83E83B5}" type="slidenum">
              <a:rPr lang="en-GB" smtClean="0"/>
              <a:t>‹#›</a:t>
            </a:fld>
            <a:endParaRPr lang="en-GB"/>
          </a:p>
        </p:txBody>
      </p:sp>
    </p:spTree>
    <p:extLst>
      <p:ext uri="{BB962C8B-B14F-4D97-AF65-F5344CB8AC3E}">
        <p14:creationId xmlns:p14="http://schemas.microsoft.com/office/powerpoint/2010/main" val="1108277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B6184B6-6724-4EF1-9033-B305C83E83B5}" type="slidenum">
              <a:rPr lang="en-GB" smtClean="0"/>
              <a:t>1</a:t>
            </a:fld>
            <a:endParaRPr lang="en-GB"/>
          </a:p>
        </p:txBody>
      </p:sp>
    </p:spTree>
    <p:extLst>
      <p:ext uri="{BB962C8B-B14F-4D97-AF65-F5344CB8AC3E}">
        <p14:creationId xmlns:p14="http://schemas.microsoft.com/office/powerpoint/2010/main" val="8463741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There’s nothing conceptually novel about metadata.</a:t>
            </a:r>
            <a:r>
              <a:rPr lang="en-GB" baseline="0" dirty="0" smtClean="0"/>
              <a:t> It’s been around of a long time.</a:t>
            </a:r>
            <a:endParaRPr lang="en-GB" dirty="0"/>
          </a:p>
        </p:txBody>
      </p:sp>
      <p:sp>
        <p:nvSpPr>
          <p:cNvPr id="4" name="Slide Number Placeholder 3"/>
          <p:cNvSpPr>
            <a:spLocks noGrp="1"/>
          </p:cNvSpPr>
          <p:nvPr>
            <p:ph type="sldNum" sz="quarter" idx="10"/>
          </p:nvPr>
        </p:nvSpPr>
        <p:spPr/>
        <p:txBody>
          <a:bodyPr/>
          <a:lstStyle/>
          <a:p>
            <a:fld id="{5B6184B6-6724-4EF1-9033-B305C83E83B5}" type="slidenum">
              <a:rPr lang="en-GB" smtClean="0"/>
              <a:t>2</a:t>
            </a:fld>
            <a:endParaRPr lang="en-GB"/>
          </a:p>
        </p:txBody>
      </p:sp>
    </p:spTree>
    <p:extLst>
      <p:ext uri="{BB962C8B-B14F-4D97-AF65-F5344CB8AC3E}">
        <p14:creationId xmlns:p14="http://schemas.microsoft.com/office/powerpoint/2010/main" val="39821076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Without agreed standards for metadata, collaborations like</a:t>
            </a:r>
            <a:r>
              <a:rPr lang="en-GB" baseline="0" dirty="0" smtClean="0"/>
              <a:t> </a:t>
            </a:r>
            <a:r>
              <a:rPr lang="en-GB" baseline="0" dirty="0" err="1" smtClean="0"/>
              <a:t>OneGeology</a:t>
            </a:r>
            <a:r>
              <a:rPr lang="en-GB" baseline="0" dirty="0" smtClean="0"/>
              <a:t> would not be possible.</a:t>
            </a:r>
          </a:p>
          <a:p>
            <a:endParaRPr lang="en-GB" baseline="0" dirty="0" smtClean="0"/>
          </a:p>
          <a:p>
            <a:r>
              <a:rPr lang="en-GB" baseline="0" dirty="0" smtClean="0"/>
              <a:t>INTERMAGNET and IAGA have provided good standards, well accepted by the community, for data. We have not had any standards for metadata in our community.</a:t>
            </a:r>
            <a:endParaRPr lang="en-GB" dirty="0"/>
          </a:p>
        </p:txBody>
      </p:sp>
      <p:sp>
        <p:nvSpPr>
          <p:cNvPr id="4" name="Slide Number Placeholder 3"/>
          <p:cNvSpPr>
            <a:spLocks noGrp="1"/>
          </p:cNvSpPr>
          <p:nvPr>
            <p:ph type="sldNum" sz="quarter" idx="10"/>
          </p:nvPr>
        </p:nvSpPr>
        <p:spPr/>
        <p:txBody>
          <a:bodyPr/>
          <a:lstStyle/>
          <a:p>
            <a:fld id="{5B6184B6-6724-4EF1-9033-B305C83E83B5}" type="slidenum">
              <a:rPr lang="en-GB" smtClean="0"/>
              <a:t>7</a:t>
            </a:fld>
            <a:endParaRPr lang="en-GB"/>
          </a:p>
        </p:txBody>
      </p:sp>
    </p:spTree>
    <p:extLst>
      <p:ext uri="{BB962C8B-B14F-4D97-AF65-F5344CB8AC3E}">
        <p14:creationId xmlns:p14="http://schemas.microsoft.com/office/powerpoint/2010/main" val="1625552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This is just a</a:t>
            </a:r>
            <a:r>
              <a:rPr lang="en-GB" baseline="0" dirty="0" smtClean="0"/>
              <a:t> start – the bare minimum – but still complex to implement across the global community.</a:t>
            </a:r>
          </a:p>
          <a:p>
            <a:endParaRPr lang="en-GB" baseline="0" dirty="0" smtClean="0"/>
          </a:p>
          <a:p>
            <a:r>
              <a:rPr lang="en-GB" baseline="0" dirty="0" smtClean="0"/>
              <a:t>A more ambitious goal would be to recreate digitally the level of metadata recorded in a yearbook.</a:t>
            </a:r>
            <a:endParaRPr lang="en-GB" dirty="0"/>
          </a:p>
        </p:txBody>
      </p:sp>
      <p:sp>
        <p:nvSpPr>
          <p:cNvPr id="4" name="Slide Number Placeholder 3"/>
          <p:cNvSpPr>
            <a:spLocks noGrp="1"/>
          </p:cNvSpPr>
          <p:nvPr>
            <p:ph type="sldNum" sz="quarter" idx="10"/>
          </p:nvPr>
        </p:nvSpPr>
        <p:spPr/>
        <p:txBody>
          <a:bodyPr/>
          <a:lstStyle/>
          <a:p>
            <a:fld id="{5B6184B6-6724-4EF1-9033-B305C83E83B5}" type="slidenum">
              <a:rPr lang="en-GB" smtClean="0"/>
              <a:t>8</a:t>
            </a:fld>
            <a:endParaRPr lang="en-GB"/>
          </a:p>
        </p:txBody>
      </p:sp>
    </p:spTree>
    <p:extLst>
      <p:ext uri="{BB962C8B-B14F-4D97-AF65-F5344CB8AC3E}">
        <p14:creationId xmlns:p14="http://schemas.microsoft.com/office/powerpoint/2010/main" val="23823991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We have been using money provided by EPOS to fund this work.</a:t>
            </a:r>
          </a:p>
          <a:p>
            <a:endParaRPr lang="en-GB" dirty="0" smtClean="0"/>
          </a:p>
          <a:p>
            <a:r>
              <a:rPr lang="en-GB" dirty="0" smtClean="0"/>
              <a:t>A</a:t>
            </a:r>
            <a:r>
              <a:rPr lang="en-GB" baseline="0" dirty="0" smtClean="0"/>
              <a:t> community review panel was initiated at the previous IAGA workshop in 2016. Those signing onto this panel (around 30 people) were asked for their comments on the design of the metadata. These comments were worked into the design.</a:t>
            </a:r>
          </a:p>
          <a:p>
            <a:endParaRPr lang="en-GB" baseline="0" dirty="0" smtClean="0"/>
          </a:p>
          <a:p>
            <a:r>
              <a:rPr lang="en-GB" baseline="0" dirty="0" smtClean="0"/>
              <a:t>BGS database experts reviewed the database design to ensure it meets the required standards for a relational database (data only represented in one place in the schema, suitable primary keys in each table, field naming conventions adhered to, suitable dictionaries in place, field contents validated against dictionaries where possible, …)</a:t>
            </a:r>
            <a:endParaRPr lang="en-GB" dirty="0"/>
          </a:p>
        </p:txBody>
      </p:sp>
      <p:sp>
        <p:nvSpPr>
          <p:cNvPr id="4" name="Slide Number Placeholder 3"/>
          <p:cNvSpPr>
            <a:spLocks noGrp="1"/>
          </p:cNvSpPr>
          <p:nvPr>
            <p:ph type="sldNum" sz="quarter" idx="10"/>
          </p:nvPr>
        </p:nvSpPr>
        <p:spPr/>
        <p:txBody>
          <a:bodyPr/>
          <a:lstStyle/>
          <a:p>
            <a:fld id="{5B6184B6-6724-4EF1-9033-B305C83E83B5}" type="slidenum">
              <a:rPr lang="en-GB" smtClean="0"/>
              <a:t>9</a:t>
            </a:fld>
            <a:endParaRPr lang="en-GB"/>
          </a:p>
        </p:txBody>
      </p:sp>
    </p:spTree>
    <p:extLst>
      <p:ext uri="{BB962C8B-B14F-4D97-AF65-F5344CB8AC3E}">
        <p14:creationId xmlns:p14="http://schemas.microsoft.com/office/powerpoint/2010/main" val="1414929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first step (completed in 2017) was to design a schema</a:t>
            </a:r>
            <a:r>
              <a:rPr lang="en-GB" baseline="0" dirty="0" smtClean="0"/>
              <a:t> to hold the metadata. </a:t>
            </a:r>
            <a:r>
              <a:rPr lang="en-GB" dirty="0" smtClean="0"/>
              <a:t>This slide describes how we implemented the database schema</a:t>
            </a:r>
            <a:r>
              <a:rPr lang="en-GB" baseline="0" dirty="0" smtClean="0"/>
              <a:t>.</a:t>
            </a:r>
            <a:endParaRPr lang="en-GB" dirty="0" smtClean="0"/>
          </a:p>
          <a:p>
            <a:endParaRPr lang="en-GB" dirty="0" smtClean="0"/>
          </a:p>
          <a:p>
            <a:r>
              <a:rPr lang="en-GB" dirty="0" smtClean="0"/>
              <a:t>Example validity dates</a:t>
            </a:r>
            <a:r>
              <a:rPr lang="en-GB" baseline="0" dirty="0" smtClean="0"/>
              <a:t>:</a:t>
            </a:r>
          </a:p>
          <a:p>
            <a:endParaRPr lang="en-GB" baseline="0" dirty="0" smtClean="0"/>
          </a:p>
          <a:p>
            <a:r>
              <a:rPr lang="en-GB" baseline="0" dirty="0" smtClean="0"/>
              <a:t>An instrument (e.g. </a:t>
            </a:r>
            <a:r>
              <a:rPr lang="en-GB" baseline="0" dirty="0" err="1" smtClean="0"/>
              <a:t>flxugate</a:t>
            </a:r>
            <a:r>
              <a:rPr lang="en-GB" baseline="0" dirty="0" smtClean="0"/>
              <a:t>) can be shown to be active at an observatory between two dates</a:t>
            </a:r>
          </a:p>
          <a:p>
            <a:r>
              <a:rPr lang="en-GB" baseline="0" dirty="0" smtClean="0"/>
              <a:t>A person can be shown to be the contact for an observatory between two dates</a:t>
            </a:r>
          </a:p>
          <a:p>
            <a:r>
              <a:rPr lang="en-GB" baseline="0" dirty="0" smtClean="0"/>
              <a:t>The location of an observatory can be shown to be valid between two dates</a:t>
            </a:r>
          </a:p>
          <a:p>
            <a:endParaRPr lang="en-GB" dirty="0"/>
          </a:p>
        </p:txBody>
      </p:sp>
      <p:sp>
        <p:nvSpPr>
          <p:cNvPr id="4" name="Slide Number Placeholder 3"/>
          <p:cNvSpPr>
            <a:spLocks noGrp="1"/>
          </p:cNvSpPr>
          <p:nvPr>
            <p:ph type="sldNum" sz="quarter" idx="10"/>
          </p:nvPr>
        </p:nvSpPr>
        <p:spPr/>
        <p:txBody>
          <a:bodyPr/>
          <a:lstStyle/>
          <a:p>
            <a:fld id="{5B6184B6-6724-4EF1-9033-B305C83E83B5}" type="slidenum">
              <a:rPr lang="en-GB" smtClean="0"/>
              <a:t>10</a:t>
            </a:fld>
            <a:endParaRPr lang="en-GB"/>
          </a:p>
        </p:txBody>
      </p:sp>
    </p:spTree>
    <p:extLst>
      <p:ext uri="{BB962C8B-B14F-4D97-AF65-F5344CB8AC3E}">
        <p14:creationId xmlns:p14="http://schemas.microsoft.com/office/powerpoint/2010/main" val="1410503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5B6184B6-6724-4EF1-9033-B305C83E83B5}" type="slidenum">
              <a:rPr lang="en-GB" smtClean="0"/>
              <a:t>11</a:t>
            </a:fld>
            <a:endParaRPr lang="en-GB"/>
          </a:p>
        </p:txBody>
      </p:sp>
    </p:spTree>
    <p:extLst>
      <p:ext uri="{BB962C8B-B14F-4D97-AF65-F5344CB8AC3E}">
        <p14:creationId xmlns:p14="http://schemas.microsoft.com/office/powerpoint/2010/main" val="67574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example shown is the first application written that</a:t>
            </a:r>
            <a:r>
              <a:rPr lang="en-GB" baseline="0" dirty="0" smtClean="0"/>
              <a:t> uses the metadata. This application will allow a simple web request to retrieve metadata needed by the INTERMAGNET web site:</a:t>
            </a:r>
          </a:p>
          <a:p>
            <a:endParaRPr lang="en-GB" baseline="0" dirty="0" smtClean="0"/>
          </a:p>
          <a:p>
            <a:pPr marL="171450" indent="-171450">
              <a:buFont typeface="Arial" panose="020B0604020202020204" pitchFamily="34" charset="0"/>
              <a:buChar char="•"/>
            </a:pPr>
            <a:r>
              <a:rPr lang="en-GB" baseline="0" dirty="0" smtClean="0"/>
              <a:t>Contact details</a:t>
            </a:r>
          </a:p>
          <a:p>
            <a:pPr marL="171450" indent="-171450">
              <a:buFont typeface="Arial" panose="020B0604020202020204" pitchFamily="34" charset="0"/>
              <a:buChar char="•"/>
            </a:pPr>
            <a:r>
              <a:rPr lang="en-GB" baseline="0" dirty="0" smtClean="0"/>
              <a:t>List of definitive data (CD/DVD) contributions</a:t>
            </a:r>
          </a:p>
          <a:p>
            <a:pPr marL="171450" indent="-171450">
              <a:buFont typeface="Arial" panose="020B0604020202020204" pitchFamily="34" charset="0"/>
              <a:buChar char="•"/>
            </a:pPr>
            <a:r>
              <a:rPr lang="en-GB" baseline="0" dirty="0" smtClean="0"/>
              <a:t>List of institutes</a:t>
            </a:r>
          </a:p>
          <a:p>
            <a:pPr marL="171450" indent="-171450">
              <a:buFont typeface="Arial" panose="020B0604020202020204" pitchFamily="34" charset="0"/>
              <a:buChar char="•"/>
            </a:pPr>
            <a:r>
              <a:rPr lang="en-GB" baseline="0" dirty="0" smtClean="0"/>
              <a:t>List of observatories, locations and instruments</a:t>
            </a:r>
          </a:p>
          <a:p>
            <a:endParaRPr lang="en-GB" baseline="0" dirty="0" smtClean="0"/>
          </a:p>
          <a:p>
            <a:r>
              <a:rPr lang="en-GB" baseline="0" dirty="0" smtClean="0"/>
              <a:t>Currently only the contact details work, but this proves the concept:</a:t>
            </a:r>
          </a:p>
          <a:p>
            <a:endParaRPr lang="en-GB" baseline="0" dirty="0" smtClean="0"/>
          </a:p>
          <a:p>
            <a:pPr marL="171450" indent="-171450">
              <a:buFont typeface="Arial" panose="020B0604020202020204" pitchFamily="34" charset="0"/>
              <a:buChar char="•"/>
            </a:pPr>
            <a:r>
              <a:rPr lang="en-GB" baseline="0" dirty="0" smtClean="0"/>
              <a:t>Web request received in Edinburgh DMZ</a:t>
            </a:r>
          </a:p>
          <a:p>
            <a:pPr marL="171450" indent="-171450">
              <a:buFont typeface="Arial" panose="020B0604020202020204" pitchFamily="34" charset="0"/>
              <a:buChar char="•"/>
            </a:pPr>
            <a:r>
              <a:rPr lang="en-GB" baseline="0" dirty="0" smtClean="0"/>
              <a:t>Application sends request to ORACLE server in Keyworth DMZ</a:t>
            </a:r>
          </a:p>
          <a:p>
            <a:pPr marL="171450" indent="-171450">
              <a:buFont typeface="Arial" panose="020B0604020202020204" pitchFamily="34" charset="0"/>
              <a:buChar char="•"/>
            </a:pPr>
            <a:r>
              <a:rPr lang="en-GB" baseline="0" dirty="0" smtClean="0"/>
              <a:t>Data from main ORACLE server in Keyworth SAN is forwarded to Keyworth DMZ</a:t>
            </a:r>
          </a:p>
          <a:p>
            <a:endParaRPr lang="en-GB" baseline="0" dirty="0" smtClean="0"/>
          </a:p>
          <a:p>
            <a:r>
              <a:rPr lang="en-GB" baseline="0" dirty="0" smtClean="0"/>
              <a:t>This was complex to get working (technically and because of security policy). Having proved the concept we can quite quickly move forward with the remaining metadata reports needed by the INTERMAGNET web site and with other applications that will use the metadata.</a:t>
            </a:r>
          </a:p>
          <a:p>
            <a:endParaRPr lang="en-GB" baseline="0" dirty="0" smtClean="0"/>
          </a:p>
          <a:p>
            <a:r>
              <a:rPr lang="en-GB" baseline="0" dirty="0" smtClean="0"/>
              <a:t>Database “views” allow us to create complex combinations of the individual tables that comprise the metadata database (the example shown uses several tables). There is a great deal of flexibility in the combinations of data that we can produce from the database.</a:t>
            </a:r>
            <a:endParaRPr lang="en-GB" dirty="0"/>
          </a:p>
        </p:txBody>
      </p:sp>
      <p:sp>
        <p:nvSpPr>
          <p:cNvPr id="4" name="Slide Number Placeholder 3"/>
          <p:cNvSpPr>
            <a:spLocks noGrp="1"/>
          </p:cNvSpPr>
          <p:nvPr>
            <p:ph type="sldNum" sz="quarter" idx="10"/>
          </p:nvPr>
        </p:nvSpPr>
        <p:spPr/>
        <p:txBody>
          <a:bodyPr/>
          <a:lstStyle/>
          <a:p>
            <a:fld id="{5B6184B6-6724-4EF1-9033-B305C83E83B5}" type="slidenum">
              <a:rPr lang="en-GB" smtClean="0"/>
              <a:t>12</a:t>
            </a:fld>
            <a:endParaRPr lang="en-GB"/>
          </a:p>
        </p:txBody>
      </p:sp>
    </p:spTree>
    <p:extLst>
      <p:ext uri="{BB962C8B-B14F-4D97-AF65-F5344CB8AC3E}">
        <p14:creationId xmlns:p14="http://schemas.microsoft.com/office/powerpoint/2010/main" val="3871692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creation of digital</a:t>
            </a:r>
            <a:r>
              <a:rPr lang="en-GB" baseline="0" dirty="0" smtClean="0"/>
              <a:t> object identifiers requires metadata to fully describe the dataset that the identifier identifies. For the INTERMAGNET DVDs this includes information such as the lists of observatories and institutes contributing to each CD/DVD. This is currently available in human readable forms (such as READNE files), but not in machine readable form (</a:t>
            </a:r>
            <a:r>
              <a:rPr lang="en-GB" baseline="0" dirty="0" err="1" smtClean="0"/>
              <a:t>ie</a:t>
            </a:r>
            <a:r>
              <a:rPr lang="en-GB" baseline="0" dirty="0" smtClean="0"/>
              <a:t> XML). A large part of the work in creating the DVDs will be to collect this metadata. Storing it in the metadata database makes it easily re-usable for other purposes if people have a need for it.</a:t>
            </a:r>
          </a:p>
          <a:p>
            <a:endParaRPr lang="en-GB" baseline="0" dirty="0" smtClean="0"/>
          </a:p>
          <a:p>
            <a:r>
              <a:rPr lang="en-GB" baseline="0" dirty="0" smtClean="0"/>
              <a:t>The picture shows a README file from the INTERMAGNET DVD (</a:t>
            </a:r>
            <a:r>
              <a:rPr lang="en-GB" baseline="0" dirty="0" err="1" smtClean="0"/>
              <a:t>Belsk</a:t>
            </a:r>
            <a:r>
              <a:rPr lang="en-GB" baseline="0" dirty="0" smtClean="0"/>
              <a:t>, 2010). These files are now relatively well structured (although still requiring programming effort to read). Earlier files were less structured and more varied in their contents.</a:t>
            </a:r>
            <a:endParaRPr lang="en-GB" dirty="0"/>
          </a:p>
        </p:txBody>
      </p:sp>
      <p:sp>
        <p:nvSpPr>
          <p:cNvPr id="4" name="Slide Number Placeholder 3"/>
          <p:cNvSpPr>
            <a:spLocks noGrp="1"/>
          </p:cNvSpPr>
          <p:nvPr>
            <p:ph type="sldNum" sz="quarter" idx="10"/>
          </p:nvPr>
        </p:nvSpPr>
        <p:spPr/>
        <p:txBody>
          <a:bodyPr/>
          <a:lstStyle/>
          <a:p>
            <a:fld id="{5B6184B6-6724-4EF1-9033-B305C83E83B5}" type="slidenum">
              <a:rPr lang="en-GB" smtClean="0"/>
              <a:t>14</a:t>
            </a:fld>
            <a:endParaRPr lang="en-GB"/>
          </a:p>
        </p:txBody>
      </p:sp>
    </p:spTree>
    <p:extLst>
      <p:ext uri="{BB962C8B-B14F-4D97-AF65-F5344CB8AC3E}">
        <p14:creationId xmlns:p14="http://schemas.microsoft.com/office/powerpoint/2010/main" val="30653246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auto">
          <a:xfrm>
            <a:off x="0" y="0"/>
            <a:ext cx="12192000" cy="11519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5238750"/>
            <a:ext cx="12192000" cy="1619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Box 1040"/>
          <p:cNvSpPr txBox="1">
            <a:spLocks noChangeArrowheads="1"/>
          </p:cNvSpPr>
          <p:nvPr/>
        </p:nvSpPr>
        <p:spPr bwMode="auto">
          <a:xfrm>
            <a:off x="119336" y="6525344"/>
            <a:ext cx="183255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pPr algn="l" eaLnBrk="1" hangingPunct="1"/>
            <a:r>
              <a:rPr lang="en-GB" altLang="en-US" sz="1100" b="1" dirty="0">
                <a:solidFill>
                  <a:schemeClr val="bg1"/>
                </a:solidFill>
                <a:latin typeface="Arial" panose="020B0604020202020204" pitchFamily="34" charset="0"/>
                <a:cs typeface="Times New Roman" panose="02020603050405020304" pitchFamily="18" charset="0"/>
              </a:rPr>
              <a:t>© </a:t>
            </a:r>
            <a:r>
              <a:rPr lang="en-GB" altLang="en-US" sz="1100" dirty="0" smtClean="0">
                <a:solidFill>
                  <a:schemeClr val="bg1"/>
                </a:solidFill>
                <a:latin typeface="Arial" panose="020B0604020202020204" pitchFamily="34" charset="0"/>
                <a:cs typeface="Times New Roman" panose="02020603050405020304" pitchFamily="18" charset="0"/>
              </a:rPr>
              <a:t>UKRI </a:t>
            </a:r>
            <a:r>
              <a:rPr lang="en-GB" altLang="en-US" sz="1100" dirty="0">
                <a:solidFill>
                  <a:schemeClr val="bg1"/>
                </a:solidFill>
                <a:latin typeface="Arial" panose="020B0604020202020204" pitchFamily="34" charset="0"/>
                <a:cs typeface="Times New Roman" panose="02020603050405020304" pitchFamily="18" charset="0"/>
              </a:rPr>
              <a:t>All rights reserved</a:t>
            </a:r>
            <a:endParaRPr lang="en-GB" altLang="en-US" sz="1100" dirty="0">
              <a:solidFill>
                <a:schemeClr val="bg1"/>
              </a:solidFill>
              <a:latin typeface="Arial" panose="020B0604020202020204" pitchFamily="34" charset="0"/>
            </a:endParaRPr>
          </a:p>
        </p:txBody>
      </p:sp>
      <p:sp>
        <p:nvSpPr>
          <p:cNvPr id="13314" name="Rectangle 1026"/>
          <p:cNvSpPr>
            <a:spLocks noGrp="1" noChangeArrowheads="1"/>
          </p:cNvSpPr>
          <p:nvPr>
            <p:ph type="ctrTitle"/>
          </p:nvPr>
        </p:nvSpPr>
        <p:spPr>
          <a:xfrm>
            <a:off x="0" y="1998663"/>
            <a:ext cx="12192000" cy="1143000"/>
          </a:xfrm>
        </p:spPr>
        <p:txBody>
          <a:bodyPr/>
          <a:lstStyle>
            <a:lvl1pPr algn="ctr">
              <a:defRPr sz="3600"/>
            </a:lvl1pPr>
          </a:lstStyle>
          <a:p>
            <a:r>
              <a:rPr lang="en-US" dirty="0" smtClean="0"/>
              <a:t>Click to edit Master title style</a:t>
            </a:r>
            <a:endParaRPr lang="en-GB" dirty="0"/>
          </a:p>
        </p:txBody>
      </p:sp>
      <p:sp>
        <p:nvSpPr>
          <p:cNvPr id="13315" name="Rectangle 1027"/>
          <p:cNvSpPr>
            <a:spLocks noGrp="1" noChangeArrowheads="1"/>
          </p:cNvSpPr>
          <p:nvPr>
            <p:ph type="subTitle" idx="1"/>
          </p:nvPr>
        </p:nvSpPr>
        <p:spPr>
          <a:xfrm>
            <a:off x="0" y="3746500"/>
            <a:ext cx="12192000" cy="762000"/>
          </a:xfrm>
        </p:spPr>
        <p:txBody>
          <a:bodyPr/>
          <a:lstStyle>
            <a:lvl1pPr marL="0" indent="0" algn="ctr">
              <a:buFontTx/>
              <a:buNone/>
              <a:defRPr/>
            </a:lvl1pPr>
          </a:lstStyle>
          <a:p>
            <a:r>
              <a:rPr lang="en-US" dirty="0" smtClean="0"/>
              <a:t>Click to edit Master subtitle style</a:t>
            </a:r>
            <a:endParaRPr lang="en-GB" dirty="0"/>
          </a:p>
        </p:txBody>
      </p:sp>
      <p:sp>
        <p:nvSpPr>
          <p:cNvPr id="7" name="TextBox 6"/>
          <p:cNvSpPr txBox="1"/>
          <p:nvPr userDrawn="1"/>
        </p:nvSpPr>
        <p:spPr>
          <a:xfrm>
            <a:off x="9336360" y="6382489"/>
            <a:ext cx="2880320" cy="430887"/>
          </a:xfrm>
          <a:prstGeom prst="rect">
            <a:avLst/>
          </a:prstGeom>
          <a:noFill/>
        </p:spPr>
        <p:txBody>
          <a:bodyPr wrap="square" rtlCol="0">
            <a:spAutoFit/>
          </a:bodyPr>
          <a:lstStyle/>
          <a:p>
            <a:r>
              <a:rPr lang="en-GB" sz="1100" dirty="0" smtClean="0">
                <a:solidFill>
                  <a:schemeClr val="bg1"/>
                </a:solidFill>
                <a:latin typeface="+mj-lt"/>
              </a:rPr>
              <a:t>INTERMAGNET</a:t>
            </a:r>
            <a:r>
              <a:rPr lang="en-GB" sz="1100" baseline="0" dirty="0" smtClean="0">
                <a:solidFill>
                  <a:schemeClr val="bg1"/>
                </a:solidFill>
                <a:latin typeface="+mj-lt"/>
              </a:rPr>
              <a:t> Meeting</a:t>
            </a:r>
            <a:r>
              <a:rPr lang="en-GB" sz="1100" dirty="0" smtClean="0">
                <a:solidFill>
                  <a:schemeClr val="bg1"/>
                </a:solidFill>
                <a:latin typeface="+mj-lt"/>
              </a:rPr>
              <a:t>, ZAMG Vienna 2</a:t>
            </a:r>
            <a:r>
              <a:rPr lang="en-GB" sz="1100" baseline="30000" dirty="0" smtClean="0">
                <a:solidFill>
                  <a:schemeClr val="bg1"/>
                </a:solidFill>
                <a:latin typeface="+mj-lt"/>
              </a:rPr>
              <a:t>nd</a:t>
            </a:r>
            <a:r>
              <a:rPr lang="en-GB" sz="1100" baseline="0" dirty="0" smtClean="0">
                <a:solidFill>
                  <a:schemeClr val="bg1"/>
                </a:solidFill>
                <a:latin typeface="+mj-lt"/>
              </a:rPr>
              <a:t> </a:t>
            </a:r>
            <a:r>
              <a:rPr lang="en-GB" sz="1100" dirty="0" smtClean="0">
                <a:solidFill>
                  <a:schemeClr val="bg1"/>
                </a:solidFill>
                <a:latin typeface="+mj-lt"/>
              </a:rPr>
              <a:t>to 4</a:t>
            </a:r>
            <a:r>
              <a:rPr lang="en-GB" sz="1100" baseline="30000" dirty="0" smtClean="0">
                <a:solidFill>
                  <a:schemeClr val="bg1"/>
                </a:solidFill>
                <a:latin typeface="+mj-lt"/>
              </a:rPr>
              <a:t>th</a:t>
            </a:r>
            <a:r>
              <a:rPr lang="en-GB" sz="1100" dirty="0" smtClean="0">
                <a:solidFill>
                  <a:schemeClr val="bg1"/>
                </a:solidFill>
                <a:latin typeface="+mj-lt"/>
              </a:rPr>
              <a:t> July </a:t>
            </a:r>
            <a:r>
              <a:rPr lang="en-GB" sz="1100" dirty="0" smtClean="0">
                <a:solidFill>
                  <a:schemeClr val="bg1"/>
                </a:solidFill>
                <a:latin typeface="+mj-lt"/>
              </a:rPr>
              <a:t>2018</a:t>
            </a:r>
            <a:endParaRPr lang="en-GB" sz="1100" dirty="0">
              <a:solidFill>
                <a:schemeClr val="bg1"/>
              </a:solidFill>
              <a:latin typeface="+mj-lt"/>
            </a:endParaRPr>
          </a:p>
        </p:txBody>
      </p:sp>
    </p:spTree>
    <p:extLst>
      <p:ext uri="{BB962C8B-B14F-4D97-AF65-F5344CB8AC3E}">
        <p14:creationId xmlns:p14="http://schemas.microsoft.com/office/powerpoint/2010/main" val="1558945448"/>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559196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401051" y="260350"/>
            <a:ext cx="2400300" cy="5257800"/>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1200151" y="260350"/>
            <a:ext cx="6997700" cy="5257800"/>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7364245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65013487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Tree>
    <p:extLst>
      <p:ext uri="{BB962C8B-B14F-4D97-AF65-F5344CB8AC3E}">
        <p14:creationId xmlns:p14="http://schemas.microsoft.com/office/powerpoint/2010/main" val="2311030487"/>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1200151" y="2133600"/>
            <a:ext cx="4555067"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5958417" y="2133600"/>
            <a:ext cx="4555067" cy="3384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3511460702"/>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Tree>
    <p:extLst>
      <p:ext uri="{BB962C8B-B14F-4D97-AF65-F5344CB8AC3E}">
        <p14:creationId xmlns:p14="http://schemas.microsoft.com/office/powerpoint/2010/main" val="1012779330"/>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Tree>
    <p:extLst>
      <p:ext uri="{BB962C8B-B14F-4D97-AF65-F5344CB8AC3E}">
        <p14:creationId xmlns:p14="http://schemas.microsoft.com/office/powerpoint/2010/main" val="2327726525"/>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74643922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11336529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en-GB"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Tree>
    <p:extLst>
      <p:ext uri="{BB962C8B-B14F-4D97-AF65-F5344CB8AC3E}">
        <p14:creationId xmlns:p14="http://schemas.microsoft.com/office/powerpoint/2010/main" val="26038309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200151" y="260350"/>
            <a:ext cx="96012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smtClean="0"/>
              <a:t>Title</a:t>
            </a:r>
          </a:p>
        </p:txBody>
      </p:sp>
      <p:sp>
        <p:nvSpPr>
          <p:cNvPr id="1027" name="Rectangle 3"/>
          <p:cNvSpPr>
            <a:spLocks noGrp="1" noChangeArrowheads="1"/>
          </p:cNvSpPr>
          <p:nvPr>
            <p:ph type="body" idx="1"/>
          </p:nvPr>
        </p:nvSpPr>
        <p:spPr bwMode="auto">
          <a:xfrm>
            <a:off x="1200151" y="2133600"/>
            <a:ext cx="9313333"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smtClean="0"/>
              <a:t>first level</a:t>
            </a:r>
          </a:p>
          <a:p>
            <a:pPr lvl="1"/>
            <a:r>
              <a:rPr lang="en-GB" altLang="en-US" smtClean="0"/>
              <a:t>second level</a:t>
            </a:r>
          </a:p>
          <a:p>
            <a:pPr lvl="2"/>
            <a:r>
              <a:rPr lang="en-GB" altLang="en-US" smtClean="0"/>
              <a:t>third level</a:t>
            </a:r>
          </a:p>
          <a:p>
            <a:pPr lvl="3"/>
            <a:r>
              <a:rPr lang="en-GB" altLang="en-US" smtClean="0"/>
              <a:t>fourth level</a:t>
            </a:r>
          </a:p>
          <a:p>
            <a:pPr lvl="4"/>
            <a:r>
              <a:rPr lang="en-GB" altLang="en-US" smtClean="0"/>
              <a:t>fifth level</a:t>
            </a:r>
          </a:p>
        </p:txBody>
      </p:sp>
      <p:sp>
        <p:nvSpPr>
          <p:cNvPr id="1028" name="Text Box 29"/>
          <p:cNvSpPr txBox="1">
            <a:spLocks noChangeArrowheads="1"/>
          </p:cNvSpPr>
          <p:nvPr/>
        </p:nvSpPr>
        <p:spPr bwMode="auto">
          <a:xfrm>
            <a:off x="119336" y="6597932"/>
            <a:ext cx="138691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algn="ctr"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algn="ctr"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algn="ctr"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algn="ctr" eaLnBrk="0" fontAlgn="base" hangingPunct="0">
              <a:spcBef>
                <a:spcPct val="0"/>
              </a:spcBef>
              <a:spcAft>
                <a:spcPct val="0"/>
              </a:spcAft>
              <a:defRPr sz="2400">
                <a:solidFill>
                  <a:schemeClr val="tx1"/>
                </a:solidFill>
                <a:latin typeface="Times New Roman" panose="02020603050405020304" pitchFamily="18" charset="0"/>
              </a:defRPr>
            </a:lvl9pPr>
          </a:lstStyle>
          <a:p>
            <a:r>
              <a:rPr lang="en-GB" altLang="en-US" sz="800" b="1" dirty="0">
                <a:latin typeface="Arial" panose="020B0604020202020204" pitchFamily="34" charset="0"/>
              </a:rPr>
              <a:t>© </a:t>
            </a:r>
            <a:r>
              <a:rPr lang="en-GB" altLang="en-US" sz="800" dirty="0" smtClean="0">
                <a:latin typeface="Arial" panose="020B0604020202020204" pitchFamily="34" charset="0"/>
              </a:rPr>
              <a:t>UKRI </a:t>
            </a:r>
            <a:r>
              <a:rPr lang="en-GB" altLang="en-US" sz="800" dirty="0">
                <a:latin typeface="Arial" panose="020B0604020202020204" pitchFamily="34" charset="0"/>
              </a:rPr>
              <a:t>All rights reserved</a:t>
            </a:r>
          </a:p>
        </p:txBody>
      </p:sp>
      <p:pic>
        <p:nvPicPr>
          <p:cNvPr id="1029" name="Picture 1"/>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bwMode="auto">
          <a:xfrm>
            <a:off x="10128448" y="5407356"/>
            <a:ext cx="2063552" cy="14506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35" descr="bgsklrwo"/>
          <p:cNvPicPr>
            <a:picLocks noChangeAspect="1" noChangeArrowheads="1"/>
          </p:cNvPicPr>
          <p:nvPr/>
        </p:nvPicPr>
        <p:blipFill>
          <a:blip r:embed="rId14" cstate="print">
            <a:clrChange>
              <a:clrFrom>
                <a:srgbClr val="000000"/>
              </a:clrFrom>
              <a:clrTo>
                <a:srgbClr val="000000">
                  <a:alpha val="0"/>
                </a:srgbClr>
              </a:clrTo>
            </a:clrChange>
            <a:extLst>
              <a:ext uri="{28A0092B-C50C-407E-A947-70E740481C1C}">
                <a14:useLocalDpi xmlns:a14="http://schemas.microsoft.com/office/drawing/2010/main" val="0"/>
              </a:ext>
            </a:extLst>
          </a:blip>
          <a:srcRect/>
          <a:stretch>
            <a:fillRect/>
          </a:stretch>
        </p:blipFill>
        <p:spPr bwMode="auto">
          <a:xfrm>
            <a:off x="11399098" y="6165304"/>
            <a:ext cx="792399" cy="684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p:cNvSpPr txBox="1"/>
          <p:nvPr userDrawn="1"/>
        </p:nvSpPr>
        <p:spPr>
          <a:xfrm>
            <a:off x="504" y="6597932"/>
            <a:ext cx="12203278" cy="215444"/>
          </a:xfrm>
          <a:prstGeom prst="rect">
            <a:avLst/>
          </a:prstGeom>
          <a:noFill/>
        </p:spPr>
        <p:txBody>
          <a:bodyPr wrap="square" rtlCol="0">
            <a:spAutoFit/>
          </a:bodyPr>
          <a:lstStyle/>
          <a:p>
            <a:r>
              <a:rPr lang="en-GB" sz="800" baseline="0" dirty="0" smtClean="0">
                <a:solidFill>
                  <a:schemeClr val="tx1"/>
                </a:solidFill>
                <a:latin typeface="+mn-lt"/>
              </a:rPr>
              <a:t>INTERMAGNET Meeting </a:t>
            </a:r>
            <a:r>
              <a:rPr lang="en-GB" sz="800" baseline="0" dirty="0" smtClean="0">
                <a:solidFill>
                  <a:schemeClr val="tx1"/>
                </a:solidFill>
                <a:latin typeface="+mn-lt"/>
              </a:rPr>
              <a:t>2018</a:t>
            </a:r>
            <a:endParaRPr lang="en-GB" sz="800" dirty="0">
              <a:solidFill>
                <a:schemeClr val="tx1"/>
              </a:solidFill>
              <a:latin typeface="+mn-lt"/>
            </a:endParaRPr>
          </a:p>
        </p:txBody>
      </p:sp>
    </p:spTree>
  </p:cSld>
  <p:clrMap bg1="lt1" tx1="dk1" bg2="lt2" tx2="dk2" accent1="accent1" accent2="accent2" accent3="accent3" accent4="accent4" accent5="accent5" accent6="accent6" hlink="hlink" folHlink="folHlink"/>
  <p:sldLayoutIdLst>
    <p:sldLayoutId id="2147483695" r:id="rId1"/>
    <p:sldLayoutId id="2147483685" r:id="rId2"/>
    <p:sldLayoutId id="2147483686" r:id="rId3"/>
    <p:sldLayoutId id="2147483687" r:id="rId4"/>
    <p:sldLayoutId id="2147483688" r:id="rId5"/>
    <p:sldLayoutId id="2147483689" r:id="rId6"/>
    <p:sldLayoutId id="2147483690" r:id="rId7"/>
    <p:sldLayoutId id="2147483691" r:id="rId8"/>
    <p:sldLayoutId id="2147483692" r:id="rId9"/>
    <p:sldLayoutId id="2147483693" r:id="rId10"/>
    <p:sldLayoutId id="2147483694" r:id="rId11"/>
  </p:sldLayoutIdLst>
  <p:timing>
    <p:tnLst>
      <p:par>
        <p:cTn id="1" dur="indefinite" restart="never" nodeType="tmRoot"/>
      </p:par>
    </p:tnLst>
  </p:timing>
  <p:txStyles>
    <p:titleStyle>
      <a:lvl1pPr algn="l" rtl="0" eaLnBrk="1" fontAlgn="base" hangingPunct="1">
        <a:spcBef>
          <a:spcPct val="0"/>
        </a:spcBef>
        <a:spcAft>
          <a:spcPct val="0"/>
        </a:spcAft>
        <a:defRPr sz="4000">
          <a:solidFill>
            <a:schemeClr val="tx1"/>
          </a:solidFill>
          <a:latin typeface="+mj-lt"/>
          <a:ea typeface="+mj-ea"/>
          <a:cs typeface="+mj-cs"/>
        </a:defRPr>
      </a:lvl1pPr>
      <a:lvl2pPr algn="l" rtl="0" eaLnBrk="1" fontAlgn="base" hangingPunct="1">
        <a:spcBef>
          <a:spcPct val="0"/>
        </a:spcBef>
        <a:spcAft>
          <a:spcPct val="0"/>
        </a:spcAft>
        <a:defRPr sz="4000">
          <a:solidFill>
            <a:schemeClr val="tx1"/>
          </a:solidFill>
          <a:latin typeface="Arial" charset="0"/>
        </a:defRPr>
      </a:lvl2pPr>
      <a:lvl3pPr algn="l" rtl="0" eaLnBrk="1" fontAlgn="base" hangingPunct="1">
        <a:spcBef>
          <a:spcPct val="0"/>
        </a:spcBef>
        <a:spcAft>
          <a:spcPct val="0"/>
        </a:spcAft>
        <a:defRPr sz="4000">
          <a:solidFill>
            <a:schemeClr val="tx1"/>
          </a:solidFill>
          <a:latin typeface="Arial" charset="0"/>
        </a:defRPr>
      </a:lvl3pPr>
      <a:lvl4pPr algn="l" rtl="0" eaLnBrk="1" fontAlgn="base" hangingPunct="1">
        <a:spcBef>
          <a:spcPct val="0"/>
        </a:spcBef>
        <a:spcAft>
          <a:spcPct val="0"/>
        </a:spcAft>
        <a:defRPr sz="4000">
          <a:solidFill>
            <a:schemeClr val="tx1"/>
          </a:solidFill>
          <a:latin typeface="Arial" charset="0"/>
        </a:defRPr>
      </a:lvl4pPr>
      <a:lvl5pPr algn="l" rtl="0" eaLnBrk="1" fontAlgn="base" hangingPunct="1">
        <a:spcBef>
          <a:spcPct val="0"/>
        </a:spcBef>
        <a:spcAft>
          <a:spcPct val="0"/>
        </a:spcAft>
        <a:defRPr sz="4000">
          <a:solidFill>
            <a:schemeClr val="tx1"/>
          </a:solidFill>
          <a:latin typeface="Arial" charset="0"/>
        </a:defRPr>
      </a:lvl5pPr>
      <a:lvl6pPr marL="457200" algn="l" rtl="0" eaLnBrk="1" fontAlgn="base" hangingPunct="1">
        <a:spcBef>
          <a:spcPct val="0"/>
        </a:spcBef>
        <a:spcAft>
          <a:spcPct val="0"/>
        </a:spcAft>
        <a:defRPr sz="4000">
          <a:solidFill>
            <a:schemeClr val="tx1"/>
          </a:solidFill>
          <a:latin typeface="Arial" charset="0"/>
        </a:defRPr>
      </a:lvl6pPr>
      <a:lvl7pPr marL="914400" algn="l" rtl="0" eaLnBrk="1" fontAlgn="base" hangingPunct="1">
        <a:spcBef>
          <a:spcPct val="0"/>
        </a:spcBef>
        <a:spcAft>
          <a:spcPct val="0"/>
        </a:spcAft>
        <a:defRPr sz="4000">
          <a:solidFill>
            <a:schemeClr val="tx1"/>
          </a:solidFill>
          <a:latin typeface="Arial" charset="0"/>
        </a:defRPr>
      </a:lvl7pPr>
      <a:lvl8pPr marL="1371600" algn="l" rtl="0" eaLnBrk="1" fontAlgn="base" hangingPunct="1">
        <a:spcBef>
          <a:spcPct val="0"/>
        </a:spcBef>
        <a:spcAft>
          <a:spcPct val="0"/>
        </a:spcAft>
        <a:defRPr sz="4000">
          <a:solidFill>
            <a:schemeClr val="tx1"/>
          </a:solidFill>
          <a:latin typeface="Arial" charset="0"/>
        </a:defRPr>
      </a:lvl8pPr>
      <a:lvl9pPr marL="1828800" algn="l" rtl="0" eaLnBrk="1" fontAlgn="base" hangingPunct="1">
        <a:spcBef>
          <a:spcPct val="0"/>
        </a:spcBef>
        <a:spcAft>
          <a:spcPct val="0"/>
        </a:spcAft>
        <a:defRPr sz="4000">
          <a:solidFill>
            <a:schemeClr val="tx1"/>
          </a:solidFill>
          <a:latin typeface="Arial" charset="0"/>
        </a:defRPr>
      </a:lvl9pPr>
    </p:titleStyle>
    <p:bodyStyle>
      <a:lvl1pPr marL="342900" indent="-342900" algn="l" rtl="0" eaLnBrk="1" fontAlgn="base" hangingPunct="1">
        <a:spcBef>
          <a:spcPct val="20000"/>
        </a:spcBef>
        <a:spcAft>
          <a:spcPct val="0"/>
        </a:spcAft>
        <a:buClr>
          <a:schemeClr val="tx1"/>
        </a:buClr>
        <a:buSzPct val="130000"/>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130000"/>
        <a:buChar char="•"/>
        <a:defRPr sz="2200">
          <a:solidFill>
            <a:schemeClr val="tx1"/>
          </a:solidFill>
          <a:latin typeface="+mn-lt"/>
        </a:defRPr>
      </a:lvl2pPr>
      <a:lvl3pPr marL="1143000" indent="-228600" algn="l" rtl="0" eaLnBrk="1" fontAlgn="base" hangingPunct="1">
        <a:spcBef>
          <a:spcPct val="20000"/>
        </a:spcBef>
        <a:spcAft>
          <a:spcPct val="0"/>
        </a:spcAft>
        <a:buClr>
          <a:schemeClr val="tx1"/>
        </a:buClr>
        <a:buSzPct val="130000"/>
        <a:buChar char="•"/>
        <a:defRPr sz="2200">
          <a:solidFill>
            <a:schemeClr val="tx1"/>
          </a:solidFill>
          <a:latin typeface="+mn-lt"/>
        </a:defRPr>
      </a:lvl3pPr>
      <a:lvl4pPr marL="1600200" indent="-228600" algn="l" rtl="0" eaLnBrk="1" fontAlgn="base" hangingPunct="1">
        <a:spcBef>
          <a:spcPct val="20000"/>
        </a:spcBef>
        <a:spcAft>
          <a:spcPct val="0"/>
        </a:spcAft>
        <a:buClr>
          <a:schemeClr val="tx1"/>
        </a:buClr>
        <a:buSzPct val="130000"/>
        <a:buChar char="•"/>
        <a:defRPr sz="2200">
          <a:solidFill>
            <a:schemeClr val="tx1"/>
          </a:solidFill>
          <a:latin typeface="+mn-lt"/>
        </a:defRPr>
      </a:lvl4pPr>
      <a:lvl5pPr marL="2057400" indent="-228600" algn="l" rtl="0" eaLnBrk="1" fontAlgn="base" hangingPunct="1">
        <a:spcBef>
          <a:spcPct val="20000"/>
        </a:spcBef>
        <a:spcAft>
          <a:spcPct val="0"/>
        </a:spcAft>
        <a:buClr>
          <a:schemeClr val="tx1"/>
        </a:buClr>
        <a:buSzPct val="130000"/>
        <a:buChar char="•"/>
        <a:defRPr sz="2200">
          <a:solidFill>
            <a:schemeClr val="tx1"/>
          </a:solidFill>
          <a:latin typeface="+mn-lt"/>
        </a:defRPr>
      </a:lvl5pPr>
      <a:lvl6pPr marL="2514600" indent="-228600" algn="l" rtl="0" eaLnBrk="1" fontAlgn="base" hangingPunct="1">
        <a:spcBef>
          <a:spcPct val="20000"/>
        </a:spcBef>
        <a:spcAft>
          <a:spcPct val="0"/>
        </a:spcAft>
        <a:buClr>
          <a:schemeClr val="tx1"/>
        </a:buClr>
        <a:buSzPct val="130000"/>
        <a:buChar char="•"/>
        <a:defRPr sz="2200">
          <a:solidFill>
            <a:schemeClr val="tx1"/>
          </a:solidFill>
          <a:latin typeface="+mn-lt"/>
        </a:defRPr>
      </a:lvl6pPr>
      <a:lvl7pPr marL="2971800" indent="-228600" algn="l" rtl="0" eaLnBrk="1" fontAlgn="base" hangingPunct="1">
        <a:spcBef>
          <a:spcPct val="20000"/>
        </a:spcBef>
        <a:spcAft>
          <a:spcPct val="0"/>
        </a:spcAft>
        <a:buClr>
          <a:schemeClr val="tx1"/>
        </a:buClr>
        <a:buSzPct val="130000"/>
        <a:buChar char="•"/>
        <a:defRPr sz="2200">
          <a:solidFill>
            <a:schemeClr val="tx1"/>
          </a:solidFill>
          <a:latin typeface="+mn-lt"/>
        </a:defRPr>
      </a:lvl7pPr>
      <a:lvl8pPr marL="3429000" indent="-228600" algn="l" rtl="0" eaLnBrk="1" fontAlgn="base" hangingPunct="1">
        <a:spcBef>
          <a:spcPct val="20000"/>
        </a:spcBef>
        <a:spcAft>
          <a:spcPct val="0"/>
        </a:spcAft>
        <a:buClr>
          <a:schemeClr val="tx1"/>
        </a:buClr>
        <a:buSzPct val="130000"/>
        <a:buChar char="•"/>
        <a:defRPr sz="2200">
          <a:solidFill>
            <a:schemeClr val="tx1"/>
          </a:solidFill>
          <a:latin typeface="+mn-lt"/>
        </a:defRPr>
      </a:lvl8pPr>
      <a:lvl9pPr marL="3886200" indent="-228600" algn="l" rtl="0" eaLnBrk="1" fontAlgn="base" hangingPunct="1">
        <a:spcBef>
          <a:spcPct val="20000"/>
        </a:spcBef>
        <a:spcAft>
          <a:spcPct val="0"/>
        </a:spcAft>
        <a:buClr>
          <a:schemeClr val="tx1"/>
        </a:buClr>
        <a:buSzPct val="130000"/>
        <a:buChar char="•"/>
        <a:defRPr sz="22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geomag.bgs.ac.uk/im_mdata/imag_reports/contact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nora.nerc.ac.uk/id/eprint/516298/"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doi.org/10.1002/2016SW001469" TargetMode="Externa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1775520" y="1484784"/>
            <a:ext cx="8640960" cy="1143000"/>
          </a:xfrm>
        </p:spPr>
        <p:txBody>
          <a:bodyPr/>
          <a:lstStyle/>
          <a:p>
            <a:r>
              <a:rPr lang="en-US" altLang="en-US" sz="3200" dirty="0" smtClean="0"/>
              <a:t>Geomagnetic Metadata</a:t>
            </a:r>
            <a:endParaRPr lang="en-US" altLang="en-US" sz="3200" dirty="0"/>
          </a:p>
        </p:txBody>
      </p:sp>
      <p:sp>
        <p:nvSpPr>
          <p:cNvPr id="4" name="Subtitle 3"/>
          <p:cNvSpPr>
            <a:spLocks noGrp="1"/>
          </p:cNvSpPr>
          <p:nvPr>
            <p:ph type="subTitle" idx="1"/>
          </p:nvPr>
        </p:nvSpPr>
        <p:spPr>
          <a:xfrm>
            <a:off x="1775520" y="2924944"/>
            <a:ext cx="8640960" cy="3024336"/>
          </a:xfrm>
        </p:spPr>
        <p:txBody>
          <a:bodyPr/>
          <a:lstStyle/>
          <a:p>
            <a:r>
              <a:rPr lang="en-GB" dirty="0" smtClean="0"/>
              <a:t>A metadata system for the global observatory community</a:t>
            </a:r>
            <a:endParaRPr lang="en-GB"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99"/>
                </a:solidFill>
              </a:rPr>
              <a:t>Implementation</a:t>
            </a:r>
            <a:endParaRPr lang="en-GB" dirty="0">
              <a:solidFill>
                <a:srgbClr val="000099"/>
              </a:solidFill>
            </a:endParaRPr>
          </a:p>
        </p:txBody>
      </p:sp>
      <p:sp>
        <p:nvSpPr>
          <p:cNvPr id="3" name="Content Placeholder 2"/>
          <p:cNvSpPr>
            <a:spLocks noGrp="1"/>
          </p:cNvSpPr>
          <p:nvPr>
            <p:ph idx="1"/>
          </p:nvPr>
        </p:nvSpPr>
        <p:spPr/>
        <p:txBody>
          <a:bodyPr/>
          <a:lstStyle/>
          <a:p>
            <a:r>
              <a:rPr lang="en-GB" dirty="0" smtClean="0"/>
              <a:t>A set of tables in a relational database</a:t>
            </a:r>
          </a:p>
          <a:p>
            <a:pPr lvl="1"/>
            <a:r>
              <a:rPr lang="en-GB" dirty="0" smtClean="0"/>
              <a:t>(About 30 tables and 15 dictionaries)</a:t>
            </a:r>
          </a:p>
          <a:p>
            <a:r>
              <a:rPr lang="en-GB" dirty="0" smtClean="0"/>
              <a:t>Hosted on BGS ORACLE servers</a:t>
            </a:r>
          </a:p>
          <a:p>
            <a:r>
              <a:rPr lang="en-GB" dirty="0" smtClean="0"/>
              <a:t>All text can be held in multiple languages (“internationalised”)</a:t>
            </a:r>
          </a:p>
          <a:p>
            <a:r>
              <a:rPr lang="en-GB" dirty="0" smtClean="0"/>
              <a:t>All entities have validity dates</a:t>
            </a:r>
          </a:p>
          <a:p>
            <a:pPr lvl="1"/>
            <a:endParaRPr lang="en-GB" dirty="0" smtClean="0"/>
          </a:p>
        </p:txBody>
      </p:sp>
      <p:pic>
        <p:nvPicPr>
          <p:cNvPr id="4" name="Picture 3"/>
          <p:cNvPicPr>
            <a:picLocks noChangeAspect="1"/>
          </p:cNvPicPr>
          <p:nvPr/>
        </p:nvPicPr>
        <p:blipFill>
          <a:blip r:embed="rId3"/>
          <a:stretch>
            <a:fillRect/>
          </a:stretch>
        </p:blipFill>
        <p:spPr>
          <a:xfrm>
            <a:off x="9365561" y="1196752"/>
            <a:ext cx="2295845" cy="685896"/>
          </a:xfrm>
          <a:prstGeom prst="rect">
            <a:avLst/>
          </a:prstGeom>
        </p:spPr>
      </p:pic>
    </p:spTree>
    <p:extLst>
      <p:ext uri="{BB962C8B-B14F-4D97-AF65-F5344CB8AC3E}">
        <p14:creationId xmlns:p14="http://schemas.microsoft.com/office/powerpoint/2010/main" val="40935202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99"/>
                </a:solidFill>
              </a:rPr>
              <a:t>Implementation – Key entities</a:t>
            </a:r>
            <a:endParaRPr lang="en-GB" dirty="0">
              <a:solidFill>
                <a:srgbClr val="000099"/>
              </a:solidFill>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2880208007"/>
              </p:ext>
            </p:extLst>
          </p:nvPr>
        </p:nvGraphicFramePr>
        <p:xfrm>
          <a:off x="983432" y="2348880"/>
          <a:ext cx="10225136" cy="3108960"/>
        </p:xfrm>
        <a:graphic>
          <a:graphicData uri="http://schemas.openxmlformats.org/drawingml/2006/table">
            <a:tbl>
              <a:tblPr bandRow="1">
                <a:tableStyleId>{073A0DAA-6AF3-43AB-8588-CEC1D06C72B9}</a:tableStyleId>
              </a:tblPr>
              <a:tblGrid>
                <a:gridCol w="5112568">
                  <a:extLst>
                    <a:ext uri="{9D8B030D-6E8A-4147-A177-3AD203B41FA5}">
                      <a16:colId xmlns:a16="http://schemas.microsoft.com/office/drawing/2014/main" val="1209016340"/>
                    </a:ext>
                  </a:extLst>
                </a:gridCol>
                <a:gridCol w="5112568">
                  <a:extLst>
                    <a:ext uri="{9D8B030D-6E8A-4147-A177-3AD203B41FA5}">
                      <a16:colId xmlns:a16="http://schemas.microsoft.com/office/drawing/2014/main" val="3399245686"/>
                    </a:ext>
                  </a:extLst>
                </a:gridCol>
              </a:tblGrid>
              <a:tr h="370840">
                <a:tc>
                  <a:txBody>
                    <a:bodyPr/>
                    <a:lstStyle/>
                    <a:p>
                      <a:r>
                        <a:rPr lang="en-GB" sz="2800" dirty="0" smtClean="0"/>
                        <a:t>Address</a:t>
                      </a:r>
                      <a:endParaRPr lang="en-GB" sz="2800" dirty="0"/>
                    </a:p>
                  </a:txBody>
                  <a:tcPr/>
                </a:tc>
                <a:tc>
                  <a:txBody>
                    <a:bodyPr/>
                    <a:lstStyle/>
                    <a:p>
                      <a:r>
                        <a:rPr lang="en-GB" sz="2800" dirty="0" smtClean="0"/>
                        <a:t>Data repository</a:t>
                      </a:r>
                      <a:endParaRPr lang="en-GB" sz="2800" dirty="0"/>
                    </a:p>
                  </a:txBody>
                  <a:tcPr/>
                </a:tc>
                <a:extLst>
                  <a:ext uri="{0D108BD9-81ED-4DB2-BD59-A6C34878D82A}">
                    <a16:rowId xmlns:a16="http://schemas.microsoft.com/office/drawing/2014/main" val="246969271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smtClean="0"/>
                        <a:t>Data set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smtClean="0"/>
                        <a:t>Institute</a:t>
                      </a:r>
                    </a:p>
                  </a:txBody>
                  <a:tcPr/>
                </a:tc>
                <a:extLst>
                  <a:ext uri="{0D108BD9-81ED-4DB2-BD59-A6C34878D82A}">
                    <a16:rowId xmlns:a16="http://schemas.microsoft.com/office/drawing/2014/main" val="63337182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smtClean="0"/>
                        <a:t>Instrument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smtClean="0"/>
                        <a:t>INTERMAGNET GIN</a:t>
                      </a:r>
                    </a:p>
                  </a:txBody>
                  <a:tcPr/>
                </a:tc>
                <a:extLst>
                  <a:ext uri="{0D108BD9-81ED-4DB2-BD59-A6C34878D82A}">
                    <a16:rowId xmlns:a16="http://schemas.microsoft.com/office/drawing/2014/main" val="120619718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smtClean="0"/>
                        <a:t>INTERMAGNET</a:t>
                      </a:r>
                      <a:r>
                        <a:rPr lang="en-GB" sz="2800" baseline="0" dirty="0" smtClean="0"/>
                        <a:t> Membership</a:t>
                      </a:r>
                      <a:endParaRPr lang="en-GB" sz="2800" dirty="0" smtClean="0"/>
                    </a:p>
                  </a:txBody>
                  <a:tcPr/>
                </a:tc>
                <a:tc>
                  <a:txBody>
                    <a:bodyPr/>
                    <a:lstStyle/>
                    <a:p>
                      <a:r>
                        <a:rPr lang="en-GB" sz="2800" dirty="0" smtClean="0"/>
                        <a:t>Location</a:t>
                      </a:r>
                      <a:endParaRPr lang="en-GB" sz="2800" dirty="0"/>
                    </a:p>
                  </a:txBody>
                  <a:tcPr/>
                </a:tc>
                <a:extLst>
                  <a:ext uri="{0D108BD9-81ED-4DB2-BD59-A6C34878D82A}">
                    <a16:rowId xmlns:a16="http://schemas.microsoft.com/office/drawing/2014/main" val="4274912783"/>
                  </a:ext>
                </a:extLst>
              </a:tr>
              <a:tr h="370840">
                <a:tc>
                  <a:txBody>
                    <a:bodyPr/>
                    <a:lstStyle/>
                    <a:p>
                      <a:r>
                        <a:rPr lang="en-GB" sz="2800" dirty="0" smtClean="0"/>
                        <a:t>Observatory</a:t>
                      </a:r>
                      <a:endParaRPr lang="en-GB" sz="28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smtClean="0"/>
                        <a:t>Observatory Photo</a:t>
                      </a:r>
                    </a:p>
                  </a:txBody>
                  <a:tcPr/>
                </a:tc>
                <a:extLst>
                  <a:ext uri="{0D108BD9-81ED-4DB2-BD59-A6C34878D82A}">
                    <a16:rowId xmlns:a16="http://schemas.microsoft.com/office/drawing/2014/main" val="2110828639"/>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2800" dirty="0" smtClean="0"/>
                        <a:t>Person</a:t>
                      </a:r>
                    </a:p>
                  </a:txBody>
                  <a:tcPr/>
                </a:tc>
                <a:tc>
                  <a:txBody>
                    <a:bodyPr/>
                    <a:lstStyle/>
                    <a:p>
                      <a:endParaRPr lang="en-GB" sz="2800" dirty="0"/>
                    </a:p>
                  </a:txBody>
                  <a:tcPr/>
                </a:tc>
                <a:extLst>
                  <a:ext uri="{0D108BD9-81ED-4DB2-BD59-A6C34878D82A}">
                    <a16:rowId xmlns:a16="http://schemas.microsoft.com/office/drawing/2014/main" val="702768222"/>
                  </a:ext>
                </a:extLst>
              </a:tr>
            </a:tbl>
          </a:graphicData>
        </a:graphic>
      </p:graphicFrame>
    </p:spTree>
    <p:extLst>
      <p:ext uri="{BB962C8B-B14F-4D97-AF65-F5344CB8AC3E}">
        <p14:creationId xmlns:p14="http://schemas.microsoft.com/office/powerpoint/2010/main" val="4505642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99"/>
                </a:solidFill>
              </a:rPr>
              <a:t>Progress</a:t>
            </a:r>
            <a:endParaRPr lang="en-GB" dirty="0">
              <a:solidFill>
                <a:srgbClr val="000099"/>
              </a:solidFill>
            </a:endParaRPr>
          </a:p>
        </p:txBody>
      </p:sp>
      <p:sp>
        <p:nvSpPr>
          <p:cNvPr id="3" name="Content Placeholder 2"/>
          <p:cNvSpPr>
            <a:spLocks noGrp="1"/>
          </p:cNvSpPr>
          <p:nvPr>
            <p:ph idx="1"/>
          </p:nvPr>
        </p:nvSpPr>
        <p:spPr>
          <a:xfrm>
            <a:off x="551385" y="1628800"/>
            <a:ext cx="3888431" cy="4536504"/>
          </a:xfrm>
        </p:spPr>
        <p:txBody>
          <a:bodyPr/>
          <a:lstStyle/>
          <a:p>
            <a:r>
              <a:rPr lang="en-GB" dirty="0" smtClean="0"/>
              <a:t>First version of the database schema designed and reviewed</a:t>
            </a:r>
          </a:p>
          <a:p>
            <a:r>
              <a:rPr lang="en-GB" dirty="0" smtClean="0"/>
              <a:t>Database implemented on BGS corporate servers</a:t>
            </a:r>
          </a:p>
          <a:p>
            <a:r>
              <a:rPr lang="en-GB" dirty="0" smtClean="0"/>
              <a:t>Data made available on public facing servers</a:t>
            </a:r>
          </a:p>
          <a:p>
            <a:r>
              <a:rPr lang="en-GB" dirty="0" smtClean="0"/>
              <a:t>First application nearly complete (real-time feed for INTERMAGNET website metadata)</a:t>
            </a:r>
          </a:p>
          <a:p>
            <a:pPr marL="0" indent="0">
              <a:buNone/>
            </a:pPr>
            <a:endParaRPr lang="en-GB" dirty="0"/>
          </a:p>
        </p:txBody>
      </p:sp>
      <p:sp>
        <p:nvSpPr>
          <p:cNvPr id="4" name="TextBox 3"/>
          <p:cNvSpPr txBox="1"/>
          <p:nvPr/>
        </p:nvSpPr>
        <p:spPr>
          <a:xfrm>
            <a:off x="4583832" y="272866"/>
            <a:ext cx="7416824" cy="6186309"/>
          </a:xfrm>
          <a:prstGeom prst="rect">
            <a:avLst/>
          </a:prstGeom>
          <a:noFill/>
          <a:ln>
            <a:solidFill>
              <a:srgbClr val="FF0000"/>
            </a:solidFill>
          </a:ln>
        </p:spPr>
        <p:txBody>
          <a:bodyPr wrap="square" rtlCol="0">
            <a:spAutoFit/>
          </a:bodyPr>
          <a:lstStyle/>
          <a:p>
            <a:pPr algn="l"/>
            <a:r>
              <a:rPr lang="en-GB" sz="1800" dirty="0">
                <a:latin typeface="+mn-lt"/>
                <a:cs typeface="Courier New" panose="02070309020205020404" pitchFamily="49" charset="0"/>
                <a:hlinkClick r:id="rId3"/>
              </a:rPr>
              <a:t>http://geomag.bgs.ac.uk/im_mdata/imag_reports/contacts</a:t>
            </a:r>
            <a:r>
              <a:rPr lang="en-GB" sz="1800" dirty="0" smtClean="0">
                <a:latin typeface="+mn-lt"/>
                <a:cs typeface="Courier New" panose="02070309020205020404" pitchFamily="49" charset="0"/>
                <a:hlinkClick r:id="rId3"/>
              </a:rPr>
              <a:t>/</a:t>
            </a:r>
            <a:endParaRPr lang="en-GB" sz="1800" dirty="0" smtClean="0">
              <a:latin typeface="+mn-lt"/>
              <a:cs typeface="Courier New" panose="02070309020205020404" pitchFamily="49" charset="0"/>
            </a:endParaRPr>
          </a:p>
          <a:p>
            <a:pPr algn="l"/>
            <a:endParaRPr lang="en-GB" sz="1400" dirty="0">
              <a:latin typeface="Courier New" panose="02070309020205020404" pitchFamily="49" charset="0"/>
              <a:cs typeface="Courier New" panose="02070309020205020404" pitchFamily="49" charset="0"/>
            </a:endParaRPr>
          </a:p>
          <a:p>
            <a:pPr algn="l"/>
            <a:r>
              <a:rPr lang="en-GB" sz="1400" dirty="0" smtClean="0">
                <a:latin typeface="Courier New" panose="02070309020205020404" pitchFamily="49" charset="0"/>
                <a:cs typeface="Courier New" panose="02070309020205020404" pitchFamily="49" charset="0"/>
              </a:rPr>
              <a:t>{"</a:t>
            </a:r>
            <a:r>
              <a:rPr lang="en-GB" sz="1400" dirty="0" err="1">
                <a:latin typeface="Courier New" panose="02070309020205020404" pitchFamily="49" charset="0"/>
                <a:cs typeface="Courier New" panose="02070309020205020404" pitchFamily="49" charset="0"/>
              </a:rPr>
              <a:t>Stewart_Duff</a:t>
            </a:r>
            <a:r>
              <a:rPr lang="en-GB" sz="1400" dirty="0">
                <a:latin typeface="Courier New" panose="02070309020205020404" pitchFamily="49" charset="0"/>
                <a:cs typeface="Courier New" panose="02070309020205020404" pitchFamily="49" charset="0"/>
              </a:rPr>
              <a:t>": {"addresses": [{"</a:t>
            </a:r>
            <a:r>
              <a:rPr lang="en-GB" sz="1400" dirty="0" err="1">
                <a:latin typeface="Courier New" panose="02070309020205020404" pitchFamily="49" charset="0"/>
                <a:cs typeface="Courier New" panose="02070309020205020404" pitchFamily="49" charset="0"/>
              </a:rPr>
              <a:t>lang</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en</a:t>
            </a:r>
            <a:r>
              <a:rPr lang="en-GB" sz="1400" dirty="0">
                <a:latin typeface="Courier New" panose="02070309020205020404" pitchFamily="49" charset="0"/>
                <a:cs typeface="Courier New" panose="02070309020205020404" pitchFamily="49" charset="0"/>
              </a:rPr>
              <a:t>", "address1": "U.S. Geological Survey", "address2": "Box 25046 MS 966", "address3": "Denver Federal </a:t>
            </a:r>
            <a:r>
              <a:rPr lang="en-GB" sz="1400" dirty="0" err="1">
                <a:latin typeface="Courier New" panose="02070309020205020404" pitchFamily="49" charset="0"/>
                <a:cs typeface="Courier New" panose="02070309020205020404" pitchFamily="49" charset="0"/>
              </a:rPr>
              <a:t>Center</a:t>
            </a:r>
            <a:r>
              <a:rPr lang="en-GB" sz="1400" dirty="0">
                <a:latin typeface="Courier New" panose="02070309020205020404" pitchFamily="49" charset="0"/>
                <a:cs typeface="Courier New" panose="02070309020205020404" pitchFamily="49" charset="0"/>
              </a:rPr>
              <a:t>", "city": "Denver", "state": "Colorado 80225", "country": "United States of America"}], "name": "Duff Stewart", "</a:t>
            </a:r>
            <a:r>
              <a:rPr lang="en-GB" sz="1400" dirty="0" err="1">
                <a:latin typeface="Courier New" panose="02070309020205020404" pitchFamily="49" charset="0"/>
                <a:cs typeface="Courier New" panose="02070309020205020404" pitchFamily="49" charset="0"/>
              </a:rPr>
              <a:t>tel</a:t>
            </a:r>
            <a:r>
              <a:rPr lang="en-GB" sz="1400" dirty="0">
                <a:latin typeface="Courier New" panose="02070309020205020404" pitchFamily="49" charset="0"/>
                <a:cs typeface="Courier New" panose="02070309020205020404" pitchFamily="49" charset="0"/>
              </a:rPr>
              <a:t>": "1-303-273-8485", "fax": "1-303-273-8506", "institute": "USGS", "emails": ["dcstewart@usgs.gov"]}, "</a:t>
            </a:r>
            <a:r>
              <a:rPr lang="en-GB" sz="1400" dirty="0" err="1">
                <a:latin typeface="Courier New" panose="02070309020205020404" pitchFamily="49" charset="0"/>
                <a:cs typeface="Courier New" panose="02070309020205020404" pitchFamily="49" charset="0"/>
              </a:rPr>
              <a:t>Hitchman_Adrian</a:t>
            </a:r>
            <a:r>
              <a:rPr lang="en-GB" sz="1400" dirty="0">
                <a:latin typeface="Courier New" panose="02070309020205020404" pitchFamily="49" charset="0"/>
                <a:cs typeface="Courier New" panose="02070309020205020404" pitchFamily="49" charset="0"/>
              </a:rPr>
              <a:t>": {"addresses": [{"</a:t>
            </a:r>
            <a:r>
              <a:rPr lang="en-GB" sz="1400" dirty="0" err="1">
                <a:latin typeface="Courier New" panose="02070309020205020404" pitchFamily="49" charset="0"/>
                <a:cs typeface="Courier New" panose="02070309020205020404" pitchFamily="49" charset="0"/>
              </a:rPr>
              <a:t>lang</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en</a:t>
            </a:r>
            <a:r>
              <a:rPr lang="en-GB" sz="1400" dirty="0">
                <a:latin typeface="Courier New" panose="02070309020205020404" pitchFamily="49" charset="0"/>
                <a:cs typeface="Courier New" panose="02070309020205020404" pitchFamily="49" charset="0"/>
              </a:rPr>
              <a:t>", "address1": "Geomagnetism", "address2": "Geoscience Australia", "address3": "</a:t>
            </a:r>
            <a:r>
              <a:rPr lang="en-GB" sz="1400" dirty="0" err="1">
                <a:latin typeface="Courier New" panose="02070309020205020404" pitchFamily="49" charset="0"/>
                <a:cs typeface="Courier New" panose="02070309020205020404" pitchFamily="49" charset="0"/>
              </a:rPr>
              <a:t>Cnr</a:t>
            </a:r>
            <a:r>
              <a:rPr lang="en-GB" sz="1400" dirty="0">
                <a:latin typeface="Courier New" panose="02070309020205020404" pitchFamily="49" charset="0"/>
                <a:cs typeface="Courier New" panose="02070309020205020404" pitchFamily="49" charset="0"/>
              </a:rPr>
              <a:t> Jerrabomberra Av and Hindmarsh Dr", "city": "</a:t>
            </a:r>
            <a:r>
              <a:rPr lang="en-GB" sz="1400" dirty="0" err="1">
                <a:latin typeface="Courier New" panose="02070309020205020404" pitchFamily="49" charset="0"/>
                <a:cs typeface="Courier New" panose="02070309020205020404" pitchFamily="49" charset="0"/>
              </a:rPr>
              <a:t>Symonston</a:t>
            </a:r>
            <a:r>
              <a:rPr lang="en-GB" sz="1400" dirty="0">
                <a:latin typeface="Courier New" panose="02070309020205020404" pitchFamily="49" charset="0"/>
                <a:cs typeface="Courier New" panose="02070309020205020404" pitchFamily="49" charset="0"/>
              </a:rPr>
              <a:t>", "country": "Australia", "postcode": "ACT 2609"}], "name": "Adrian </a:t>
            </a:r>
            <a:r>
              <a:rPr lang="en-GB" sz="1400" dirty="0" err="1">
                <a:latin typeface="Courier New" panose="02070309020205020404" pitchFamily="49" charset="0"/>
                <a:cs typeface="Courier New" panose="02070309020205020404" pitchFamily="49" charset="0"/>
              </a:rPr>
              <a:t>Hitchman</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tel</a:t>
            </a:r>
            <a:r>
              <a:rPr lang="en-GB" sz="1400" dirty="0">
                <a:latin typeface="Courier New" panose="02070309020205020404" pitchFamily="49" charset="0"/>
                <a:cs typeface="Courier New" panose="02070309020205020404" pitchFamily="49" charset="0"/>
              </a:rPr>
              <a:t>": "61-2-6249 9111", "fax": "61-2-6249 9986", "institute": "GA", "emails": ["geomag@ga.gov.au"]}, "</a:t>
            </a:r>
            <a:r>
              <a:rPr lang="en-GB" sz="1400" dirty="0" err="1">
                <a:latin typeface="Courier New" panose="02070309020205020404" pitchFamily="49" charset="0"/>
                <a:cs typeface="Courier New" panose="02070309020205020404" pitchFamily="49" charset="0"/>
              </a:rPr>
              <a:t>Shevtsov_Boris</a:t>
            </a:r>
            <a:r>
              <a:rPr lang="en-GB" sz="1400" dirty="0">
                <a:latin typeface="Courier New" panose="02070309020205020404" pitchFamily="49" charset="0"/>
                <a:cs typeface="Courier New" panose="02070309020205020404" pitchFamily="49" charset="0"/>
              </a:rPr>
              <a:t>": {"addresses": [{"</a:t>
            </a:r>
            <a:r>
              <a:rPr lang="en-GB" sz="1400" dirty="0" err="1">
                <a:latin typeface="Courier New" panose="02070309020205020404" pitchFamily="49" charset="0"/>
                <a:cs typeface="Courier New" panose="02070309020205020404" pitchFamily="49" charset="0"/>
              </a:rPr>
              <a:t>lang</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en</a:t>
            </a:r>
            <a:r>
              <a:rPr lang="en-GB" sz="1400" dirty="0">
                <a:latin typeface="Courier New" panose="02070309020205020404" pitchFamily="49" charset="0"/>
                <a:cs typeface="Courier New" panose="02070309020205020404" pitchFamily="49" charset="0"/>
              </a:rPr>
              <a:t>", "address1": "</a:t>
            </a:r>
            <a:r>
              <a:rPr lang="en-GB" sz="1400" dirty="0" err="1">
                <a:latin typeface="Courier New" panose="02070309020205020404" pitchFamily="49" charset="0"/>
                <a:cs typeface="Courier New" panose="02070309020205020404" pitchFamily="49" charset="0"/>
              </a:rPr>
              <a:t>Mirnaya</a:t>
            </a:r>
            <a:r>
              <a:rPr lang="en-GB" sz="1400" dirty="0">
                <a:latin typeface="Courier New" panose="02070309020205020404" pitchFamily="49" charset="0"/>
                <a:cs typeface="Courier New" panose="02070309020205020404" pitchFamily="49" charset="0"/>
              </a:rPr>
              <a:t> str. 7", "address2": "</a:t>
            </a:r>
            <a:r>
              <a:rPr lang="en-GB" sz="1400" dirty="0" err="1">
                <a:latin typeface="Courier New" panose="02070309020205020404" pitchFamily="49" charset="0"/>
                <a:cs typeface="Courier New" panose="02070309020205020404" pitchFamily="49" charset="0"/>
              </a:rPr>
              <a:t>Paratunka</a:t>
            </a:r>
            <a:r>
              <a:rPr lang="en-GB" sz="1400" dirty="0">
                <a:latin typeface="Courier New" panose="02070309020205020404" pitchFamily="49" charset="0"/>
                <a:cs typeface="Courier New" panose="02070309020205020404" pitchFamily="49" charset="0"/>
              </a:rPr>
              <a:t>, Kamchatka </a:t>
            </a:r>
            <a:r>
              <a:rPr lang="en-GB" sz="1400" dirty="0" err="1">
                <a:latin typeface="Courier New" panose="02070309020205020404" pitchFamily="49" charset="0"/>
                <a:cs typeface="Courier New" panose="02070309020205020404" pitchFamily="49" charset="0"/>
              </a:rPr>
              <a:t>reg</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Elizovskiy</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dist</a:t>
            </a:r>
            <a:r>
              <a:rPr lang="en-GB" sz="1400" dirty="0">
                <a:latin typeface="Courier New" panose="02070309020205020404" pitchFamily="49" charset="0"/>
                <a:cs typeface="Courier New" panose="02070309020205020404" pitchFamily="49" charset="0"/>
              </a:rPr>
              <a:t>", "country": "Russia", "postcode": "684034"}], "name": "Boris </a:t>
            </a:r>
            <a:r>
              <a:rPr lang="en-GB" sz="1400" dirty="0" err="1">
                <a:latin typeface="Courier New" panose="02070309020205020404" pitchFamily="49" charset="0"/>
                <a:cs typeface="Courier New" panose="02070309020205020404" pitchFamily="49" charset="0"/>
              </a:rPr>
              <a:t>Shevtsov</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tel</a:t>
            </a:r>
            <a:r>
              <a:rPr lang="en-GB" sz="1400" dirty="0">
                <a:latin typeface="Courier New" panose="02070309020205020404" pitchFamily="49" charset="0"/>
                <a:cs typeface="Courier New" panose="02070309020205020404" pitchFamily="49" charset="0"/>
              </a:rPr>
              <a:t>": "+7-41531-33193", "fax": "+7-41531-33718", "institute": "IKIR", "emails": ["ikir@ikir.ru"]}, "</a:t>
            </a:r>
            <a:r>
              <a:rPr lang="en-GB" sz="1400" dirty="0" err="1">
                <a:latin typeface="Courier New" panose="02070309020205020404" pitchFamily="49" charset="0"/>
                <a:cs typeface="Courier New" panose="02070309020205020404" pitchFamily="49" charset="0"/>
              </a:rPr>
              <a:t>Schwarz_Gerhard</a:t>
            </a:r>
            <a:r>
              <a:rPr lang="en-GB" sz="1400" dirty="0">
                <a:latin typeface="Courier New" panose="02070309020205020404" pitchFamily="49" charset="0"/>
                <a:cs typeface="Courier New" panose="02070309020205020404" pitchFamily="49" charset="0"/>
              </a:rPr>
              <a:t>": {"addresses": [{"</a:t>
            </a:r>
            <a:r>
              <a:rPr lang="en-GB" sz="1400" dirty="0" err="1">
                <a:latin typeface="Courier New" panose="02070309020205020404" pitchFamily="49" charset="0"/>
                <a:cs typeface="Courier New" panose="02070309020205020404" pitchFamily="49" charset="0"/>
              </a:rPr>
              <a:t>lang</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en</a:t>
            </a:r>
            <a:r>
              <a:rPr lang="en-GB" sz="1400" dirty="0">
                <a:latin typeface="Courier New" panose="02070309020205020404" pitchFamily="49" charset="0"/>
                <a:cs typeface="Courier New" panose="02070309020205020404" pitchFamily="49" charset="0"/>
              </a:rPr>
              <a:t>", "address1": "Geological Survey of Sweden", "address2": "Documentation of Geomagnetism", "address3": "Box 670", "city": "Uppsala", "country": "Sweden", "postcode": "75128"}], "name": "Gerhard Schwarz", "</a:t>
            </a:r>
            <a:r>
              <a:rPr lang="en-GB" sz="1400" dirty="0" err="1">
                <a:latin typeface="Courier New" panose="02070309020205020404" pitchFamily="49" charset="0"/>
                <a:cs typeface="Courier New" panose="02070309020205020404" pitchFamily="49" charset="0"/>
              </a:rPr>
              <a:t>tel</a:t>
            </a:r>
            <a:r>
              <a:rPr lang="en-GB" sz="1400" dirty="0">
                <a:latin typeface="Courier New" panose="02070309020205020404" pitchFamily="49" charset="0"/>
                <a:cs typeface="Courier New" panose="02070309020205020404" pitchFamily="49" charset="0"/>
              </a:rPr>
              <a:t>": "+46 18 179344", "fax": "+46 18 179210", "institute": "SGU", "emails": ["gerhard.schwarz@sgu.se"]}, "</a:t>
            </a:r>
            <a:r>
              <a:rPr lang="en-GB" sz="1400" dirty="0" err="1">
                <a:latin typeface="Courier New" panose="02070309020205020404" pitchFamily="49" charset="0"/>
                <a:cs typeface="Courier New" panose="02070309020205020404" pitchFamily="49" charset="0"/>
              </a:rPr>
              <a:t>Crosthwaite_Peter</a:t>
            </a:r>
            <a:r>
              <a:rPr lang="en-GB" sz="1400" dirty="0">
                <a:latin typeface="Courier New" panose="02070309020205020404" pitchFamily="49" charset="0"/>
                <a:cs typeface="Courier New" panose="02070309020205020404" pitchFamily="49" charset="0"/>
              </a:rPr>
              <a:t>": {"addresses": [{"</a:t>
            </a:r>
            <a:r>
              <a:rPr lang="en-GB" sz="1400" dirty="0" err="1">
                <a:latin typeface="Courier New" panose="02070309020205020404" pitchFamily="49" charset="0"/>
                <a:cs typeface="Courier New" panose="02070309020205020404" pitchFamily="49" charset="0"/>
              </a:rPr>
              <a:t>lang</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en</a:t>
            </a:r>
            <a:r>
              <a:rPr lang="en-GB" sz="1400" dirty="0">
                <a:latin typeface="Courier New" panose="02070309020205020404" pitchFamily="49" charset="0"/>
                <a:cs typeface="Courier New" panose="02070309020205020404" pitchFamily="49" charset="0"/>
              </a:rPr>
              <a:t>", "address1": "Geomagnetism", "address2": "Geoscience Australia", "address3": "GPO Box 378", "city": "Canberra", "country": "Australia", "postcode": "ACT 2601"}], "name": "Peter Crosthwaite", "</a:t>
            </a:r>
            <a:r>
              <a:rPr lang="en-GB" sz="1400" dirty="0" err="1">
                <a:latin typeface="Courier New" panose="02070309020205020404" pitchFamily="49" charset="0"/>
                <a:cs typeface="Courier New" panose="02070309020205020404" pitchFamily="49" charset="0"/>
              </a:rPr>
              <a:t>tel</a:t>
            </a:r>
            <a:r>
              <a:rPr lang="en-GB" sz="1400" dirty="0">
                <a:latin typeface="Courier New" panose="02070309020205020404" pitchFamily="49" charset="0"/>
                <a:cs typeface="Courier New" panose="02070309020205020404" pitchFamily="49" charset="0"/>
              </a:rPr>
              <a:t>": "61-2-6249 9321", </a:t>
            </a:r>
          </a:p>
        </p:txBody>
      </p:sp>
      <p:cxnSp>
        <p:nvCxnSpPr>
          <p:cNvPr id="7" name="Straight Arrow Connector 6"/>
          <p:cNvCxnSpPr/>
          <p:nvPr/>
        </p:nvCxnSpPr>
        <p:spPr bwMode="auto">
          <a:xfrm>
            <a:off x="3431704" y="5445224"/>
            <a:ext cx="1152128" cy="0"/>
          </a:xfrm>
          <a:prstGeom prst="straightConnector1">
            <a:avLst/>
          </a:prstGeom>
          <a:solidFill>
            <a:schemeClr val="accent1"/>
          </a:solidFill>
          <a:ln w="25400" cap="flat" cmpd="sng" algn="ctr">
            <a:solidFill>
              <a:srgbClr val="FF0000"/>
            </a:solidFill>
            <a:prstDash val="solid"/>
            <a:round/>
            <a:headEnd type="none" w="med" len="med"/>
            <a:tailEnd type="triangle"/>
          </a:ln>
          <a:effectLst/>
        </p:spPr>
      </p:cxnSp>
      <p:sp>
        <p:nvSpPr>
          <p:cNvPr id="5" name="Oval 4"/>
          <p:cNvSpPr/>
          <p:nvPr/>
        </p:nvSpPr>
        <p:spPr bwMode="auto">
          <a:xfrm>
            <a:off x="551385" y="3185920"/>
            <a:ext cx="3528392" cy="1218298"/>
          </a:xfrm>
          <a:prstGeom prst="ellipse">
            <a:avLst/>
          </a:prstGeom>
          <a:noFill/>
          <a:ln w="57150" cap="flat" cmpd="sng" algn="ctr">
            <a:solidFill>
              <a:srgbClr val="FF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GB" sz="2400" b="0" i="0" u="none" strike="noStrike" cap="none" normalizeH="0" baseline="0" smtClean="0">
              <a:ln>
                <a:noFill/>
              </a:ln>
              <a:solidFill>
                <a:schemeClr val="tx1"/>
              </a:solidFill>
              <a:effectLst/>
              <a:latin typeface="Times New Roman" pitchFamily="18" charset="0"/>
            </a:endParaRPr>
          </a:p>
        </p:txBody>
      </p:sp>
    </p:spTree>
    <p:extLst>
      <p:ext uri="{BB962C8B-B14F-4D97-AF65-F5344CB8AC3E}">
        <p14:creationId xmlns:p14="http://schemas.microsoft.com/office/powerpoint/2010/main" val="39845885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bwMode="auto">
          <a:xfrm>
            <a:off x="695400" y="2243543"/>
            <a:ext cx="4273303" cy="1905537"/>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Times New Roman" pitchFamily="18" charset="0"/>
              </a:rPr>
              <a:t>DMZ</a:t>
            </a:r>
            <a:endParaRPr kumimoji="0" lang="en-GB" sz="2400" b="0" i="0" u="none" strike="noStrike" cap="none" normalizeH="0" baseline="0" dirty="0" smtClean="0">
              <a:ln>
                <a:noFill/>
              </a:ln>
              <a:solidFill>
                <a:schemeClr val="tx1"/>
              </a:solidFill>
              <a:effectLst/>
              <a:latin typeface="Times New Roman" pitchFamily="18" charset="0"/>
            </a:endParaRPr>
          </a:p>
        </p:txBody>
      </p:sp>
      <p:sp>
        <p:nvSpPr>
          <p:cNvPr id="2" name="Title 1"/>
          <p:cNvSpPr>
            <a:spLocks noGrp="1"/>
          </p:cNvSpPr>
          <p:nvPr>
            <p:ph type="title"/>
          </p:nvPr>
        </p:nvSpPr>
        <p:spPr>
          <a:xfrm>
            <a:off x="1200150" y="188640"/>
            <a:ext cx="9601200" cy="1143000"/>
          </a:xfrm>
        </p:spPr>
        <p:txBody>
          <a:bodyPr/>
          <a:lstStyle/>
          <a:p>
            <a:r>
              <a:rPr lang="en-GB" dirty="0" smtClean="0">
                <a:solidFill>
                  <a:srgbClr val="000099"/>
                </a:solidFill>
              </a:rPr>
              <a:t>Working securely</a:t>
            </a:r>
            <a:endParaRPr lang="en-GB" dirty="0">
              <a:solidFill>
                <a:srgbClr val="000099"/>
              </a:solidFill>
            </a:endParaRPr>
          </a:p>
        </p:txBody>
      </p:sp>
      <p:sp>
        <p:nvSpPr>
          <p:cNvPr id="4" name="Rectangle 3"/>
          <p:cNvSpPr/>
          <p:nvPr/>
        </p:nvSpPr>
        <p:spPr bwMode="auto">
          <a:xfrm>
            <a:off x="6528048" y="4149080"/>
            <a:ext cx="4273303" cy="2088232"/>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Times New Roman" pitchFamily="18" charset="0"/>
              </a:rPr>
              <a:t>BGS Edinburgh</a:t>
            </a:r>
            <a:endParaRPr kumimoji="0" lang="en-GB" sz="2400" b="0" i="0" u="none" strike="noStrike" cap="none" normalizeH="0" baseline="0" dirty="0" smtClean="0">
              <a:ln>
                <a:noFill/>
              </a:ln>
              <a:solidFill>
                <a:schemeClr val="tx1"/>
              </a:solidFill>
              <a:effectLst/>
              <a:latin typeface="Times New Roman" pitchFamily="18" charset="0"/>
            </a:endParaRPr>
          </a:p>
        </p:txBody>
      </p:sp>
      <p:sp>
        <p:nvSpPr>
          <p:cNvPr id="5" name="Rectangle 4"/>
          <p:cNvSpPr/>
          <p:nvPr/>
        </p:nvSpPr>
        <p:spPr bwMode="auto">
          <a:xfrm>
            <a:off x="6528047" y="2243543"/>
            <a:ext cx="4273303" cy="1905537"/>
          </a:xfrm>
          <a:prstGeom prst="rect">
            <a:avLst/>
          </a:prstGeom>
          <a:solidFill>
            <a:srgbClr val="FFFF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Times New Roman" pitchFamily="18" charset="0"/>
              </a:rPr>
              <a:t>DMZ</a:t>
            </a:r>
            <a:endParaRPr kumimoji="0" lang="en-GB" sz="2400" b="0" i="0" u="none" strike="noStrike" cap="none" normalizeH="0" baseline="0" dirty="0" smtClean="0">
              <a:ln>
                <a:noFill/>
              </a:ln>
              <a:solidFill>
                <a:schemeClr val="tx1"/>
              </a:solidFill>
              <a:effectLst/>
              <a:latin typeface="Times New Roman" pitchFamily="18" charset="0"/>
            </a:endParaRPr>
          </a:p>
        </p:txBody>
      </p:sp>
      <p:pic>
        <p:nvPicPr>
          <p:cNvPr id="7" name="Picture 6"/>
          <p:cNvPicPr>
            <a:picLocks noChangeAspect="1"/>
          </p:cNvPicPr>
          <p:nvPr/>
        </p:nvPicPr>
        <p:blipFill>
          <a:blip r:embed="rId2"/>
          <a:stretch>
            <a:fillRect/>
          </a:stretch>
        </p:blipFill>
        <p:spPr>
          <a:xfrm>
            <a:off x="6960096" y="2420888"/>
            <a:ext cx="1314633" cy="1314633"/>
          </a:xfrm>
          <a:prstGeom prst="rect">
            <a:avLst/>
          </a:prstGeom>
          <a:solidFill>
            <a:srgbClr val="FFFF00"/>
          </a:solidFill>
        </p:spPr>
      </p:pic>
      <p:pic>
        <p:nvPicPr>
          <p:cNvPr id="8" name="Picture 7"/>
          <p:cNvPicPr>
            <a:picLocks noChangeAspect="1"/>
          </p:cNvPicPr>
          <p:nvPr/>
        </p:nvPicPr>
        <p:blipFill>
          <a:blip r:embed="rId3"/>
          <a:stretch>
            <a:fillRect/>
          </a:stretch>
        </p:blipFill>
        <p:spPr>
          <a:xfrm>
            <a:off x="983432" y="2420888"/>
            <a:ext cx="1219556" cy="1320345"/>
          </a:xfrm>
          <a:prstGeom prst="rect">
            <a:avLst/>
          </a:prstGeom>
          <a:solidFill>
            <a:srgbClr val="FFC000"/>
          </a:solidFill>
        </p:spPr>
      </p:pic>
      <p:sp>
        <p:nvSpPr>
          <p:cNvPr id="9" name="Rectangle 8"/>
          <p:cNvSpPr/>
          <p:nvPr/>
        </p:nvSpPr>
        <p:spPr bwMode="auto">
          <a:xfrm>
            <a:off x="695401" y="4149080"/>
            <a:ext cx="4273303" cy="2088232"/>
          </a:xfrm>
          <a:prstGeom prst="rect">
            <a:avLst/>
          </a:prstGeom>
          <a:solidFill>
            <a:srgbClr val="FFC00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b" anchorCtr="0" compatLnSpc="1">
            <a:prstTxWarp prst="textNoShape">
              <a:avLst/>
            </a:prstTxWarp>
          </a:bodyPr>
          <a:lstStyle/>
          <a:p>
            <a:pPr marL="0" marR="0" indent="0" algn="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Times New Roman" pitchFamily="18" charset="0"/>
              </a:rPr>
              <a:t>BGS Nottingham</a:t>
            </a:r>
            <a:endParaRPr kumimoji="0" lang="en-GB" sz="2400" b="0" i="0" u="none" strike="noStrike" cap="none" normalizeH="0" baseline="0" dirty="0" smtClean="0">
              <a:ln>
                <a:noFill/>
              </a:ln>
              <a:solidFill>
                <a:schemeClr val="tx1"/>
              </a:solidFill>
              <a:effectLst/>
              <a:latin typeface="Times New Roman" pitchFamily="18" charset="0"/>
            </a:endParaRPr>
          </a:p>
        </p:txBody>
      </p:sp>
      <p:sp>
        <p:nvSpPr>
          <p:cNvPr id="12" name="TextBox 11"/>
          <p:cNvSpPr txBox="1"/>
          <p:nvPr/>
        </p:nvSpPr>
        <p:spPr>
          <a:xfrm>
            <a:off x="6832870" y="3687415"/>
            <a:ext cx="1569084" cy="461665"/>
          </a:xfrm>
          <a:prstGeom prst="rect">
            <a:avLst/>
          </a:prstGeom>
          <a:solidFill>
            <a:srgbClr val="FFFF00"/>
          </a:solidFill>
        </p:spPr>
        <p:txBody>
          <a:bodyPr wrap="none" rtlCol="0">
            <a:spAutoFit/>
          </a:bodyPr>
          <a:lstStyle/>
          <a:p>
            <a:r>
              <a:rPr lang="en-GB" dirty="0" smtClean="0"/>
              <a:t>Web server</a:t>
            </a:r>
            <a:endParaRPr lang="en-GB" dirty="0"/>
          </a:p>
        </p:txBody>
      </p:sp>
      <p:sp>
        <p:nvSpPr>
          <p:cNvPr id="13" name="TextBox 12"/>
          <p:cNvSpPr txBox="1"/>
          <p:nvPr/>
        </p:nvSpPr>
        <p:spPr>
          <a:xfrm>
            <a:off x="937421" y="3687415"/>
            <a:ext cx="1311578" cy="461665"/>
          </a:xfrm>
          <a:prstGeom prst="rect">
            <a:avLst/>
          </a:prstGeom>
          <a:solidFill>
            <a:srgbClr val="FFC000"/>
          </a:solidFill>
        </p:spPr>
        <p:txBody>
          <a:bodyPr wrap="none" rtlCol="0">
            <a:spAutoFit/>
          </a:bodyPr>
          <a:lstStyle/>
          <a:p>
            <a:r>
              <a:rPr lang="en-GB" dirty="0" smtClean="0"/>
              <a:t>Database</a:t>
            </a:r>
            <a:endParaRPr lang="en-GB" dirty="0"/>
          </a:p>
        </p:txBody>
      </p:sp>
      <p:pic>
        <p:nvPicPr>
          <p:cNvPr id="14" name="Picture 13"/>
          <p:cNvPicPr>
            <a:picLocks noChangeAspect="1"/>
          </p:cNvPicPr>
          <p:nvPr/>
        </p:nvPicPr>
        <p:blipFill>
          <a:blip r:embed="rId3"/>
          <a:stretch>
            <a:fillRect/>
          </a:stretch>
        </p:blipFill>
        <p:spPr>
          <a:xfrm>
            <a:off x="983432" y="4326425"/>
            <a:ext cx="1219556" cy="1320345"/>
          </a:xfrm>
          <a:prstGeom prst="rect">
            <a:avLst/>
          </a:prstGeom>
          <a:solidFill>
            <a:srgbClr val="FFC000"/>
          </a:solidFill>
        </p:spPr>
      </p:pic>
      <p:sp>
        <p:nvSpPr>
          <p:cNvPr id="15" name="TextBox 14"/>
          <p:cNvSpPr txBox="1"/>
          <p:nvPr/>
        </p:nvSpPr>
        <p:spPr>
          <a:xfrm>
            <a:off x="937421" y="5592952"/>
            <a:ext cx="1311578" cy="461665"/>
          </a:xfrm>
          <a:prstGeom prst="rect">
            <a:avLst/>
          </a:prstGeom>
          <a:solidFill>
            <a:srgbClr val="FFC000"/>
          </a:solidFill>
        </p:spPr>
        <p:txBody>
          <a:bodyPr wrap="none" rtlCol="0">
            <a:spAutoFit/>
          </a:bodyPr>
          <a:lstStyle/>
          <a:p>
            <a:r>
              <a:rPr lang="en-GB" dirty="0" smtClean="0"/>
              <a:t>Database</a:t>
            </a:r>
            <a:endParaRPr lang="en-GB" dirty="0"/>
          </a:p>
        </p:txBody>
      </p:sp>
      <p:sp>
        <p:nvSpPr>
          <p:cNvPr id="16" name="Cloud 15"/>
          <p:cNvSpPr/>
          <p:nvPr/>
        </p:nvSpPr>
        <p:spPr bwMode="auto">
          <a:xfrm>
            <a:off x="6832870" y="431540"/>
            <a:ext cx="3528392" cy="1296144"/>
          </a:xfrm>
          <a:prstGeom prst="cloud">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2400" b="0" i="0" u="none" strike="noStrike" cap="none" normalizeH="0" baseline="0" dirty="0" smtClean="0">
                <a:ln>
                  <a:noFill/>
                </a:ln>
                <a:solidFill>
                  <a:schemeClr val="tx1"/>
                </a:solidFill>
                <a:effectLst/>
                <a:latin typeface="Times New Roman" pitchFamily="18" charset="0"/>
              </a:rPr>
              <a:t>Web service request</a:t>
            </a:r>
            <a:endParaRPr kumimoji="0" lang="en-GB" sz="2400" b="0" i="0" u="none" strike="noStrike" cap="none" normalizeH="0" baseline="0" dirty="0" smtClean="0">
              <a:ln>
                <a:noFill/>
              </a:ln>
              <a:solidFill>
                <a:schemeClr val="tx1"/>
              </a:solidFill>
              <a:effectLst/>
              <a:latin typeface="Times New Roman" pitchFamily="18" charset="0"/>
            </a:endParaRPr>
          </a:p>
        </p:txBody>
      </p:sp>
      <p:cxnSp>
        <p:nvCxnSpPr>
          <p:cNvPr id="18" name="Straight Arrow Connector 17"/>
          <p:cNvCxnSpPr>
            <a:stCxn id="16" idx="1"/>
          </p:cNvCxnSpPr>
          <p:nvPr/>
        </p:nvCxnSpPr>
        <p:spPr bwMode="auto">
          <a:xfrm flipH="1">
            <a:off x="8274729" y="1726304"/>
            <a:ext cx="322337" cy="1351900"/>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cxnSp>
        <p:nvCxnSpPr>
          <p:cNvPr id="19" name="Straight Arrow Connector 18"/>
          <p:cNvCxnSpPr/>
          <p:nvPr/>
        </p:nvCxnSpPr>
        <p:spPr bwMode="auto">
          <a:xfrm flipH="1" flipV="1">
            <a:off x="2202988" y="3078204"/>
            <a:ext cx="4752727" cy="6592"/>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cxnSp>
        <p:nvCxnSpPr>
          <p:cNvPr id="21" name="Straight Arrow Connector 20"/>
          <p:cNvCxnSpPr/>
          <p:nvPr/>
        </p:nvCxnSpPr>
        <p:spPr bwMode="auto">
          <a:xfrm flipH="1">
            <a:off x="2202988" y="3689054"/>
            <a:ext cx="1" cy="662269"/>
          </a:xfrm>
          <a:prstGeom prst="straightConnector1">
            <a:avLst/>
          </a:prstGeom>
          <a:solidFill>
            <a:schemeClr val="accent1"/>
          </a:solidFill>
          <a:ln w="57150" cap="flat" cmpd="sng" algn="ctr">
            <a:solidFill>
              <a:srgbClr val="FF0000"/>
            </a:solidFill>
            <a:prstDash val="solid"/>
            <a:round/>
            <a:headEnd type="none" w="med" len="med"/>
            <a:tailEnd type="triangle"/>
          </a:ln>
          <a:effectLst/>
        </p:spPr>
      </p:cxnSp>
    </p:spTree>
    <p:extLst>
      <p:ext uri="{BB962C8B-B14F-4D97-AF65-F5344CB8AC3E}">
        <p14:creationId xmlns:p14="http://schemas.microsoft.com/office/powerpoint/2010/main" val="27250172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99"/>
                </a:solidFill>
              </a:rPr>
              <a:t>Future Plans</a:t>
            </a:r>
            <a:endParaRPr lang="en-GB" dirty="0">
              <a:solidFill>
                <a:srgbClr val="000099"/>
              </a:solidFill>
            </a:endParaRPr>
          </a:p>
        </p:txBody>
      </p:sp>
      <p:sp>
        <p:nvSpPr>
          <p:cNvPr id="3" name="Content Placeholder 2"/>
          <p:cNvSpPr>
            <a:spLocks noGrp="1"/>
          </p:cNvSpPr>
          <p:nvPr>
            <p:ph idx="1"/>
          </p:nvPr>
        </p:nvSpPr>
        <p:spPr>
          <a:xfrm>
            <a:off x="407368" y="1844824"/>
            <a:ext cx="5688632" cy="3384550"/>
          </a:xfrm>
        </p:spPr>
        <p:txBody>
          <a:bodyPr/>
          <a:lstStyle/>
          <a:p>
            <a:r>
              <a:rPr lang="en-GB" dirty="0" smtClean="0"/>
              <a:t>Finish the work to supply INTERMAGNET website metadata</a:t>
            </a:r>
          </a:p>
          <a:p>
            <a:r>
              <a:rPr lang="en-GB" dirty="0" smtClean="0"/>
              <a:t>Creation of Digital Object Identifiers for INTERMAGNET</a:t>
            </a:r>
          </a:p>
          <a:p>
            <a:r>
              <a:rPr lang="en-GB" dirty="0" smtClean="0"/>
              <a:t>Filling of metadata from existing sources (hard work because much of </a:t>
            </a:r>
            <a:r>
              <a:rPr lang="en-GB" smtClean="0"/>
              <a:t>the metadata </a:t>
            </a:r>
            <a:r>
              <a:rPr lang="en-GB" dirty="0" smtClean="0"/>
              <a:t>is not structured):</a:t>
            </a:r>
          </a:p>
          <a:p>
            <a:pPr lvl="1"/>
            <a:r>
              <a:rPr lang="en-GB" dirty="0" smtClean="0"/>
              <a:t>INTERMAGNET CD-ROMs and DVD</a:t>
            </a:r>
          </a:p>
          <a:p>
            <a:pPr lvl="1"/>
            <a:r>
              <a:rPr lang="en-GB" dirty="0" smtClean="0"/>
              <a:t>World Data Centres</a:t>
            </a:r>
          </a:p>
          <a:p>
            <a:endParaRPr lang="en-GB" dirty="0" smtClean="0"/>
          </a:p>
          <a:p>
            <a:endParaRPr lang="en-GB" dirty="0" smtClean="0"/>
          </a:p>
        </p:txBody>
      </p:sp>
      <p:pic>
        <p:nvPicPr>
          <p:cNvPr id="5" name="Picture 4"/>
          <p:cNvPicPr>
            <a:picLocks noChangeAspect="1"/>
          </p:cNvPicPr>
          <p:nvPr/>
        </p:nvPicPr>
        <p:blipFill>
          <a:blip r:embed="rId3"/>
          <a:stretch>
            <a:fillRect/>
          </a:stretch>
        </p:blipFill>
        <p:spPr>
          <a:xfrm>
            <a:off x="6744072" y="1555622"/>
            <a:ext cx="4925112" cy="3962953"/>
          </a:xfrm>
          <a:prstGeom prst="rect">
            <a:avLst/>
          </a:prstGeom>
        </p:spPr>
      </p:pic>
    </p:spTree>
    <p:extLst>
      <p:ext uri="{BB962C8B-B14F-4D97-AF65-F5344CB8AC3E}">
        <p14:creationId xmlns:p14="http://schemas.microsoft.com/office/powerpoint/2010/main" val="10501523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99"/>
                </a:solidFill>
              </a:rPr>
              <a:t>What is Metadata?</a:t>
            </a:r>
            <a:endParaRPr lang="en-GB" dirty="0">
              <a:solidFill>
                <a:srgbClr val="000099"/>
              </a:solidFill>
            </a:endParaRPr>
          </a:p>
        </p:txBody>
      </p:sp>
      <p:sp>
        <p:nvSpPr>
          <p:cNvPr id="5" name="Content Placeholder 4"/>
          <p:cNvSpPr>
            <a:spLocks noGrp="1"/>
          </p:cNvSpPr>
          <p:nvPr>
            <p:ph idx="1"/>
          </p:nvPr>
        </p:nvSpPr>
        <p:spPr>
          <a:xfrm>
            <a:off x="1178807" y="1556792"/>
            <a:ext cx="9313333" cy="4968552"/>
          </a:xfrm>
        </p:spPr>
        <p:txBody>
          <a:bodyPr/>
          <a:lstStyle/>
          <a:p>
            <a:pPr marL="0" indent="0">
              <a:buNone/>
            </a:pPr>
            <a:r>
              <a:rPr lang="en-GB" dirty="0" smtClean="0"/>
              <a:t>Information about data, EG:</a:t>
            </a:r>
          </a:p>
          <a:p>
            <a:endParaRPr lang="en-GB" dirty="0"/>
          </a:p>
          <a:p>
            <a:pPr marL="0" indent="0">
              <a:buNone/>
            </a:pPr>
            <a:r>
              <a:rPr lang="en-GB" i="1" dirty="0"/>
              <a:t>Kelly, G.S.; Viljanen, A.; Beggan, C.D.; Thomson, A.W.P.. 2017 </a:t>
            </a:r>
            <a:r>
              <a:rPr lang="en-GB" i="1" dirty="0">
                <a:hlinkClick r:id="rId3"/>
              </a:rPr>
              <a:t>Understanding GIC in the UK and French high-voltage transmission systems during severe magnetic storms.</a:t>
            </a:r>
            <a:r>
              <a:rPr lang="en-GB" i="1" dirty="0"/>
              <a:t> Space Weather, 15 (1). 99-114. </a:t>
            </a:r>
            <a:r>
              <a:rPr lang="en-GB" i="1" dirty="0">
                <a:hlinkClick r:id="rId4"/>
              </a:rPr>
              <a:t>https://</a:t>
            </a:r>
            <a:r>
              <a:rPr lang="en-GB" i="1" dirty="0" smtClean="0">
                <a:hlinkClick r:id="rId4"/>
              </a:rPr>
              <a:t>doi.org/10.1002/2016SW001469</a:t>
            </a:r>
            <a:endParaRPr lang="en-GB" i="1" dirty="0" smtClean="0"/>
          </a:p>
          <a:p>
            <a:pPr marL="0" indent="0">
              <a:buNone/>
            </a:pPr>
            <a:endParaRPr lang="en-GB" dirty="0"/>
          </a:p>
          <a:p>
            <a:pPr marL="0" indent="0">
              <a:buNone/>
            </a:pPr>
            <a:r>
              <a:rPr lang="en-GB" dirty="0" smtClean="0"/>
              <a:t>Several pieces of metadata appear in this citation (metadata) to a journal publication (data):</a:t>
            </a:r>
          </a:p>
          <a:p>
            <a:r>
              <a:rPr lang="en-GB" dirty="0" smtClean="0"/>
              <a:t>A list of authors</a:t>
            </a:r>
          </a:p>
          <a:p>
            <a:r>
              <a:rPr lang="en-GB" dirty="0" smtClean="0"/>
              <a:t>A title for an article</a:t>
            </a:r>
          </a:p>
          <a:p>
            <a:r>
              <a:rPr lang="en-GB" dirty="0" smtClean="0"/>
              <a:t>A title for a publication</a:t>
            </a:r>
          </a:p>
          <a:p>
            <a:r>
              <a:rPr lang="en-GB" dirty="0" smtClean="0"/>
              <a:t>Some references</a:t>
            </a:r>
          </a:p>
          <a:p>
            <a:pPr marL="0" indent="0">
              <a:buNone/>
            </a:pPr>
            <a:endParaRPr lang="en-GB" dirty="0"/>
          </a:p>
        </p:txBody>
      </p:sp>
    </p:spTree>
    <p:extLst>
      <p:ext uri="{BB962C8B-B14F-4D97-AF65-F5344CB8AC3E}">
        <p14:creationId xmlns:p14="http://schemas.microsoft.com/office/powerpoint/2010/main" val="40234301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99"/>
                </a:solidFill>
              </a:rPr>
              <a:t>Why do we need it</a:t>
            </a:r>
            <a:endParaRPr lang="en-GB" dirty="0">
              <a:solidFill>
                <a:srgbClr val="000099"/>
              </a:solidFill>
            </a:endParaRPr>
          </a:p>
        </p:txBody>
      </p:sp>
      <p:sp>
        <p:nvSpPr>
          <p:cNvPr id="5" name="Content Placeholder 4"/>
          <p:cNvSpPr>
            <a:spLocks noGrp="1"/>
          </p:cNvSpPr>
          <p:nvPr>
            <p:ph idx="1"/>
          </p:nvPr>
        </p:nvSpPr>
        <p:spPr>
          <a:xfrm>
            <a:off x="263353" y="2133600"/>
            <a:ext cx="2952328" cy="3384550"/>
          </a:xfrm>
        </p:spPr>
        <p:txBody>
          <a:bodyPr/>
          <a:lstStyle/>
          <a:p>
            <a:pPr marL="0" indent="0">
              <a:buNone/>
            </a:pPr>
            <a:r>
              <a:rPr lang="en-GB" dirty="0" smtClean="0"/>
              <a:t>Data on its own</a:t>
            </a:r>
            <a:endParaRPr lang="en-GB" dirty="0"/>
          </a:p>
        </p:txBody>
      </p:sp>
      <p:pic>
        <p:nvPicPr>
          <p:cNvPr id="6" name="Picture 5"/>
          <p:cNvPicPr>
            <a:picLocks noChangeAspect="1"/>
          </p:cNvPicPr>
          <p:nvPr/>
        </p:nvPicPr>
        <p:blipFill>
          <a:blip r:embed="rId2"/>
          <a:stretch>
            <a:fillRect/>
          </a:stretch>
        </p:blipFill>
        <p:spPr>
          <a:xfrm>
            <a:off x="4151784" y="1628800"/>
            <a:ext cx="7406640" cy="4226243"/>
          </a:xfrm>
          <a:prstGeom prst="rect">
            <a:avLst/>
          </a:prstGeom>
        </p:spPr>
      </p:pic>
    </p:spTree>
    <p:extLst>
      <p:ext uri="{BB962C8B-B14F-4D97-AF65-F5344CB8AC3E}">
        <p14:creationId xmlns:p14="http://schemas.microsoft.com/office/powerpoint/2010/main" val="3325573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99"/>
                </a:solidFill>
              </a:rPr>
              <a:t>Why do we need it</a:t>
            </a:r>
            <a:endParaRPr lang="en-GB" dirty="0">
              <a:solidFill>
                <a:srgbClr val="000099"/>
              </a:solidFill>
            </a:endParaRPr>
          </a:p>
        </p:txBody>
      </p:sp>
      <p:pic>
        <p:nvPicPr>
          <p:cNvPr id="4" name="Content Placeholder 3"/>
          <p:cNvPicPr>
            <a:picLocks noGrp="1" noChangeAspect="1"/>
          </p:cNvPicPr>
          <p:nvPr>
            <p:ph idx="1"/>
          </p:nvPr>
        </p:nvPicPr>
        <p:blipFill>
          <a:blip r:embed="rId2"/>
          <a:stretch>
            <a:fillRect/>
          </a:stretch>
        </p:blipFill>
        <p:spPr>
          <a:xfrm>
            <a:off x="3719736" y="1278468"/>
            <a:ext cx="7898507" cy="4915560"/>
          </a:xfrm>
          <a:prstGeom prst="rect">
            <a:avLst/>
          </a:prstGeom>
        </p:spPr>
      </p:pic>
      <p:sp>
        <p:nvSpPr>
          <p:cNvPr id="5" name="Content Placeholder 4"/>
          <p:cNvSpPr txBox="1">
            <a:spLocks/>
          </p:cNvSpPr>
          <p:nvPr/>
        </p:nvSpPr>
        <p:spPr bwMode="auto">
          <a:xfrm>
            <a:off x="263353" y="2133600"/>
            <a:ext cx="2952328" cy="338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1" fontAlgn="base" hangingPunct="1">
              <a:spcBef>
                <a:spcPct val="20000"/>
              </a:spcBef>
              <a:spcAft>
                <a:spcPct val="0"/>
              </a:spcAft>
              <a:buClr>
                <a:schemeClr val="tx1"/>
              </a:buClr>
              <a:buSzPct val="130000"/>
              <a:buChar char="•"/>
              <a:defRPr sz="2200">
                <a:solidFill>
                  <a:schemeClr val="tx1"/>
                </a:solidFill>
                <a:latin typeface="+mn-lt"/>
                <a:ea typeface="+mn-ea"/>
                <a:cs typeface="+mn-cs"/>
              </a:defRPr>
            </a:lvl1pPr>
            <a:lvl2pPr marL="742950" indent="-285750" algn="l" rtl="0" eaLnBrk="1" fontAlgn="base" hangingPunct="1">
              <a:spcBef>
                <a:spcPct val="20000"/>
              </a:spcBef>
              <a:spcAft>
                <a:spcPct val="0"/>
              </a:spcAft>
              <a:buClr>
                <a:schemeClr val="tx1"/>
              </a:buClr>
              <a:buSzPct val="130000"/>
              <a:buChar char="•"/>
              <a:defRPr sz="2200">
                <a:solidFill>
                  <a:schemeClr val="tx1"/>
                </a:solidFill>
                <a:latin typeface="+mn-lt"/>
              </a:defRPr>
            </a:lvl2pPr>
            <a:lvl3pPr marL="1143000" indent="-228600" algn="l" rtl="0" eaLnBrk="1" fontAlgn="base" hangingPunct="1">
              <a:spcBef>
                <a:spcPct val="20000"/>
              </a:spcBef>
              <a:spcAft>
                <a:spcPct val="0"/>
              </a:spcAft>
              <a:buClr>
                <a:schemeClr val="tx1"/>
              </a:buClr>
              <a:buSzPct val="130000"/>
              <a:buChar char="•"/>
              <a:defRPr sz="2200">
                <a:solidFill>
                  <a:schemeClr val="tx1"/>
                </a:solidFill>
                <a:latin typeface="+mn-lt"/>
              </a:defRPr>
            </a:lvl3pPr>
            <a:lvl4pPr marL="1600200" indent="-228600" algn="l" rtl="0" eaLnBrk="1" fontAlgn="base" hangingPunct="1">
              <a:spcBef>
                <a:spcPct val="20000"/>
              </a:spcBef>
              <a:spcAft>
                <a:spcPct val="0"/>
              </a:spcAft>
              <a:buClr>
                <a:schemeClr val="tx1"/>
              </a:buClr>
              <a:buSzPct val="130000"/>
              <a:buChar char="•"/>
              <a:defRPr sz="2200">
                <a:solidFill>
                  <a:schemeClr val="tx1"/>
                </a:solidFill>
                <a:latin typeface="+mn-lt"/>
              </a:defRPr>
            </a:lvl4pPr>
            <a:lvl5pPr marL="2057400" indent="-228600" algn="l" rtl="0" eaLnBrk="1" fontAlgn="base" hangingPunct="1">
              <a:spcBef>
                <a:spcPct val="20000"/>
              </a:spcBef>
              <a:spcAft>
                <a:spcPct val="0"/>
              </a:spcAft>
              <a:buClr>
                <a:schemeClr val="tx1"/>
              </a:buClr>
              <a:buSzPct val="130000"/>
              <a:buChar char="•"/>
              <a:defRPr sz="2200">
                <a:solidFill>
                  <a:schemeClr val="tx1"/>
                </a:solidFill>
                <a:latin typeface="+mn-lt"/>
              </a:defRPr>
            </a:lvl5pPr>
            <a:lvl6pPr marL="2514600" indent="-228600" algn="l" rtl="0" eaLnBrk="1" fontAlgn="base" hangingPunct="1">
              <a:spcBef>
                <a:spcPct val="20000"/>
              </a:spcBef>
              <a:spcAft>
                <a:spcPct val="0"/>
              </a:spcAft>
              <a:buClr>
                <a:schemeClr val="tx1"/>
              </a:buClr>
              <a:buSzPct val="130000"/>
              <a:buChar char="•"/>
              <a:defRPr sz="2200">
                <a:solidFill>
                  <a:schemeClr val="tx1"/>
                </a:solidFill>
                <a:latin typeface="+mn-lt"/>
              </a:defRPr>
            </a:lvl6pPr>
            <a:lvl7pPr marL="2971800" indent="-228600" algn="l" rtl="0" eaLnBrk="1" fontAlgn="base" hangingPunct="1">
              <a:spcBef>
                <a:spcPct val="20000"/>
              </a:spcBef>
              <a:spcAft>
                <a:spcPct val="0"/>
              </a:spcAft>
              <a:buClr>
                <a:schemeClr val="tx1"/>
              </a:buClr>
              <a:buSzPct val="130000"/>
              <a:buChar char="•"/>
              <a:defRPr sz="2200">
                <a:solidFill>
                  <a:schemeClr val="tx1"/>
                </a:solidFill>
                <a:latin typeface="+mn-lt"/>
              </a:defRPr>
            </a:lvl7pPr>
            <a:lvl8pPr marL="3429000" indent="-228600" algn="l" rtl="0" eaLnBrk="1" fontAlgn="base" hangingPunct="1">
              <a:spcBef>
                <a:spcPct val="20000"/>
              </a:spcBef>
              <a:spcAft>
                <a:spcPct val="0"/>
              </a:spcAft>
              <a:buClr>
                <a:schemeClr val="tx1"/>
              </a:buClr>
              <a:buSzPct val="130000"/>
              <a:buChar char="•"/>
              <a:defRPr sz="2200">
                <a:solidFill>
                  <a:schemeClr val="tx1"/>
                </a:solidFill>
                <a:latin typeface="+mn-lt"/>
              </a:defRPr>
            </a:lvl8pPr>
            <a:lvl9pPr marL="3886200" indent="-228600" algn="l" rtl="0" eaLnBrk="1" fontAlgn="base" hangingPunct="1">
              <a:spcBef>
                <a:spcPct val="20000"/>
              </a:spcBef>
              <a:spcAft>
                <a:spcPct val="0"/>
              </a:spcAft>
              <a:buClr>
                <a:schemeClr val="tx1"/>
              </a:buClr>
              <a:buSzPct val="130000"/>
              <a:buChar char="•"/>
              <a:defRPr sz="2200">
                <a:solidFill>
                  <a:schemeClr val="tx1"/>
                </a:solidFill>
                <a:latin typeface="+mn-lt"/>
              </a:defRPr>
            </a:lvl9pPr>
          </a:lstStyle>
          <a:p>
            <a:pPr marL="0" indent="0">
              <a:buFontTx/>
              <a:buNone/>
            </a:pPr>
            <a:r>
              <a:rPr lang="en-GB" kern="0" dirty="0" smtClean="0"/>
              <a:t>Data with metadata</a:t>
            </a:r>
            <a:endParaRPr lang="en-GB" kern="0" dirty="0"/>
          </a:p>
        </p:txBody>
      </p:sp>
    </p:spTree>
    <p:extLst>
      <p:ext uri="{BB962C8B-B14F-4D97-AF65-F5344CB8AC3E}">
        <p14:creationId xmlns:p14="http://schemas.microsoft.com/office/powerpoint/2010/main" val="1238274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99"/>
                </a:solidFill>
              </a:rPr>
              <a:t>Why do we need it</a:t>
            </a:r>
            <a:endParaRPr lang="en-GB" dirty="0">
              <a:solidFill>
                <a:srgbClr val="000099"/>
              </a:solidFill>
            </a:endParaRPr>
          </a:p>
        </p:txBody>
      </p:sp>
      <p:sp>
        <p:nvSpPr>
          <p:cNvPr id="3" name="Content Placeholder 2"/>
          <p:cNvSpPr>
            <a:spLocks noGrp="1"/>
          </p:cNvSpPr>
          <p:nvPr>
            <p:ph idx="1"/>
          </p:nvPr>
        </p:nvSpPr>
        <p:spPr>
          <a:xfrm>
            <a:off x="407369" y="2133600"/>
            <a:ext cx="5112568" cy="3384550"/>
          </a:xfrm>
        </p:spPr>
        <p:txBody>
          <a:bodyPr/>
          <a:lstStyle/>
          <a:p>
            <a:pPr marL="0" indent="0">
              <a:buNone/>
            </a:pPr>
            <a:r>
              <a:rPr lang="en-GB" dirty="0" smtClean="0"/>
              <a:t>We won’t always be around to explain our work in person.</a:t>
            </a:r>
          </a:p>
          <a:p>
            <a:pPr marL="0" indent="0">
              <a:buNone/>
            </a:pPr>
            <a:endParaRPr lang="en-GB" dirty="0"/>
          </a:p>
          <a:p>
            <a:pPr marL="0" indent="0">
              <a:buNone/>
            </a:pPr>
            <a:r>
              <a:rPr lang="en-GB" dirty="0" smtClean="0"/>
              <a:t>Are we doing as good a job to record our work in the digital age as was done by observatories creating yearbooks?</a:t>
            </a:r>
            <a:endParaRPr lang="en-GB" dirty="0"/>
          </a:p>
        </p:txBody>
      </p:sp>
      <p:pic>
        <p:nvPicPr>
          <p:cNvPr id="4098" name="Picture 2" descr="Photo showing a selection of historical observatory yearboo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104" y="476672"/>
            <a:ext cx="4042420" cy="5893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239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99"/>
                </a:solidFill>
              </a:rPr>
              <a:t>Why do we need international standards</a:t>
            </a:r>
            <a:endParaRPr lang="en-GB" dirty="0">
              <a:solidFill>
                <a:srgbClr val="000099"/>
              </a:solidFill>
            </a:endParaRPr>
          </a:p>
        </p:txBody>
      </p:sp>
      <p:sp>
        <p:nvSpPr>
          <p:cNvPr id="3" name="Content Placeholder 2"/>
          <p:cNvSpPr>
            <a:spLocks noGrp="1"/>
          </p:cNvSpPr>
          <p:nvPr>
            <p:ph idx="1"/>
          </p:nvPr>
        </p:nvSpPr>
        <p:spPr>
          <a:xfrm>
            <a:off x="0" y="2133600"/>
            <a:ext cx="4079776" cy="3384550"/>
          </a:xfrm>
        </p:spPr>
        <p:txBody>
          <a:bodyPr/>
          <a:lstStyle/>
          <a:p>
            <a:pPr marL="0" indent="0">
              <a:buNone/>
            </a:pPr>
            <a:r>
              <a:rPr lang="en-GB" dirty="0" smtClean="0"/>
              <a:t>Standards (like IAGA-2002) allow us to exchange data.</a:t>
            </a:r>
          </a:p>
          <a:p>
            <a:endParaRPr lang="en-GB" dirty="0"/>
          </a:p>
          <a:p>
            <a:pPr marL="0" indent="0">
              <a:buNone/>
            </a:pPr>
            <a:r>
              <a:rPr lang="en-GB" dirty="0" smtClean="0"/>
              <a:t>It’s no different with metadata.</a:t>
            </a:r>
          </a:p>
          <a:p>
            <a:endParaRPr lang="en-GB" dirty="0"/>
          </a:p>
          <a:p>
            <a:pPr marL="0" indent="0">
              <a:buNone/>
            </a:pPr>
            <a:r>
              <a:rPr lang="en-GB" dirty="0" smtClean="0"/>
              <a:t>International metadata standards (like ISO19115) allow us to exchange metadata outside our community</a:t>
            </a:r>
            <a:endParaRPr lang="en-GB" dirty="0"/>
          </a:p>
        </p:txBody>
      </p:sp>
      <p:sp>
        <p:nvSpPr>
          <p:cNvPr id="7" name="TextBox 6"/>
          <p:cNvSpPr txBox="1"/>
          <p:nvPr/>
        </p:nvSpPr>
        <p:spPr>
          <a:xfrm>
            <a:off x="4079776" y="1840716"/>
            <a:ext cx="7873552" cy="3970318"/>
          </a:xfrm>
          <a:prstGeom prst="rect">
            <a:avLst/>
          </a:prstGeom>
          <a:noFill/>
        </p:spPr>
        <p:txBody>
          <a:bodyPr wrap="square" rtlCol="0">
            <a:spAutoFit/>
          </a:bodyPr>
          <a:lstStyle/>
          <a:p>
            <a:pPr algn="l"/>
            <a:r>
              <a:rPr lang="en-GB" sz="1400" b="1" dirty="0">
                <a:latin typeface="Courier New" panose="02070309020205020404" pitchFamily="49" charset="0"/>
                <a:cs typeface="Courier New" panose="02070309020205020404" pitchFamily="49" charset="0"/>
              </a:rPr>
              <a:t> Format                 IAGA-2002                                    |</a:t>
            </a:r>
          </a:p>
          <a:p>
            <a:pPr algn="l"/>
            <a:r>
              <a:rPr lang="en-GB" sz="1400" b="1" dirty="0">
                <a:latin typeface="Courier New" panose="02070309020205020404" pitchFamily="49" charset="0"/>
                <a:cs typeface="Courier New" panose="02070309020205020404" pitchFamily="49" charset="0"/>
              </a:rPr>
              <a:t> Source of Data         Danish Meteorological Institute              |</a:t>
            </a:r>
          </a:p>
          <a:p>
            <a:pPr algn="l"/>
            <a:r>
              <a:rPr lang="en-GB" sz="1400" b="1" dirty="0">
                <a:latin typeface="Courier New" panose="02070309020205020404" pitchFamily="49" charset="0"/>
                <a:cs typeface="Courier New" panose="02070309020205020404" pitchFamily="49" charset="0"/>
              </a:rPr>
              <a:t> Station Name           </a:t>
            </a:r>
            <a:r>
              <a:rPr lang="en-GB" sz="1400" b="1" dirty="0" err="1">
                <a:latin typeface="Courier New" panose="02070309020205020404" pitchFamily="49" charset="0"/>
                <a:cs typeface="Courier New" panose="02070309020205020404" pitchFamily="49" charset="0"/>
              </a:rPr>
              <a:t>Narsarsuaq</a:t>
            </a:r>
            <a:r>
              <a:rPr lang="en-GB" sz="1400" b="1" dirty="0">
                <a:latin typeface="Courier New" panose="02070309020205020404" pitchFamily="49" charset="0"/>
                <a:cs typeface="Courier New" panose="02070309020205020404" pitchFamily="49" charset="0"/>
              </a:rPr>
              <a:t>                                   |</a:t>
            </a:r>
          </a:p>
          <a:p>
            <a:pPr algn="l"/>
            <a:r>
              <a:rPr lang="en-GB" sz="1400" b="1" dirty="0">
                <a:latin typeface="Courier New" panose="02070309020205020404" pitchFamily="49" charset="0"/>
                <a:cs typeface="Courier New" panose="02070309020205020404" pitchFamily="49" charset="0"/>
              </a:rPr>
              <a:t> IAGA CODE              NAQ                                          |</a:t>
            </a:r>
          </a:p>
          <a:p>
            <a:pPr algn="l"/>
            <a:r>
              <a:rPr lang="en-GB" sz="1400" b="1" dirty="0">
                <a:latin typeface="Courier New" panose="02070309020205020404" pitchFamily="49" charset="0"/>
                <a:cs typeface="Courier New" panose="02070309020205020404" pitchFamily="49" charset="0"/>
              </a:rPr>
              <a:t> Geodetic Latitude      61.160                                       |</a:t>
            </a:r>
          </a:p>
          <a:p>
            <a:pPr algn="l"/>
            <a:r>
              <a:rPr lang="en-GB" sz="1400" b="1" dirty="0">
                <a:latin typeface="Courier New" panose="02070309020205020404" pitchFamily="49" charset="0"/>
                <a:cs typeface="Courier New" panose="02070309020205020404" pitchFamily="49" charset="0"/>
              </a:rPr>
              <a:t> Geodetic Longitude     314.560                                      |</a:t>
            </a:r>
          </a:p>
          <a:p>
            <a:pPr algn="l"/>
            <a:r>
              <a:rPr lang="en-GB" sz="1400" b="1" dirty="0">
                <a:latin typeface="Courier New" panose="02070309020205020404" pitchFamily="49" charset="0"/>
                <a:cs typeface="Courier New" panose="02070309020205020404" pitchFamily="49" charset="0"/>
              </a:rPr>
              <a:t> Elevation              4                                            |</a:t>
            </a:r>
          </a:p>
          <a:p>
            <a:pPr algn="l"/>
            <a:r>
              <a:rPr lang="en-GB" sz="1400" b="1" dirty="0">
                <a:latin typeface="Courier New" panose="02070309020205020404" pitchFamily="49" charset="0"/>
                <a:cs typeface="Courier New" panose="02070309020205020404" pitchFamily="49" charset="0"/>
              </a:rPr>
              <a:t> Reported               XYZF                                         |</a:t>
            </a:r>
          </a:p>
          <a:p>
            <a:pPr algn="l"/>
            <a:r>
              <a:rPr lang="en-GB" sz="1400" b="1" dirty="0">
                <a:latin typeface="Courier New" panose="02070309020205020404" pitchFamily="49" charset="0"/>
                <a:cs typeface="Courier New" panose="02070309020205020404" pitchFamily="49" charset="0"/>
              </a:rPr>
              <a:t> Sensor Orientation     DIF                                          |</a:t>
            </a:r>
          </a:p>
          <a:p>
            <a:pPr algn="l"/>
            <a:r>
              <a:rPr lang="en-GB" sz="1400" b="1" dirty="0">
                <a:latin typeface="Courier New" panose="02070309020205020404" pitchFamily="49" charset="0"/>
                <a:cs typeface="Courier New" panose="02070309020205020404" pitchFamily="49" charset="0"/>
              </a:rPr>
              <a:t> Digital Sampling       0.01 seconds                                 |</a:t>
            </a:r>
          </a:p>
          <a:p>
            <a:pPr algn="l"/>
            <a:r>
              <a:rPr lang="en-GB" sz="1400" b="1" dirty="0">
                <a:latin typeface="Courier New" panose="02070309020205020404" pitchFamily="49" charset="0"/>
                <a:cs typeface="Courier New" panose="02070309020205020404" pitchFamily="49" charset="0"/>
              </a:rPr>
              <a:t> Data Interval Type     Filtered 1-minute (00:30 - 01:29)            |</a:t>
            </a:r>
          </a:p>
          <a:p>
            <a:pPr algn="l"/>
            <a:r>
              <a:rPr lang="en-GB" sz="1400" b="1" dirty="0">
                <a:latin typeface="Courier New" panose="02070309020205020404" pitchFamily="49" charset="0"/>
                <a:cs typeface="Courier New" panose="02070309020205020404" pitchFamily="49" charset="0"/>
              </a:rPr>
              <a:t> Data Type              Definitive                                   |</a:t>
            </a:r>
          </a:p>
          <a:p>
            <a:pPr algn="l"/>
            <a:r>
              <a:rPr lang="en-GB" sz="1400" b="1" dirty="0" smtClean="0">
                <a:latin typeface="Courier New" panose="02070309020205020404" pitchFamily="49" charset="0"/>
                <a:cs typeface="Courier New" panose="02070309020205020404" pitchFamily="49" charset="0"/>
              </a:rPr>
              <a:t>DATE       </a:t>
            </a:r>
            <a:r>
              <a:rPr lang="en-GB" sz="1400" b="1" dirty="0">
                <a:latin typeface="Courier New" panose="02070309020205020404" pitchFamily="49" charset="0"/>
                <a:cs typeface="Courier New" panose="02070309020205020404" pitchFamily="49" charset="0"/>
              </a:rPr>
              <a:t>TIME         DOY     NAQX      NAQY      NAQZ      NAQF   |</a:t>
            </a:r>
          </a:p>
          <a:p>
            <a:pPr algn="l"/>
            <a:r>
              <a:rPr lang="en-GB" sz="1400" b="1" dirty="0">
                <a:latin typeface="Courier New" panose="02070309020205020404" pitchFamily="49" charset="0"/>
                <a:cs typeface="Courier New" panose="02070309020205020404" pitchFamily="49" charset="0"/>
              </a:rPr>
              <a:t>2001-03-13 00:00:00.000 072     10800.11  -6100.23  53381.51  54801.12</a:t>
            </a:r>
          </a:p>
          <a:p>
            <a:pPr algn="l"/>
            <a:r>
              <a:rPr lang="en-GB" sz="1400" b="1" dirty="0">
                <a:latin typeface="Courier New" panose="02070309020205020404" pitchFamily="49" charset="0"/>
                <a:cs typeface="Courier New" panose="02070309020205020404" pitchFamily="49" charset="0"/>
              </a:rPr>
              <a:t>2001-03-13 00:01:00.000 072     10800.31  -6100.20  53381.51  54801.12</a:t>
            </a:r>
          </a:p>
          <a:p>
            <a:pPr algn="l"/>
            <a:r>
              <a:rPr lang="en-GB" sz="1400" b="1" dirty="0">
                <a:latin typeface="Courier New" panose="02070309020205020404" pitchFamily="49" charset="0"/>
                <a:cs typeface="Courier New" panose="02070309020205020404" pitchFamily="49" charset="0"/>
              </a:rPr>
              <a:t>2001-03-13 00:02:00.000 072     10801.11  -6101.23  99999.00  54801.12</a:t>
            </a:r>
          </a:p>
          <a:p>
            <a:pPr algn="l"/>
            <a:r>
              <a:rPr lang="en-GB" sz="1400" b="1" dirty="0">
                <a:latin typeface="Courier New" panose="02070309020205020404" pitchFamily="49" charset="0"/>
                <a:cs typeface="Courier New" panose="02070309020205020404" pitchFamily="49" charset="0"/>
              </a:rPr>
              <a:t>2001-03-13 00:03:00.000 072     10803.12  -6100.23  99999.00  54801.12</a:t>
            </a:r>
          </a:p>
          <a:p>
            <a:pPr algn="l"/>
            <a:endParaRPr lang="en-GB" sz="1400" b="1" dirty="0">
              <a:latin typeface="Cordia New" panose="020B0304020202020204" pitchFamily="34" charset="-34"/>
              <a:cs typeface="Cordia New" panose="020B0304020202020204" pitchFamily="34" charset="-34"/>
            </a:endParaRPr>
          </a:p>
        </p:txBody>
      </p:sp>
    </p:spTree>
    <p:extLst>
      <p:ext uri="{BB962C8B-B14F-4D97-AF65-F5344CB8AC3E}">
        <p14:creationId xmlns:p14="http://schemas.microsoft.com/office/powerpoint/2010/main" val="33967249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99"/>
                </a:solidFill>
              </a:rPr>
              <a:t>Why do we need international standards</a:t>
            </a:r>
            <a:endParaRPr lang="en-GB" dirty="0">
              <a:solidFill>
                <a:srgbClr val="000099"/>
              </a:solidFill>
            </a:endParaRPr>
          </a:p>
        </p:txBody>
      </p:sp>
      <p:sp>
        <p:nvSpPr>
          <p:cNvPr id="3" name="Content Placeholder 2"/>
          <p:cNvSpPr>
            <a:spLocks noGrp="1"/>
          </p:cNvSpPr>
          <p:nvPr>
            <p:ph idx="1"/>
          </p:nvPr>
        </p:nvSpPr>
        <p:spPr>
          <a:xfrm>
            <a:off x="119336" y="3335900"/>
            <a:ext cx="3215680" cy="1007368"/>
          </a:xfrm>
        </p:spPr>
        <p:txBody>
          <a:bodyPr/>
          <a:lstStyle/>
          <a:p>
            <a:pPr marL="0" indent="0">
              <a:buNone/>
            </a:pPr>
            <a:r>
              <a:rPr lang="en-GB" dirty="0" smtClean="0"/>
              <a:t>Then we can do things like this (</a:t>
            </a:r>
            <a:r>
              <a:rPr lang="en-GB" dirty="0" err="1" smtClean="0"/>
              <a:t>OneGeology</a:t>
            </a:r>
            <a:r>
              <a:rPr lang="en-GB" dirty="0" smtClean="0"/>
              <a:t>)</a:t>
            </a:r>
            <a:endParaRPr lang="en-GB" dirty="0"/>
          </a:p>
        </p:txBody>
      </p:sp>
      <p:pic>
        <p:nvPicPr>
          <p:cNvPr id="4" name="Picture 3"/>
          <p:cNvPicPr>
            <a:picLocks noChangeAspect="1"/>
          </p:cNvPicPr>
          <p:nvPr/>
        </p:nvPicPr>
        <p:blipFill>
          <a:blip r:embed="rId3"/>
          <a:stretch>
            <a:fillRect/>
          </a:stretch>
        </p:blipFill>
        <p:spPr>
          <a:xfrm>
            <a:off x="3503712" y="1403808"/>
            <a:ext cx="8145149" cy="4871553"/>
          </a:xfrm>
          <a:prstGeom prst="rect">
            <a:avLst/>
          </a:prstGeom>
        </p:spPr>
      </p:pic>
    </p:spTree>
    <p:extLst>
      <p:ext uri="{BB962C8B-B14F-4D97-AF65-F5344CB8AC3E}">
        <p14:creationId xmlns:p14="http://schemas.microsoft.com/office/powerpoint/2010/main" val="8430218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99"/>
                </a:solidFill>
              </a:rPr>
              <a:t>What does our community want to record for the future?</a:t>
            </a:r>
            <a:endParaRPr lang="en-GB" dirty="0">
              <a:solidFill>
                <a:srgbClr val="000099"/>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0635" y="1628800"/>
            <a:ext cx="6660232" cy="4995174"/>
          </a:xfrm>
          <a:prstGeom prst="rect">
            <a:avLst/>
          </a:prstGeom>
        </p:spPr>
      </p:pic>
    </p:spTree>
    <p:extLst>
      <p:ext uri="{BB962C8B-B14F-4D97-AF65-F5344CB8AC3E}">
        <p14:creationId xmlns:p14="http://schemas.microsoft.com/office/powerpoint/2010/main" val="20464472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solidFill>
                  <a:srgbClr val="000099"/>
                </a:solidFill>
              </a:rPr>
              <a:t>Oversight of the work</a:t>
            </a:r>
            <a:endParaRPr lang="en-GB" dirty="0">
              <a:solidFill>
                <a:srgbClr val="000099"/>
              </a:solidFill>
            </a:endParaRPr>
          </a:p>
        </p:txBody>
      </p:sp>
      <p:sp>
        <p:nvSpPr>
          <p:cNvPr id="3" name="Content Placeholder 2"/>
          <p:cNvSpPr>
            <a:spLocks noGrp="1"/>
          </p:cNvSpPr>
          <p:nvPr>
            <p:ph idx="1"/>
          </p:nvPr>
        </p:nvSpPr>
        <p:spPr/>
        <p:txBody>
          <a:bodyPr/>
          <a:lstStyle/>
          <a:p>
            <a:r>
              <a:rPr lang="en-GB" dirty="0"/>
              <a:t>Funded </a:t>
            </a:r>
            <a:r>
              <a:rPr lang="en-GB" dirty="0" smtClean="0"/>
              <a:t>by the European Horizon 2020 project EPOS (European Plate Observing System)</a:t>
            </a:r>
            <a:endParaRPr lang="en-GB" dirty="0"/>
          </a:p>
          <a:p>
            <a:r>
              <a:rPr lang="en-GB" dirty="0" smtClean="0"/>
              <a:t>Peer reviewed by the community</a:t>
            </a:r>
          </a:p>
          <a:p>
            <a:r>
              <a:rPr lang="en-GB" dirty="0" smtClean="0"/>
              <a:t>Peer reviewed by database experts</a:t>
            </a:r>
          </a:p>
          <a:p>
            <a:endParaRPr lang="en-GB" dirty="0" smtClean="0"/>
          </a:p>
        </p:txBody>
      </p:sp>
      <p:pic>
        <p:nvPicPr>
          <p:cNvPr id="8194" name="Picture 2" descr="https://www.eudat.eu/sites/default/files/styles/medium/public/logo/epos.png?itok=4qGCiIa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78101" y="3284984"/>
            <a:ext cx="2095500" cy="1866901"/>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p:cNvPicPr>
            <a:picLocks noChangeAspect="1"/>
          </p:cNvPicPr>
          <p:nvPr/>
        </p:nvPicPr>
        <p:blipFill>
          <a:blip r:embed="rId4"/>
          <a:stretch>
            <a:fillRect/>
          </a:stretch>
        </p:blipFill>
        <p:spPr>
          <a:xfrm>
            <a:off x="627901" y="4784622"/>
            <a:ext cx="10745700" cy="1467055"/>
          </a:xfrm>
          <a:prstGeom prst="rect">
            <a:avLst/>
          </a:prstGeom>
        </p:spPr>
      </p:pic>
    </p:spTree>
    <p:extLst>
      <p:ext uri="{BB962C8B-B14F-4D97-AF65-F5344CB8AC3E}">
        <p14:creationId xmlns:p14="http://schemas.microsoft.com/office/powerpoint/2010/main" val="3228841784"/>
      </p:ext>
    </p:extLst>
  </p:cSld>
  <p:clrMapOvr>
    <a:masterClrMapping/>
  </p:clrMapOvr>
</p:sld>
</file>

<file path=ppt/theme/theme1.xml><?xml version="1.0" encoding="utf-8"?>
<a:theme xmlns:a="http://schemas.openxmlformats.org/drawingml/2006/main" name="NEW BGSwelsh template 2012">
  <a:themeElements>
    <a:clrScheme name="New BGS template_2009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990099"/>
      </a:hlink>
      <a:folHlink>
        <a:srgbClr val="990099"/>
      </a:folHlink>
    </a:clrScheme>
    <a:fontScheme name="New BGS template_2009">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GB"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w BGS template_2009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New BGS template_2009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New BGS template_2009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New BGS template_2009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New BGS template_2009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New BGS template_2009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New BGS template_2009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New BGS template_2009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990099"/>
        </a:hlink>
        <a:folHlink>
          <a:srgbClr val="B2B2B2"/>
        </a:folHlink>
      </a:clrScheme>
      <a:clrMap bg1="lt1" tx1="dk1" bg2="lt2" tx2="dk2" accent1="accent1" accent2="accent2" accent3="accent3" accent4="accent4" accent5="accent5" accent6="accent6" hlink="hlink" folHlink="folHlink"/>
    </a:extraClrScheme>
    <a:extraClrScheme>
      <a:clrScheme name="New BGS template_2009 9">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990099"/>
        </a:hlink>
        <a:folHlink>
          <a:srgbClr val="990099"/>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1.potx" id="{834BFE2B-5D89-4C4E-BC42-4A9D7A4AF4A3}" vid="{553FB678-B93D-4775-8091-D11F5AE3A4B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NEW BGS template 2018</Template>
  <TotalTime>5146</TotalTime>
  <Words>1471</Words>
  <Application>Microsoft Office PowerPoint</Application>
  <PresentationFormat>Widescreen</PresentationFormat>
  <Paragraphs>138</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Cordia New</vt:lpstr>
      <vt:lpstr>Courier New</vt:lpstr>
      <vt:lpstr>Times New Roman</vt:lpstr>
      <vt:lpstr>NEW BGSwelsh template 2012</vt:lpstr>
      <vt:lpstr>Geomagnetic Metadata</vt:lpstr>
      <vt:lpstr>What is Metadata?</vt:lpstr>
      <vt:lpstr>Why do we need it</vt:lpstr>
      <vt:lpstr>Why do we need it</vt:lpstr>
      <vt:lpstr>Why do we need it</vt:lpstr>
      <vt:lpstr>Why do we need international standards</vt:lpstr>
      <vt:lpstr>Why do we need international standards</vt:lpstr>
      <vt:lpstr>What does our community want to record for the future?</vt:lpstr>
      <vt:lpstr>Oversight of the work</vt:lpstr>
      <vt:lpstr>Implementation</vt:lpstr>
      <vt:lpstr>Implementation – Key entities</vt:lpstr>
      <vt:lpstr>Progress</vt:lpstr>
      <vt:lpstr>Working securely</vt:lpstr>
      <vt:lpstr>Future Plans</vt:lpstr>
    </vt:vector>
  </TitlesOfParts>
  <Manager>Ian Jackson</Manager>
  <Company>The British Geological Survey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Thomson, Alan W.P.</dc:creator>
  <cp:lastModifiedBy>Flower, Simon M.</cp:lastModifiedBy>
  <cp:revision>122</cp:revision>
  <cp:lastPrinted>2018-06-05T07:41:28Z</cp:lastPrinted>
  <dcterms:created xsi:type="dcterms:W3CDTF">2018-06-01T14:52:07Z</dcterms:created>
  <dcterms:modified xsi:type="dcterms:W3CDTF">2018-07-01T14:27:37Z</dcterms:modified>
</cp:coreProperties>
</file>