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797675" cy="9928225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e, Ellen" initials="CE" lastIdx="2" clrIdx="0">
    <p:extLst>
      <p:ext uri="{19B8F6BF-5375-455C-9EA6-DF929625EA0E}">
        <p15:presenceInfo xmlns:p15="http://schemas.microsoft.com/office/powerpoint/2012/main" userId="S-1-5-21-806336098-328524925-2139088911-4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CC"/>
    <a:srgbClr val="E9F29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5610" autoAdjust="0"/>
  </p:normalViewPr>
  <p:slideViewPr>
    <p:cSldViewPr>
      <p:cViewPr varScale="1">
        <p:scale>
          <a:sx n="79" d="100"/>
          <a:sy n="79" d="100"/>
        </p:scale>
        <p:origin x="270" y="96"/>
      </p:cViewPr>
      <p:guideLst/>
    </p:cSldViewPr>
  </p:slideViewPr>
  <p:outlineViewPr>
    <p:cViewPr>
      <p:scale>
        <a:sx n="33" d="100"/>
        <a:sy n="33" d="100"/>
      </p:scale>
      <p:origin x="0" y="-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2504" y="4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07060" cy="47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l" defTabSz="967159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54" y="2"/>
            <a:ext cx="2989426" cy="47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7159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605"/>
            <a:ext cx="2907060" cy="55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l" defTabSz="967159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54" y="9393605"/>
            <a:ext cx="2989426" cy="55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7159">
              <a:defRPr sz="1300"/>
            </a:lvl1pPr>
          </a:lstStyle>
          <a:p>
            <a:fld id="{45ED4B63-AA1C-483D-9D7A-113838644F8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20" cy="497696"/>
          </a:xfrm>
          <a:prstGeom prst="rect">
            <a:avLst/>
          </a:prstGeom>
        </p:spPr>
        <p:txBody>
          <a:bodyPr vert="horz" lIns="92693" tIns="46346" rIns="92693" bIns="4634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39" y="0"/>
            <a:ext cx="2945820" cy="497696"/>
          </a:xfrm>
          <a:prstGeom prst="rect">
            <a:avLst/>
          </a:prstGeom>
        </p:spPr>
        <p:txBody>
          <a:bodyPr vert="horz" lIns="92693" tIns="46346" rIns="92693" bIns="46346" rtlCol="0"/>
          <a:lstStyle>
            <a:lvl1pPr algn="r">
              <a:defRPr sz="1200"/>
            </a:lvl1pPr>
          </a:lstStyle>
          <a:p>
            <a:fld id="{F740E549-7B03-4818-9EDA-4A084DBC6BCC}" type="datetimeFigureOut">
              <a:rPr lang="en-GB" smtClean="0"/>
              <a:t>01/07/2018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93" tIns="46346" rIns="92693" bIns="4634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30" y="4777879"/>
            <a:ext cx="5437816" cy="3909318"/>
          </a:xfrm>
          <a:prstGeom prst="rect">
            <a:avLst/>
          </a:prstGeom>
        </p:spPr>
        <p:txBody>
          <a:bodyPr vert="horz" lIns="92693" tIns="46346" rIns="92693" bIns="46346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530"/>
            <a:ext cx="2945820" cy="497696"/>
          </a:xfrm>
          <a:prstGeom prst="rect">
            <a:avLst/>
          </a:prstGeom>
        </p:spPr>
        <p:txBody>
          <a:bodyPr vert="horz" lIns="92693" tIns="46346" rIns="92693" bIns="4634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39" y="9430530"/>
            <a:ext cx="2945820" cy="497696"/>
          </a:xfrm>
          <a:prstGeom prst="rect">
            <a:avLst/>
          </a:prstGeom>
        </p:spPr>
        <p:txBody>
          <a:bodyPr vert="horz" lIns="92693" tIns="46346" rIns="92693" bIns="46346" rtlCol="0" anchor="b"/>
          <a:lstStyle>
            <a:lvl1pPr algn="r">
              <a:defRPr sz="1200"/>
            </a:lvl1pPr>
          </a:lstStyle>
          <a:p>
            <a:fld id="{5B6184B6-6724-4EF1-9033-B305C83E8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7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184B6-6724-4EF1-9033-B305C83E83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37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184B6-6724-4EF1-9033-B305C83E83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0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184B6-6724-4EF1-9033-B305C83E83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95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115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0"/>
            <a:ext cx="121920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40"/>
          <p:cNvSpPr txBox="1">
            <a:spLocks noChangeArrowheads="1"/>
          </p:cNvSpPr>
          <p:nvPr/>
        </p:nvSpPr>
        <p:spPr bwMode="auto">
          <a:xfrm>
            <a:off x="119336" y="6525344"/>
            <a:ext cx="183255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GB" altLang="en-US" sz="11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© </a:t>
            </a:r>
            <a:r>
              <a:rPr lang="en-GB" alt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UKRI </a:t>
            </a:r>
            <a:r>
              <a:rPr lang="en-GB" altLang="en-US" sz="11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All rights reserved</a:t>
            </a:r>
            <a:endParaRPr lang="en-GB" alt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1998663"/>
            <a:ext cx="121920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3746500"/>
            <a:ext cx="121920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336360" y="6382489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  <a:latin typeface="+mj-lt"/>
              </a:rPr>
              <a:t>INTERMAGNET</a:t>
            </a:r>
            <a:r>
              <a:rPr lang="en-GB" sz="1100" baseline="0" dirty="0" smtClean="0">
                <a:solidFill>
                  <a:schemeClr val="bg1"/>
                </a:solidFill>
                <a:latin typeface="+mj-lt"/>
              </a:rPr>
              <a:t> Meeting</a:t>
            </a:r>
            <a:r>
              <a:rPr lang="en-GB" sz="1100" dirty="0" smtClean="0">
                <a:solidFill>
                  <a:schemeClr val="bg1"/>
                </a:solidFill>
                <a:latin typeface="+mj-lt"/>
              </a:rPr>
              <a:t>, ZAMG Vienna 2</a:t>
            </a:r>
            <a:r>
              <a:rPr lang="en-GB" sz="1100" baseline="30000" dirty="0" smtClean="0">
                <a:solidFill>
                  <a:schemeClr val="bg1"/>
                </a:solidFill>
                <a:latin typeface="+mj-lt"/>
              </a:rPr>
              <a:t>nd</a:t>
            </a:r>
            <a:r>
              <a:rPr lang="en-GB" sz="1100" baseline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1100" dirty="0" smtClean="0">
                <a:solidFill>
                  <a:schemeClr val="bg1"/>
                </a:solidFill>
                <a:latin typeface="+mj-lt"/>
              </a:rPr>
              <a:t>to 4</a:t>
            </a:r>
            <a:r>
              <a:rPr lang="en-GB" sz="1100" baseline="30000" dirty="0" smtClean="0">
                <a:solidFill>
                  <a:schemeClr val="bg1"/>
                </a:solidFill>
                <a:latin typeface="+mj-lt"/>
              </a:rPr>
              <a:t>th</a:t>
            </a:r>
            <a:r>
              <a:rPr lang="en-GB" sz="1100" dirty="0" smtClean="0">
                <a:solidFill>
                  <a:schemeClr val="bg1"/>
                </a:solidFill>
                <a:latin typeface="+mj-lt"/>
              </a:rPr>
              <a:t> July 2018</a:t>
            </a:r>
            <a:endParaRPr lang="en-GB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8945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19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1051" y="260350"/>
            <a:ext cx="24003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69977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42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134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03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1" y="2133600"/>
            <a:ext cx="4555067" cy="3384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8417" y="2133600"/>
            <a:ext cx="4555067" cy="3384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6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77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72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439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36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383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260350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2133600"/>
            <a:ext cx="931333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first level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Text Box 29"/>
          <p:cNvSpPr txBox="1">
            <a:spLocks noChangeArrowheads="1"/>
          </p:cNvSpPr>
          <p:nvPr/>
        </p:nvSpPr>
        <p:spPr bwMode="auto">
          <a:xfrm>
            <a:off x="119336" y="6597932"/>
            <a:ext cx="13869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800" b="1" dirty="0">
                <a:latin typeface="Arial" panose="020B0604020202020204" pitchFamily="34" charset="0"/>
              </a:rPr>
              <a:t>© </a:t>
            </a:r>
            <a:r>
              <a:rPr lang="en-GB" altLang="en-US" sz="800" dirty="0" smtClean="0">
                <a:latin typeface="Arial" panose="020B0604020202020204" pitchFamily="34" charset="0"/>
              </a:rPr>
              <a:t>UKRI </a:t>
            </a:r>
            <a:r>
              <a:rPr lang="en-GB" altLang="en-US" sz="800" dirty="0">
                <a:latin typeface="Arial" panose="020B0604020202020204" pitchFamily="34" charset="0"/>
              </a:rPr>
              <a:t>All rights reserved</a:t>
            </a:r>
          </a:p>
        </p:txBody>
      </p:sp>
      <p:pic>
        <p:nvPicPr>
          <p:cNvPr id="1029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28448" y="5407356"/>
            <a:ext cx="2063552" cy="145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5" descr="bgsklrw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098" y="6165304"/>
            <a:ext cx="792399" cy="68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504" y="6597932"/>
            <a:ext cx="12203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aseline="0" dirty="0" smtClean="0">
                <a:solidFill>
                  <a:schemeClr val="tx1"/>
                </a:solidFill>
                <a:latin typeface="+mn-lt"/>
              </a:rPr>
              <a:t>INTERMAGNET Meeting 2018</a:t>
            </a:r>
            <a:endParaRPr lang="en-GB" sz="800" dirty="0">
              <a:solidFill>
                <a:schemeClr val="tx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5520" y="1484784"/>
            <a:ext cx="8640960" cy="1143000"/>
          </a:xfrm>
        </p:spPr>
        <p:txBody>
          <a:bodyPr/>
          <a:lstStyle/>
          <a:p>
            <a:r>
              <a:rPr lang="en-US" altLang="en-US" sz="3200" dirty="0" smtClean="0"/>
              <a:t>Old Discussion Documents</a:t>
            </a:r>
            <a:endParaRPr lang="en-US" altLang="en-US"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99"/>
                </a:solidFill>
              </a:rPr>
              <a:t>Old Discussion Documents</a:t>
            </a:r>
            <a:endParaRPr lang="en-GB" dirty="0">
              <a:solidFill>
                <a:srgbClr val="00009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8807" y="1556792"/>
            <a:ext cx="9313333" cy="4968552"/>
          </a:xfrm>
        </p:spPr>
        <p:txBody>
          <a:bodyPr/>
          <a:lstStyle/>
          <a:p>
            <a:pPr marL="57150" indent="0">
              <a:buNone/>
            </a:pPr>
            <a:r>
              <a:rPr lang="en-GB" dirty="0" smtClean="0"/>
              <a:t>If a Discussion Document ends in a decision, technical description, policy, … 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dirty="0" smtClean="0"/>
              <a:t>Then the information from the document should be moved to somewhere it can be used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dirty="0" smtClean="0"/>
              <a:t>There’s lots of useful information in old Discussion Documents</a:t>
            </a:r>
          </a:p>
          <a:p>
            <a:pPr marL="57150" indent="0">
              <a:buNone/>
            </a:pPr>
            <a:r>
              <a:rPr lang="en-GB" b="1" dirty="0">
                <a:solidFill>
                  <a:srgbClr val="FF0000"/>
                </a:solidFill>
              </a:rPr>
              <a:t>	</a:t>
            </a:r>
            <a:r>
              <a:rPr lang="en-GB" b="1" dirty="0" smtClean="0">
                <a:solidFill>
                  <a:srgbClr val="FF0000"/>
                </a:solidFill>
              </a:rPr>
              <a:t>Have we disseminated the information?</a:t>
            </a:r>
            <a:endParaRPr lang="en-GB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4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99"/>
                </a:solidFill>
              </a:rPr>
              <a:t>Old Discussion Documents</a:t>
            </a:r>
            <a:endParaRPr lang="en-GB" dirty="0">
              <a:solidFill>
                <a:srgbClr val="00009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28560"/>
              </p:ext>
            </p:extLst>
          </p:nvPr>
        </p:nvGraphicFramePr>
        <p:xfrm>
          <a:off x="119336" y="1403350"/>
          <a:ext cx="11809313" cy="430445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629449">
                  <a:extLst>
                    <a:ext uri="{9D8B030D-6E8A-4147-A177-3AD203B41FA5}">
                      <a16:colId xmlns:a16="http://schemas.microsoft.com/office/drawing/2014/main" val="3331996099"/>
                    </a:ext>
                  </a:extLst>
                </a:gridCol>
                <a:gridCol w="5059183">
                  <a:extLst>
                    <a:ext uri="{9D8B030D-6E8A-4147-A177-3AD203B41FA5}">
                      <a16:colId xmlns:a16="http://schemas.microsoft.com/office/drawing/2014/main" val="35842713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61915376"/>
                    </a:ext>
                  </a:extLst>
                </a:gridCol>
                <a:gridCol w="4320481">
                  <a:extLst>
                    <a:ext uri="{9D8B030D-6E8A-4147-A177-3AD203B41FA5}">
                      <a16:colId xmlns:a16="http://schemas.microsoft.com/office/drawing/2014/main" val="99629992"/>
                    </a:ext>
                  </a:extLst>
                </a:gridCol>
              </a:tblGrid>
              <a:tr h="16934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DD#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Title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Author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Suggested action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467" marR="8467" marT="8467" marB="0" anchor="b"/>
                </a:tc>
                <a:extLst>
                  <a:ext uri="{0D108BD9-81ED-4DB2-BD59-A6C34878D82A}">
                    <a16:rowId xmlns:a16="http://schemas.microsoft.com/office/drawing/2014/main" val="1185352874"/>
                  </a:ext>
                </a:extLst>
              </a:tr>
              <a:tr h="1693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2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Exchange of 1-second data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S. Flower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Convert to Technical note and reference from Technical Manual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extLst>
                  <a:ext uri="{0D108BD9-81ED-4DB2-BD59-A6C34878D82A}">
                    <a16:rowId xmlns:a16="http://schemas.microsoft.com/office/drawing/2014/main" val="636266132"/>
                  </a:ext>
                </a:extLst>
              </a:tr>
              <a:tr h="1693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6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IMO acceptance criteria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C. Turbitt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Convert to Technical note and reference from Technical Manual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extLst>
                  <a:ext uri="{0D108BD9-81ED-4DB2-BD59-A6C34878D82A}">
                    <a16:rowId xmlns:a16="http://schemas.microsoft.com/office/drawing/2014/main" val="2823475830"/>
                  </a:ext>
                </a:extLst>
              </a:tr>
              <a:tr h="1693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7, 8, 12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Subcommittee statements of purpose (IDA, Tech Man, Gin/Data/WWW)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Subcommittee Chairs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Convert to Policy notes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extLst>
                  <a:ext uri="{0D108BD9-81ED-4DB2-BD59-A6C34878D82A}">
                    <a16:rowId xmlns:a16="http://schemas.microsoft.com/office/drawing/2014/main" val="145779234"/>
                  </a:ext>
                </a:extLst>
              </a:tr>
              <a:tr h="1693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17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Digital filter for one second data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B St-Louis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?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extLst>
                  <a:ext uri="{0D108BD9-81ED-4DB2-BD59-A6C34878D82A}">
                    <a16:rowId xmlns:a16="http://schemas.microsoft.com/office/drawing/2014/main" val="159922662"/>
                  </a:ext>
                </a:extLst>
              </a:tr>
              <a:tr h="1693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20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 dirty="0">
                          <a:effectLst/>
                        </a:rPr>
                        <a:t>INTERMAGNET Definitive 1-second data standard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C. Turbitt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Is this in the new technical manual?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extLst>
                  <a:ext uri="{0D108BD9-81ED-4DB2-BD59-A6C34878D82A}">
                    <a16:rowId xmlns:a16="http://schemas.microsoft.com/office/drawing/2014/main" val="3779460509"/>
                  </a:ext>
                </a:extLst>
              </a:tr>
              <a:tr h="1693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23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Rules for processing of hourly, daily and annual mean values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HJ Linthe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Is this in the new technical manual?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extLst>
                  <a:ext uri="{0D108BD9-81ED-4DB2-BD59-A6C34878D82A}">
                    <a16:rowId xmlns:a16="http://schemas.microsoft.com/office/drawing/2014/main" val="1954745776"/>
                  </a:ext>
                </a:extLst>
              </a:tr>
              <a:tr h="1693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25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Testable Parameters for a 1-second instrument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P Crosthwaite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Convert to policy note?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4" marR="8467" marT="8467" marB="0" anchor="ctr"/>
                </a:tc>
                <a:extLst>
                  <a:ext uri="{0D108BD9-81ED-4DB2-BD59-A6C34878D82A}">
                    <a16:rowId xmlns:a16="http://schemas.microsoft.com/office/drawing/2014/main" val="302367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0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BGSwelsh template 2012">
  <a:themeElements>
    <a:clrScheme name="New BGS template_2009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990099"/>
      </a:hlink>
      <a:folHlink>
        <a:srgbClr val="990099"/>
      </a:folHlink>
    </a:clrScheme>
    <a:fontScheme name="New BGS template_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w BGS template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BGS template_200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99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990099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.potx" id="{834BFE2B-5D89-4C4E-BC42-4A9D7A4AF4A3}" vid="{553FB678-B93D-4775-8091-D11F5AE3A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BGS template 2018</Template>
  <TotalTime>5179</TotalTime>
  <Words>176</Words>
  <Application>Microsoft Office PowerPoint</Application>
  <PresentationFormat>Widescreen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Times New Roman</vt:lpstr>
      <vt:lpstr>NEW BGSwelsh template 2012</vt:lpstr>
      <vt:lpstr>Old Discussion Documents</vt:lpstr>
      <vt:lpstr>Old Discussion Documents</vt:lpstr>
      <vt:lpstr>Old Discussion Documents</vt:lpstr>
    </vt:vector>
  </TitlesOfParts>
  <Manager>Ian Jackson</Manager>
  <Company>The British Geological Survey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Thomson, Alan W.P.</dc:creator>
  <cp:lastModifiedBy>Flower, Simon M.</cp:lastModifiedBy>
  <cp:revision>128</cp:revision>
  <cp:lastPrinted>2018-06-05T07:41:28Z</cp:lastPrinted>
  <dcterms:created xsi:type="dcterms:W3CDTF">2018-06-01T14:52:07Z</dcterms:created>
  <dcterms:modified xsi:type="dcterms:W3CDTF">2018-07-01T16:00:01Z</dcterms:modified>
</cp:coreProperties>
</file>