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_rels/slide5.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2.jpeg" ContentType="image/jpeg"/>
  <Override PartName="/ppt/media/image1.png" ContentType="image/png"/>
  <Override PartName="/ppt/media/image3.png" ContentType="image/png"/>
  <Override PartName="/ppt/media/image5.png" ContentType="image/png"/>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GB" sz="3200" spc="-1" strike="noStrike">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GB" sz="3200" spc="-1" strike="noStrike">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GB" sz="3200" spc="-1" strike="noStrike">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GB" sz="3200" spc="-1" strike="noStrike">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GB" sz="3200" spc="-1" strike="noStrike">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GB" sz="3200" spc="-1" strike="noStrike">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9" name="PlaceHolder 2"/>
          <p:cNvSpPr>
            <a:spLocks noGrp="1"/>
          </p:cNvSpPr>
          <p:nvPr>
            <p:ph type="body"/>
          </p:nvPr>
        </p:nvSpPr>
        <p:spPr>
          <a:xfrm>
            <a:off x="457200" y="1203480"/>
            <a:ext cx="822924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GB" sz="4400" spc="-1" strike="noStrike">
              <a:latin typeface="Arial"/>
            </a:endParaRPr>
          </a:p>
        </p:txBody>
      </p:sp>
      <p:sp>
        <p:nvSpPr>
          <p:cNvPr id="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GB" sz="3200" spc="-1" strike="noStrike">
              <a:latin typeface="Arial"/>
            </a:endParaRPr>
          </a:p>
        </p:txBody>
      </p:sp>
      <p:sp>
        <p:nvSpPr>
          <p:cNvPr id="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2" descr="A close up of a logo&#10;&#10;Description automatically generated"/>
          <p:cNvPicPr/>
          <p:nvPr/>
        </p:nvPicPr>
        <p:blipFill>
          <a:blip r:embed="rId2"/>
          <a:stretch/>
        </p:blipFill>
        <p:spPr>
          <a:xfrm>
            <a:off x="8572320" y="4590720"/>
            <a:ext cx="366120" cy="366120"/>
          </a:xfrm>
          <a:prstGeom prst="rect">
            <a:avLst/>
          </a:prstGeom>
          <a:ln w="0">
            <a:noFill/>
          </a:ln>
        </p:spPr>
      </p:pic>
      <p:pic>
        <p:nvPicPr>
          <p:cNvPr id="1" name="Picture 12" descr="A close up of a rock&#10;&#10;Description automatically generated"/>
          <p:cNvPicPr/>
          <p:nvPr/>
        </p:nvPicPr>
        <p:blipFill>
          <a:blip r:embed="rId3"/>
          <a:stretch/>
        </p:blipFill>
        <p:spPr>
          <a:xfrm>
            <a:off x="1440" y="0"/>
            <a:ext cx="9140400" cy="5142960"/>
          </a:xfrm>
          <a:prstGeom prst="rect">
            <a:avLst/>
          </a:prstGeom>
          <a:ln w="0">
            <a:noFill/>
          </a:ln>
        </p:spPr>
      </p:pic>
      <p:sp>
        <p:nvSpPr>
          <p:cNvPr id="2" name="CustomShape 1"/>
          <p:cNvSpPr/>
          <p:nvPr/>
        </p:nvSpPr>
        <p:spPr>
          <a:xfrm>
            <a:off x="0" y="2571840"/>
            <a:ext cx="9143280" cy="2571120"/>
          </a:xfrm>
          <a:prstGeom prst="rect">
            <a:avLst/>
          </a:prstGeom>
          <a:solidFill>
            <a:srgbClr val="002e40"/>
          </a:solidFill>
          <a:ln>
            <a:noFill/>
          </a:ln>
        </p:spPr>
        <p:style>
          <a:lnRef idx="2">
            <a:schemeClr val="accent1">
              <a:shade val="50000"/>
            </a:schemeClr>
          </a:lnRef>
          <a:fillRef idx="1">
            <a:schemeClr val="accent1"/>
          </a:fillRef>
          <a:effectRef idx="0">
            <a:schemeClr val="accent1"/>
          </a:effectRef>
          <a:fontRef idx="minor"/>
        </p:style>
      </p:sp>
      <p:pic>
        <p:nvPicPr>
          <p:cNvPr id="3" name="Picture 5" descr="A picture containing drawing&#10;&#10;Description automatically generated"/>
          <p:cNvPicPr/>
          <p:nvPr/>
        </p:nvPicPr>
        <p:blipFill>
          <a:blip r:embed="rId4"/>
          <a:stretch/>
        </p:blipFill>
        <p:spPr>
          <a:xfrm>
            <a:off x="6903360" y="4004280"/>
            <a:ext cx="1639440" cy="685800"/>
          </a:xfrm>
          <a:prstGeom prst="rect">
            <a:avLst/>
          </a:prstGeom>
          <a:ln w="0">
            <a:noFill/>
          </a:ln>
        </p:spPr>
      </p:pic>
      <p:sp>
        <p:nvSpPr>
          <p:cNvPr id="4"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5"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 name="Picture 2" descr="A close up of a logo&#10;&#10;Description automatically generated"/>
          <p:cNvPicPr/>
          <p:nvPr/>
        </p:nvPicPr>
        <p:blipFill>
          <a:blip r:embed="rId2"/>
          <a:stretch/>
        </p:blipFill>
        <p:spPr>
          <a:xfrm>
            <a:off x="8572320" y="4590720"/>
            <a:ext cx="366120" cy="366120"/>
          </a:xfrm>
          <a:prstGeom prst="rect">
            <a:avLst/>
          </a:prstGeom>
          <a:ln w="0">
            <a:noFill/>
          </a:ln>
        </p:spPr>
      </p:pic>
      <p:sp>
        <p:nvSpPr>
          <p:cNvPr id="4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GB" sz="4400" spc="-1" strike="noStrike">
                <a:latin typeface="Arial"/>
              </a:rPr>
              <a:t>Click to edit the title text format</a:t>
            </a:r>
            <a:endParaRPr b="0" lang="en-GB"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mailto:smf@bgs.ac.uk" TargetMode="External"/><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imag-data-staging.bgs.ac.uk/GIN_V1/GINForms2"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imag-data-staging.bgs.ac.uk/GIN_V1/GINStatistics"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37120" y="3325320"/>
            <a:ext cx="7900560" cy="1405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3400" spc="-1" strike="noStrike">
                <a:solidFill>
                  <a:srgbClr val="ffffff"/>
                </a:solidFill>
                <a:latin typeface="Arial"/>
                <a:ea typeface="Arial"/>
              </a:rPr>
              <a:t>Progress on transfer of the Intermagnet archive from NRCan to BGS</a:t>
            </a:r>
            <a:endParaRPr b="0" lang="en-GB" sz="3400" spc="-1" strike="noStrike">
              <a:latin typeface="Arial"/>
            </a:endParaRPr>
          </a:p>
        </p:txBody>
      </p:sp>
      <p:sp>
        <p:nvSpPr>
          <p:cNvPr id="82" name="CustomShape 2"/>
          <p:cNvSpPr/>
          <p:nvPr/>
        </p:nvSpPr>
        <p:spPr>
          <a:xfrm>
            <a:off x="537120" y="2980800"/>
            <a:ext cx="3742560" cy="343800"/>
          </a:xfrm>
          <a:prstGeom prst="rect">
            <a:avLst/>
          </a:prstGeom>
          <a:noFill/>
          <a:ln w="0">
            <a:noFill/>
          </a:ln>
        </p:spPr>
        <p:style>
          <a:lnRef idx="0"/>
          <a:fillRef idx="0"/>
          <a:effectRef idx="0"/>
          <a:fontRef idx="minor"/>
        </p:style>
        <p:txBody>
          <a:bodyPr lIns="90000" rIns="90000" tIns="45000" bIns="45000">
            <a:noAutofit/>
          </a:bodyPr>
          <a:p>
            <a:pPr marL="6480">
              <a:lnSpc>
                <a:spcPct val="100000"/>
              </a:lnSpc>
              <a:spcBef>
                <a:spcPts val="320"/>
              </a:spcBef>
              <a:tabLst>
                <a:tab algn="l" pos="0"/>
              </a:tabLst>
            </a:pPr>
            <a:r>
              <a:rPr b="0" lang="en-US" sz="1200" spc="-1" strike="noStrike" cap="all">
                <a:solidFill>
                  <a:srgbClr val="ad9c70"/>
                </a:solidFill>
                <a:latin typeface="Arial"/>
                <a:ea typeface="Arial"/>
              </a:rPr>
              <a:t>Simon Flower, BGS</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37120" y="3325320"/>
            <a:ext cx="7900560" cy="1405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US" sz="3400" spc="-1" strike="noStrike">
                <a:solidFill>
                  <a:srgbClr val="ffffff"/>
                </a:solidFill>
                <a:latin typeface="Arial"/>
                <a:ea typeface="Arial"/>
              </a:rPr>
              <a:t>Progress on transfer of the Intermagnet archive from NRCan to BGS</a:t>
            </a:r>
            <a:endParaRPr b="0" lang="en-GB" sz="3400" spc="-1" strike="noStrike">
              <a:latin typeface="Arial"/>
            </a:endParaRPr>
          </a:p>
        </p:txBody>
      </p:sp>
      <p:sp>
        <p:nvSpPr>
          <p:cNvPr id="84" name="CustomShape 2"/>
          <p:cNvSpPr/>
          <p:nvPr/>
        </p:nvSpPr>
        <p:spPr>
          <a:xfrm>
            <a:off x="537120" y="2980800"/>
            <a:ext cx="3742560" cy="343800"/>
          </a:xfrm>
          <a:prstGeom prst="rect">
            <a:avLst/>
          </a:prstGeom>
          <a:noFill/>
          <a:ln w="0">
            <a:noFill/>
          </a:ln>
        </p:spPr>
        <p:style>
          <a:lnRef idx="0"/>
          <a:fillRef idx="0"/>
          <a:effectRef idx="0"/>
          <a:fontRef idx="minor"/>
        </p:style>
        <p:txBody>
          <a:bodyPr lIns="90000" rIns="90000" tIns="45000" bIns="45000">
            <a:noAutofit/>
          </a:bodyPr>
          <a:p>
            <a:pPr marL="6480">
              <a:lnSpc>
                <a:spcPct val="100000"/>
              </a:lnSpc>
              <a:spcBef>
                <a:spcPts val="320"/>
              </a:spcBef>
              <a:tabLst>
                <a:tab algn="l" pos="0"/>
              </a:tabLst>
            </a:pPr>
            <a:r>
              <a:rPr b="0" lang="en-US" sz="1200" spc="-1" strike="noStrike" cap="all">
                <a:solidFill>
                  <a:srgbClr val="ad9c70"/>
                </a:solidFill>
                <a:latin typeface="Arial"/>
                <a:ea typeface="Arial"/>
              </a:rPr>
              <a:t>Simon Flower, BGS</a:t>
            </a:r>
            <a:endParaRPr b="0" lang="en-GB" sz="1200" spc="-1" strike="noStrike">
              <a:latin typeface="Arial"/>
            </a:endParaRPr>
          </a:p>
        </p:txBody>
      </p:sp>
      <p:sp>
        <p:nvSpPr>
          <p:cNvPr id="85" name="CustomShape 3"/>
          <p:cNvSpPr/>
          <p:nvPr/>
        </p:nvSpPr>
        <p:spPr>
          <a:xfrm>
            <a:off x="3063600" y="1002240"/>
            <a:ext cx="3016080" cy="1550160"/>
          </a:xfrm>
          <a:prstGeom prst="rect">
            <a:avLst/>
          </a:prstGeom>
          <a:solidFill>
            <a:srgbClr val="ffffff"/>
          </a:solidFill>
          <a:ln>
            <a:solidFill>
              <a:srgbClr val="002e40"/>
            </a:solidFill>
            <a:round/>
          </a:ln>
        </p:spPr>
        <p:style>
          <a:lnRef idx="2">
            <a:schemeClr val="dk1"/>
          </a:lnRef>
          <a:fillRef idx="1">
            <a:schemeClr val="lt1"/>
          </a:fillRef>
          <a:effectRef idx="0">
            <a:schemeClr val="dk1"/>
          </a:effectRef>
          <a:fontRef idx="minor"/>
        </p:style>
        <p:txBody>
          <a:bodyPr lIns="90000" rIns="90000" tIns="45000" bIns="45000">
            <a:spAutoFit/>
          </a:bodyPr>
          <a:p>
            <a:pPr algn="just">
              <a:lnSpc>
                <a:spcPct val="100000"/>
              </a:lnSpc>
            </a:pPr>
            <a:r>
              <a:rPr b="0" lang="en-GB" sz="1600" spc="-1" strike="noStrike">
                <a:solidFill>
                  <a:srgbClr val="002e40"/>
                </a:solidFill>
                <a:latin typeface="Arial"/>
                <a:ea typeface="Arial"/>
              </a:rPr>
              <a:t>I have not included an audio narration with this presentation, as I think the presentation is self-explanatory. If anything is unclear, please get in contact: </a:t>
            </a:r>
            <a:r>
              <a:rPr b="0" lang="en-GB" sz="1600" spc="-1" strike="noStrike" u="sng">
                <a:solidFill>
                  <a:srgbClr val="ad9c70"/>
                </a:solidFill>
                <a:uFillTx/>
                <a:latin typeface="Arial"/>
                <a:ea typeface="Arial"/>
                <a:hlinkClick r:id="rId1"/>
              </a:rPr>
              <a:t>mailto:smf@bgs.ac.uk</a:t>
            </a:r>
            <a:endParaRPr b="0" lang="en-GB"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42240" y="372600"/>
            <a:ext cx="7858440" cy="514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Summary</a:t>
            </a:r>
            <a:endParaRPr b="0" lang="en-GB" sz="2400" spc="-1" strike="noStrike">
              <a:latin typeface="Arial"/>
            </a:endParaRPr>
          </a:p>
        </p:txBody>
      </p:sp>
      <p:sp>
        <p:nvSpPr>
          <p:cNvPr id="87" name="CustomShape 2"/>
          <p:cNvSpPr/>
          <p:nvPr/>
        </p:nvSpPr>
        <p:spPr>
          <a:xfrm>
            <a:off x="0" y="1600200"/>
            <a:ext cx="4968000" cy="3542760"/>
          </a:xfrm>
          <a:prstGeom prst="rect">
            <a:avLst/>
          </a:prstGeom>
          <a:noFill/>
          <a:ln w="0">
            <a:noFill/>
          </a:ln>
        </p:spPr>
        <p:style>
          <a:lnRef idx="0"/>
          <a:fillRef idx="0"/>
          <a:effectRef idx="0"/>
          <a:fontRef idx="minor"/>
        </p:style>
        <p:txBody>
          <a:bodyPr lIns="90000" rIns="90000" tIns="45000" bIns="45000">
            <a:noAutofit/>
          </a:bodyPr>
          <a:p>
            <a:pPr marL="127080">
              <a:lnSpc>
                <a:spcPct val="100000"/>
              </a:lnSpc>
              <a:spcBef>
                <a:spcPts val="320"/>
              </a:spcBef>
              <a:tabLst>
                <a:tab algn="l" pos="0"/>
              </a:tabLst>
            </a:pPr>
            <a:r>
              <a:rPr b="0" lang="en-GB" sz="1600" spc="-1" strike="noStrike">
                <a:solidFill>
                  <a:srgbClr val="3f3f3f"/>
                </a:solidFill>
                <a:latin typeface="Arial"/>
                <a:ea typeface="Arial"/>
              </a:rPr>
              <a:t>BGS are working to move the Intermagnet data archive from NRCan. Archive and real-time data and the associated services will transfer during 2021. BGS will provide services to:</a:t>
            </a:r>
            <a:endParaRPr b="0" lang="en-GB" sz="1600" spc="-1" strike="noStrike">
              <a:latin typeface="Arial"/>
            </a:endParaRPr>
          </a:p>
          <a:p>
            <a:pPr marL="127080">
              <a:lnSpc>
                <a:spcPct val="100000"/>
              </a:lnSpc>
              <a:spcBef>
                <a:spcPts val="320"/>
              </a:spcBef>
              <a:tabLst>
                <a:tab algn="l" pos="0"/>
              </a:tabLst>
            </a:pPr>
            <a:endParaRPr b="0" lang="en-GB" sz="1600" spc="-1" strike="noStrike">
              <a:latin typeface="Arial"/>
            </a:endParaRPr>
          </a:p>
          <a:p>
            <a:pPr marL="457200" indent="-329400">
              <a:lnSpc>
                <a:spcPct val="100000"/>
              </a:lnSpc>
              <a:spcBef>
                <a:spcPts val="320"/>
              </a:spcBef>
              <a:buClr>
                <a:srgbClr val="3f3f3f"/>
              </a:buClr>
              <a:buFont typeface="Arial"/>
              <a:buChar char="•"/>
              <a:tabLst>
                <a:tab algn="l" pos="0"/>
              </a:tabLst>
            </a:pPr>
            <a:r>
              <a:rPr b="0" lang="en-GB" sz="1600" spc="-1" strike="noStrike">
                <a:solidFill>
                  <a:srgbClr val="3f3f3f"/>
                </a:solidFill>
                <a:latin typeface="Arial"/>
                <a:ea typeface="Arial"/>
              </a:rPr>
              <a:t>Receive data from the other 4 GINs</a:t>
            </a:r>
            <a:endParaRPr b="0" lang="en-GB" sz="1600" spc="-1" strike="noStrike">
              <a:latin typeface="Arial"/>
            </a:endParaRPr>
          </a:p>
          <a:p>
            <a:pPr marL="457200" indent="-329400">
              <a:lnSpc>
                <a:spcPct val="100000"/>
              </a:lnSpc>
              <a:spcBef>
                <a:spcPts val="320"/>
              </a:spcBef>
              <a:buClr>
                <a:srgbClr val="3f3f3f"/>
              </a:buClr>
              <a:buFont typeface="Arial"/>
              <a:buChar char="•"/>
              <a:tabLst>
                <a:tab algn="l" pos="0"/>
              </a:tabLst>
            </a:pPr>
            <a:r>
              <a:rPr b="0" lang="en-GB" sz="1600" spc="-1" strike="noStrike">
                <a:solidFill>
                  <a:srgbClr val="3f3f3f"/>
                </a:solidFill>
                <a:latin typeface="Arial"/>
                <a:ea typeface="Arial"/>
              </a:rPr>
              <a:t>Replace the data download application on the Intermagnet web site</a:t>
            </a:r>
            <a:endParaRPr b="0" lang="en-GB" sz="1600" spc="-1" strike="noStrike">
              <a:latin typeface="Arial"/>
            </a:endParaRPr>
          </a:p>
          <a:p>
            <a:pPr marL="457200" indent="-329400">
              <a:lnSpc>
                <a:spcPct val="100000"/>
              </a:lnSpc>
              <a:spcBef>
                <a:spcPts val="320"/>
              </a:spcBef>
              <a:buClr>
                <a:srgbClr val="3f3f3f"/>
              </a:buClr>
              <a:buFont typeface="Arial"/>
              <a:buChar char="•"/>
              <a:tabLst>
                <a:tab algn="l" pos="0"/>
              </a:tabLst>
            </a:pPr>
            <a:r>
              <a:rPr b="0" lang="en-GB" sz="1600" spc="-1" strike="noStrike">
                <a:solidFill>
                  <a:srgbClr val="3f3f3f"/>
                </a:solidFill>
                <a:latin typeface="Arial"/>
                <a:ea typeface="Arial"/>
              </a:rPr>
              <a:t>Allow users ftp access to the data</a:t>
            </a:r>
            <a:endParaRPr b="0" lang="en-GB" sz="1600" spc="-1" strike="noStrike">
              <a:latin typeface="Arial"/>
            </a:endParaRPr>
          </a:p>
          <a:p>
            <a:pPr marL="457200" indent="-329400">
              <a:lnSpc>
                <a:spcPct val="100000"/>
              </a:lnSpc>
              <a:spcBef>
                <a:spcPts val="320"/>
              </a:spcBef>
              <a:buClr>
                <a:srgbClr val="3f3f3f"/>
              </a:buClr>
              <a:buFont typeface="Arial"/>
              <a:buChar char="•"/>
              <a:tabLst>
                <a:tab algn="l" pos="0"/>
              </a:tabLst>
            </a:pPr>
            <a:r>
              <a:rPr b="0" lang="en-GB" sz="1600" spc="-1" strike="noStrike">
                <a:solidFill>
                  <a:srgbClr val="3f3f3f"/>
                </a:solidFill>
                <a:latin typeface="Arial"/>
                <a:ea typeface="Arial"/>
              </a:rPr>
              <a:t>Make statistics available to data providers</a:t>
            </a:r>
            <a:endParaRPr b="0" lang="en-GB" sz="1600" spc="-1" strike="noStrike">
              <a:latin typeface="Arial"/>
            </a:endParaRPr>
          </a:p>
        </p:txBody>
      </p:sp>
      <p:pic>
        <p:nvPicPr>
          <p:cNvPr id="88" name="Picture 3" descr=""/>
          <p:cNvPicPr/>
          <p:nvPr/>
        </p:nvPicPr>
        <p:blipFill>
          <a:blip r:embed="rId1"/>
          <a:stretch/>
        </p:blipFill>
        <p:spPr>
          <a:xfrm>
            <a:off x="4968720" y="1728000"/>
            <a:ext cx="3826800" cy="2196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642240" y="372600"/>
            <a:ext cx="7858440" cy="514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Progress: IT infrastructure and security</a:t>
            </a:r>
            <a:endParaRPr b="0" lang="en-GB" sz="2400" spc="-1" strike="noStrike">
              <a:latin typeface="Arial"/>
            </a:endParaRPr>
          </a:p>
        </p:txBody>
      </p:sp>
      <p:graphicFrame>
        <p:nvGraphicFramePr>
          <p:cNvPr id="90" name="Table 2"/>
          <p:cNvGraphicFramePr/>
          <p:nvPr/>
        </p:nvGraphicFramePr>
        <p:xfrm>
          <a:off x="642240" y="1315800"/>
          <a:ext cx="4968360" cy="1482840"/>
        </p:xfrm>
        <a:graphic>
          <a:graphicData uri="http://schemas.openxmlformats.org/drawingml/2006/table">
            <a:tbl>
              <a:tblPr/>
              <a:tblGrid>
                <a:gridCol w="2484360"/>
                <a:gridCol w="2484360"/>
              </a:tblGrid>
              <a:tr h="370800">
                <a:tc>
                  <a:txBody>
                    <a:bodyPr>
                      <a:noAutofit/>
                    </a:bodyPr>
                    <a:p>
                      <a:pPr>
                        <a:lnSpc>
                          <a:spcPct val="100000"/>
                        </a:lnSpc>
                      </a:pPr>
                      <a:r>
                        <a:rPr b="1" lang="en-GB" sz="1400" spc="-1" strike="noStrike">
                          <a:solidFill>
                            <a:srgbClr val="ffffff"/>
                          </a:solidFill>
                          <a:latin typeface="Arial"/>
                          <a:ea typeface="Arial"/>
                        </a:rPr>
                        <a:t>Task</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370800">
                <a:tc>
                  <a:txBody>
                    <a:bodyPr>
                      <a:noAutofit/>
                    </a:bodyPr>
                    <a:p>
                      <a:pPr>
                        <a:lnSpc>
                          <a:spcPct val="100000"/>
                        </a:lnSpc>
                      </a:pPr>
                      <a:r>
                        <a:rPr b="0" lang="en-GB" sz="1400" spc="-1" strike="noStrike">
                          <a:solidFill>
                            <a:srgbClr val="002e40"/>
                          </a:solidFill>
                          <a:latin typeface="Calibri"/>
                          <a:ea typeface="Calibri"/>
                        </a:rPr>
                        <a:t>Agree with BGS IT infrastructure managers to host the size of data associated with the Intermagnet archive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370800">
                <a:tc>
                  <a:txBody>
                    <a:bodyPr>
                      <a:noAutofit/>
                    </a:bodyPr>
                    <a:p>
                      <a:pPr>
                        <a:lnSpc>
                          <a:spcPct val="100000"/>
                        </a:lnSpc>
                        <a:tabLst>
                          <a:tab algn="l" pos="0"/>
                        </a:tabLst>
                      </a:pPr>
                      <a:r>
                        <a:rPr b="0" lang="en-GB" sz="1400" spc="-1" strike="noStrike">
                          <a:solidFill>
                            <a:srgbClr val="002e40"/>
                          </a:solidFill>
                          <a:latin typeface="Calibri"/>
                          <a:ea typeface="Calibri"/>
                        </a:rPr>
                        <a:t>Agree with BGS IT infrastructure managers a secure way to allow rsync data to be received by BGS from Intermagnet GINs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r h="370800">
                <a:tc>
                  <a:txBody>
                    <a:bodyPr>
                      <a:noAutofit/>
                    </a:bodyPr>
                    <a:p>
                      <a:pPr>
                        <a:lnSpc>
                          <a:spcPct val="100000"/>
                        </a:lnSpc>
                        <a:tabLst>
                          <a:tab algn="l" pos="0"/>
                        </a:tabLst>
                      </a:pPr>
                      <a:r>
                        <a:rPr b="0" lang="en-GB" sz="1400" spc="-1" strike="noStrike">
                          <a:solidFill>
                            <a:srgbClr val="002e40"/>
                          </a:solidFill>
                          <a:latin typeface="Calibri"/>
                          <a:ea typeface="Calibri"/>
                        </a:rPr>
                        <a:t>Develop a model for deploying Intermagnet Internet applications using BGS “Kubernetes” infrastructure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tabLst>
                          <a:tab algn="l" pos="0"/>
                        </a:tabLst>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p>
                      <a:pPr>
                        <a:lnSpc>
                          <a:spcPct val="100000"/>
                        </a:lnSpc>
                        <a:tabLst>
                          <a:tab algn="l" pos="0"/>
                        </a:tabLst>
                      </a:pP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bl>
          </a:graphicData>
        </a:graphic>
      </p:graphicFrame>
      <p:sp>
        <p:nvSpPr>
          <p:cNvPr id="91" name="CustomShape 3"/>
          <p:cNvSpPr/>
          <p:nvPr/>
        </p:nvSpPr>
        <p:spPr>
          <a:xfrm rot="16200000">
            <a:off x="8597160" y="40658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2" name="CustomShape 4"/>
          <p:cNvSpPr/>
          <p:nvPr/>
        </p:nvSpPr>
        <p:spPr>
          <a:xfrm rot="16200000">
            <a:off x="8597160" y="377352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3" name="CustomShape 5"/>
          <p:cNvSpPr/>
          <p:nvPr/>
        </p:nvSpPr>
        <p:spPr>
          <a:xfrm rot="16200000">
            <a:off x="8597160" y="34815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4" name="CustomShape 6"/>
          <p:cNvSpPr/>
          <p:nvPr/>
        </p:nvSpPr>
        <p:spPr>
          <a:xfrm rot="16200000">
            <a:off x="8597160" y="31892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5" name="CustomShape 7"/>
          <p:cNvSpPr/>
          <p:nvPr/>
        </p:nvSpPr>
        <p:spPr>
          <a:xfrm rot="16200000">
            <a:off x="8597160" y="28972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6" name="CustomShape 8"/>
          <p:cNvSpPr/>
          <p:nvPr/>
        </p:nvSpPr>
        <p:spPr>
          <a:xfrm rot="16200000">
            <a:off x="8597160" y="26049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7" name="CustomShape 9"/>
          <p:cNvSpPr/>
          <p:nvPr/>
        </p:nvSpPr>
        <p:spPr>
          <a:xfrm rot="16200000">
            <a:off x="8597160" y="231300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8" name="CustomShape 10"/>
          <p:cNvSpPr/>
          <p:nvPr/>
        </p:nvSpPr>
        <p:spPr>
          <a:xfrm rot="16200000">
            <a:off x="8597160" y="143640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99" name="CustomShape 11"/>
          <p:cNvSpPr/>
          <p:nvPr/>
        </p:nvSpPr>
        <p:spPr>
          <a:xfrm rot="16200000">
            <a:off x="8597160" y="20206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0" name="CustomShape 12"/>
          <p:cNvSpPr/>
          <p:nvPr/>
        </p:nvSpPr>
        <p:spPr>
          <a:xfrm rot="16200000">
            <a:off x="8597160" y="172872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1" name="CustomShape 13"/>
          <p:cNvSpPr/>
          <p:nvPr/>
        </p:nvSpPr>
        <p:spPr>
          <a:xfrm>
            <a:off x="8433360" y="1081440"/>
            <a:ext cx="636480" cy="303120"/>
          </a:xfrm>
          <a:prstGeom prst="rect">
            <a:avLst/>
          </a:prstGeom>
          <a:gradFill rotWithShape="0">
            <a:gsLst>
              <a:gs pos="0">
                <a:srgbClr val="9cb299"/>
              </a:gs>
              <a:gs pos="100000">
                <a:srgbClr val="c2d0c0"/>
              </a:gs>
            </a:gsLst>
            <a:lin ang="16200000"/>
          </a:gradFill>
          <a:ln w="0">
            <a:noFill/>
          </a:ln>
        </p:spPr>
        <p:style>
          <a:lnRef idx="0"/>
          <a:fillRef idx="0"/>
          <a:effectRef idx="0"/>
          <a:fontRef idx="minor"/>
        </p:style>
        <p:txBody>
          <a:bodyPr wrap="none" lIns="90000" rIns="90000" tIns="45000" bIns="45000">
            <a:spAutoFit/>
          </a:bodyPr>
          <a:p>
            <a:pPr algn="ctr">
              <a:lnSpc>
                <a:spcPct val="100000"/>
              </a:lnSpc>
            </a:pPr>
            <a:r>
              <a:rPr b="0" lang="en-GB" sz="1400" spc="-1" strike="noStrike">
                <a:solidFill>
                  <a:srgbClr val="ffffff"/>
                </a:solidFill>
                <a:latin typeface="Arial"/>
                <a:ea typeface="Arial"/>
              </a:rPr>
              <a:t>100%</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42240" y="372600"/>
            <a:ext cx="7858440" cy="514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Progress: Receiving data from GINs</a:t>
            </a:r>
            <a:endParaRPr b="0" lang="en-GB" sz="2400" spc="-1" strike="noStrike">
              <a:latin typeface="Arial"/>
            </a:endParaRPr>
          </a:p>
        </p:txBody>
      </p:sp>
      <p:graphicFrame>
        <p:nvGraphicFramePr>
          <p:cNvPr id="103" name="Table 2"/>
          <p:cNvGraphicFramePr/>
          <p:nvPr/>
        </p:nvGraphicFramePr>
        <p:xfrm>
          <a:off x="642240" y="1315800"/>
          <a:ext cx="4968360" cy="3595680"/>
        </p:xfrm>
        <a:graphic>
          <a:graphicData uri="http://schemas.openxmlformats.org/drawingml/2006/table">
            <a:tbl>
              <a:tblPr/>
              <a:tblGrid>
                <a:gridCol w="2484360"/>
                <a:gridCol w="2484360"/>
              </a:tblGrid>
              <a:tr h="370800">
                <a:tc>
                  <a:txBody>
                    <a:bodyPr>
                      <a:noAutofit/>
                    </a:bodyPr>
                    <a:p>
                      <a:pPr>
                        <a:lnSpc>
                          <a:spcPct val="100000"/>
                        </a:lnSpc>
                      </a:pPr>
                      <a:r>
                        <a:rPr b="1" lang="en-GB" sz="1400" spc="-1" strike="noStrike">
                          <a:solidFill>
                            <a:srgbClr val="ffffff"/>
                          </a:solidFill>
                          <a:latin typeface="Arial"/>
                          <a:ea typeface="Arial"/>
                        </a:rPr>
                        <a:t>Task</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448920">
                <a:tc>
                  <a:txBody>
                    <a:bodyPr>
                      <a:noAutofit/>
                    </a:bodyPr>
                    <a:p>
                      <a:pPr>
                        <a:lnSpc>
                          <a:spcPct val="100000"/>
                        </a:lnSpc>
                      </a:pPr>
                      <a:r>
                        <a:rPr b="0" lang="en-GB" sz="1400" spc="-1" strike="noStrike">
                          <a:solidFill>
                            <a:srgbClr val="002e40"/>
                          </a:solidFill>
                          <a:latin typeface="Calibri"/>
                          <a:ea typeface="Calibri"/>
                        </a:rPr>
                        <a:t>Write software to receive rsync data from the four other GINs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448920">
                <a:tc>
                  <a:txBody>
                    <a:bodyPr>
                      <a:noAutofit/>
                    </a:bodyPr>
                    <a:p>
                      <a:pPr>
                        <a:lnSpc>
                          <a:spcPct val="100000"/>
                        </a:lnSpc>
                        <a:tabLst>
                          <a:tab algn="l" pos="0"/>
                        </a:tabLst>
                      </a:pPr>
                      <a:r>
                        <a:rPr b="0" lang="en-GB" sz="1400" spc="-1" strike="noStrike">
                          <a:solidFill>
                            <a:srgbClr val="002e40"/>
                          </a:solidFill>
                          <a:latin typeface="Calibri"/>
                          <a:ea typeface="Calibri"/>
                        </a:rPr>
                        <a:t>Deploy rsync software in BGS Kubernetes infrastructure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highlight>
                            <a:srgbClr val="f0a845"/>
                          </a:highlight>
                          <a:latin typeface="Arial"/>
                          <a:ea typeface="Arial"/>
                        </a:rPr>
                        <a:t>In 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r h="491400">
                <a:tc>
                  <a:txBody>
                    <a:bodyPr>
                      <a:noAutofit/>
                    </a:bodyPr>
                    <a:p>
                      <a:pPr>
                        <a:lnSpc>
                          <a:spcPct val="100000"/>
                        </a:lnSpc>
                      </a:pPr>
                      <a:r>
                        <a:rPr b="0" lang="en-GB" sz="1400" spc="-1" strike="noStrike">
                          <a:solidFill>
                            <a:srgbClr val="002e40"/>
                          </a:solidFill>
                          <a:latin typeface="Arial"/>
                          <a:ea typeface="Arial"/>
                        </a:rPr>
                        <a:t>Liaise with four other GINs to receive real-time data</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ffffff"/>
                          </a:solidFill>
                          <a:highlight>
                            <a:srgbClr val="ff0000"/>
                          </a:highlight>
                          <a:latin typeface="Arial"/>
                          <a:ea typeface="Arial"/>
                        </a:rPr>
                        <a:t>Not started</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491400">
                <a:tc>
                  <a:txBody>
                    <a:bodyPr>
                      <a:noAutofit/>
                    </a:bodyPr>
                    <a:p>
                      <a:pPr>
                        <a:lnSpc>
                          <a:spcPct val="100000"/>
                        </a:lnSpc>
                      </a:pPr>
                      <a:r>
                        <a:rPr b="0" lang="en-GB" sz="1400" spc="-1" strike="noStrike">
                          <a:solidFill>
                            <a:srgbClr val="002e40"/>
                          </a:solidFill>
                          <a:latin typeface="Arial"/>
                          <a:ea typeface="Arial"/>
                        </a:rPr>
                        <a:t>Liaise with NRCan to receive historic data archive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ffffff"/>
                          </a:solidFill>
                          <a:highlight>
                            <a:srgbClr val="ff0000"/>
                          </a:highlight>
                          <a:latin typeface="Arial"/>
                          <a:ea typeface="Arial"/>
                        </a:rPr>
                        <a:t>Not started</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r h="1344600">
                <a:tc>
                  <a:txBody>
                    <a:bodyPr>
                      <a:noAutofit/>
                    </a:bodyPr>
                    <a:p>
                      <a:pPr>
                        <a:lnSpc>
                          <a:spcPct val="100000"/>
                        </a:lnSpc>
                      </a:pPr>
                      <a:r>
                        <a:rPr b="0" lang="en-GB" sz="1400" spc="-1" strike="noStrike">
                          <a:solidFill>
                            <a:srgbClr val="002e40"/>
                          </a:solidFill>
                          <a:latin typeface="Arial"/>
                          <a:ea typeface="Arial"/>
                        </a:rPr>
                        <a:t>Receive definitive data from Paris GIN</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No work needed (</a:t>
                      </a:r>
                      <a:r>
                        <a:rPr b="0" lang="en-GB" sz="1200" spc="-1" strike="noStrike">
                          <a:solidFill>
                            <a:srgbClr val="002e40"/>
                          </a:solidFill>
                          <a:highlight>
                            <a:srgbClr val="00ff00"/>
                          </a:highlight>
                          <a:latin typeface="Arial"/>
                          <a:ea typeface="Arial"/>
                        </a:rPr>
                        <a:t>NRCan will continue to clone definitive data from the Paris GIN and convert this from IAF to IAGA2002. They will then put this IAGA2002 data into the rsync stream from NRCan to BGS</a:t>
                      </a:r>
                      <a:r>
                        <a:rPr b="0" lang="en-GB" sz="1400" spc="-1" strike="noStrike">
                          <a:solidFill>
                            <a:srgbClr val="002e40"/>
                          </a:solidFill>
                          <a:highlight>
                            <a:srgbClr val="00ff00"/>
                          </a:highlight>
                          <a:latin typeface="Arial"/>
                          <a:ea typeface="Arial"/>
                        </a:rPr>
                        <a:t>)</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bl>
          </a:graphicData>
        </a:graphic>
      </p:graphicFrame>
      <p:sp>
        <p:nvSpPr>
          <p:cNvPr id="104" name="CustomShape 3"/>
          <p:cNvSpPr/>
          <p:nvPr/>
        </p:nvSpPr>
        <p:spPr>
          <a:xfrm rot="16200000">
            <a:off x="8597160" y="40658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5" name="CustomShape 4"/>
          <p:cNvSpPr/>
          <p:nvPr/>
        </p:nvSpPr>
        <p:spPr>
          <a:xfrm rot="16200000">
            <a:off x="8597160" y="377352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6" name="CustomShape 5"/>
          <p:cNvSpPr/>
          <p:nvPr/>
        </p:nvSpPr>
        <p:spPr>
          <a:xfrm rot="16200000">
            <a:off x="8597160" y="34815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7" name="CustomShape 6"/>
          <p:cNvSpPr/>
          <p:nvPr/>
        </p:nvSpPr>
        <p:spPr>
          <a:xfrm rot="16200000">
            <a:off x="8597160" y="31892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8" name="CustomShape 7"/>
          <p:cNvSpPr/>
          <p:nvPr/>
        </p:nvSpPr>
        <p:spPr>
          <a:xfrm rot="16200000">
            <a:off x="8597160" y="28972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09" name="CustomShape 8"/>
          <p:cNvSpPr/>
          <p:nvPr/>
        </p:nvSpPr>
        <p:spPr>
          <a:xfrm rot="16200000">
            <a:off x="8597160" y="260496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10" name="CustomShape 9"/>
          <p:cNvSpPr/>
          <p:nvPr/>
        </p:nvSpPr>
        <p:spPr>
          <a:xfrm rot="16200000">
            <a:off x="8597160" y="231300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11" name="CustomShape 10"/>
          <p:cNvSpPr/>
          <p:nvPr/>
        </p:nvSpPr>
        <p:spPr>
          <a:xfrm rot="16200000">
            <a:off x="8597160" y="143640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12" name="CustomShape 11"/>
          <p:cNvSpPr/>
          <p:nvPr/>
        </p:nvSpPr>
        <p:spPr>
          <a:xfrm rot="16200000">
            <a:off x="8597160" y="202068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13" name="CustomShape 12"/>
          <p:cNvSpPr/>
          <p:nvPr/>
        </p:nvSpPr>
        <p:spPr>
          <a:xfrm rot="16200000">
            <a:off x="8597160" y="172872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14" name="CustomShape 13"/>
          <p:cNvSpPr/>
          <p:nvPr/>
        </p:nvSpPr>
        <p:spPr>
          <a:xfrm>
            <a:off x="8482680" y="1086120"/>
            <a:ext cx="537480" cy="303120"/>
          </a:xfrm>
          <a:prstGeom prst="rect">
            <a:avLst/>
          </a:prstGeom>
          <a:gradFill rotWithShape="0">
            <a:gsLst>
              <a:gs pos="0">
                <a:srgbClr val="af9f74"/>
              </a:gs>
              <a:gs pos="100000">
                <a:srgbClr val="cec4a9"/>
              </a:gs>
            </a:gsLst>
            <a:lin ang="16200000"/>
          </a:gradFill>
          <a:ln w="0">
            <a:noFill/>
          </a:ln>
        </p:spPr>
        <p:style>
          <a:lnRef idx="0"/>
          <a:fillRef idx="0"/>
          <a:effectRef idx="0"/>
          <a:fontRef idx="minor"/>
        </p:style>
        <p:txBody>
          <a:bodyPr wrap="none" lIns="90000" rIns="90000" tIns="45000" bIns="45000">
            <a:spAutoFit/>
          </a:bodyPr>
          <a:p>
            <a:pPr algn="ctr">
              <a:lnSpc>
                <a:spcPct val="100000"/>
              </a:lnSpc>
            </a:pPr>
            <a:r>
              <a:rPr b="0" lang="en-GB" sz="1400" spc="-1" strike="noStrike">
                <a:solidFill>
                  <a:srgbClr val="ffffff"/>
                </a:solidFill>
                <a:latin typeface="Arial"/>
                <a:ea typeface="Arial"/>
              </a:rPr>
              <a:t>50%</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642240" y="372600"/>
            <a:ext cx="7858440" cy="514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Progress: Distributing data to users</a:t>
            </a:r>
            <a:endParaRPr b="0" lang="en-GB" sz="2400" spc="-1" strike="noStrike">
              <a:latin typeface="Arial"/>
            </a:endParaRPr>
          </a:p>
        </p:txBody>
      </p:sp>
      <p:graphicFrame>
        <p:nvGraphicFramePr>
          <p:cNvPr id="116" name="Table 2"/>
          <p:cNvGraphicFramePr/>
          <p:nvPr/>
        </p:nvGraphicFramePr>
        <p:xfrm>
          <a:off x="642240" y="1315800"/>
          <a:ext cx="4968360" cy="3440880"/>
        </p:xfrm>
        <a:graphic>
          <a:graphicData uri="http://schemas.openxmlformats.org/drawingml/2006/table">
            <a:tbl>
              <a:tblPr/>
              <a:tblGrid>
                <a:gridCol w="2484360"/>
                <a:gridCol w="2484360"/>
              </a:tblGrid>
              <a:tr h="370800">
                <a:tc>
                  <a:txBody>
                    <a:bodyPr>
                      <a:noAutofit/>
                    </a:bodyPr>
                    <a:p>
                      <a:pPr>
                        <a:lnSpc>
                          <a:spcPct val="100000"/>
                        </a:lnSpc>
                      </a:pPr>
                      <a:r>
                        <a:rPr b="1" lang="en-GB" sz="1400" spc="-1" strike="noStrike">
                          <a:solidFill>
                            <a:srgbClr val="ffffff"/>
                          </a:solidFill>
                          <a:latin typeface="Arial"/>
                          <a:ea typeface="Arial"/>
                        </a:rPr>
                        <a:t>Task</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627480">
                <a:tc>
                  <a:txBody>
                    <a:bodyPr>
                      <a:noAutofit/>
                    </a:bodyPr>
                    <a:p>
                      <a:pPr>
                        <a:lnSpc>
                          <a:spcPct val="100000"/>
                        </a:lnSpc>
                      </a:pPr>
                      <a:r>
                        <a:rPr b="0" lang="en-GB" sz="1400" spc="-1" strike="noStrike">
                          <a:solidFill>
                            <a:srgbClr val="002e40"/>
                          </a:solidFill>
                          <a:latin typeface="Calibri"/>
                          <a:ea typeface="Calibri"/>
                        </a:rPr>
                        <a:t>Update BGS software for INTERMAGNET data distribution</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627480">
                <a:tc>
                  <a:txBody>
                    <a:bodyPr>
                      <a:noAutofit/>
                    </a:bodyPr>
                    <a:p>
                      <a:pPr>
                        <a:lnSpc>
                          <a:spcPct val="100000"/>
                        </a:lnSpc>
                        <a:tabLst>
                          <a:tab algn="l" pos="0"/>
                        </a:tabLst>
                      </a:pPr>
                      <a:r>
                        <a:rPr b="0" lang="en-GB" sz="1400" spc="-1" strike="noStrike">
                          <a:solidFill>
                            <a:srgbClr val="002e40"/>
                          </a:solidFill>
                          <a:latin typeface="Calibri"/>
                          <a:ea typeface="Calibri"/>
                        </a:rPr>
                        <a:t>Deploy data distribution software in BGS Kubernetes infrastructure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r h="491400">
                <a:tc>
                  <a:txBody>
                    <a:bodyPr>
                      <a:noAutofit/>
                    </a:bodyPr>
                    <a:p>
                      <a:pPr>
                        <a:lnSpc>
                          <a:spcPct val="100000"/>
                        </a:lnSpc>
                      </a:pPr>
                      <a:r>
                        <a:rPr b="0" lang="en-GB" sz="1400" spc="-1" strike="noStrike">
                          <a:solidFill>
                            <a:srgbClr val="002e40"/>
                          </a:solidFill>
                          <a:latin typeface="Arial"/>
                          <a:ea typeface="Arial"/>
                        </a:rPr>
                        <a:t>Update BGS Intermagnet ftp server</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691200">
                <a:tc>
                  <a:txBody>
                    <a:bodyPr>
                      <a:noAutofit/>
                    </a:bodyPr>
                    <a:p>
                      <a:pPr>
                        <a:lnSpc>
                          <a:spcPct val="100000"/>
                        </a:lnSpc>
                      </a:pPr>
                      <a:r>
                        <a:rPr b="0" lang="en-GB" sz="1400" spc="-1" strike="noStrike">
                          <a:solidFill>
                            <a:srgbClr val="002e40"/>
                          </a:solidFill>
                          <a:latin typeface="Arial"/>
                          <a:ea typeface="Arial"/>
                        </a:rPr>
                        <a:t>Deploy Intermagnet ftp server in BGS Kubernetes infrastructure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highlight>
                            <a:srgbClr val="f0a845"/>
                          </a:highlight>
                          <a:latin typeface="Arial"/>
                          <a:ea typeface="Arial"/>
                        </a:rPr>
                        <a:t>In 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r h="632880">
                <a:tc>
                  <a:txBody>
                    <a:bodyPr>
                      <a:noAutofit/>
                    </a:bodyPr>
                    <a:p>
                      <a:pPr>
                        <a:lnSpc>
                          <a:spcPct val="100000"/>
                        </a:lnSpc>
                      </a:pPr>
                      <a:r>
                        <a:rPr b="0" lang="en-GB" sz="1400" spc="-1" strike="noStrike">
                          <a:solidFill>
                            <a:srgbClr val="002e40"/>
                          </a:solidFill>
                          <a:latin typeface="Arial"/>
                          <a:ea typeface="Arial"/>
                        </a:rPr>
                        <a:t>Provide plots of recent geomagnetic activity</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f0a845"/>
                          </a:highlight>
                          <a:latin typeface="Arial"/>
                          <a:ea typeface="Arial"/>
                        </a:rPr>
                        <a:t>In progress</a:t>
                      </a:r>
                      <a:r>
                        <a:rPr b="0" lang="en-GB" sz="1200" spc="-1" strike="noStrike">
                          <a:solidFill>
                            <a:srgbClr val="002e40"/>
                          </a:solidFill>
                          <a:highlight>
                            <a:srgbClr val="f0a845"/>
                          </a:highlight>
                          <a:latin typeface="Arial"/>
                          <a:ea typeface="Arial"/>
                        </a:rPr>
                        <a:t> (being implemented by staff at Sodankylä Geophysical Observatory)</a:t>
                      </a:r>
                      <a:endParaRPr b="0" lang="en-GB" sz="12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bl>
          </a:graphicData>
        </a:graphic>
      </p:graphicFrame>
      <p:sp>
        <p:nvSpPr>
          <p:cNvPr id="117" name="CustomShape 3"/>
          <p:cNvSpPr/>
          <p:nvPr/>
        </p:nvSpPr>
        <p:spPr>
          <a:xfrm rot="16200000">
            <a:off x="8597160" y="40658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18" name="CustomShape 4"/>
          <p:cNvSpPr/>
          <p:nvPr/>
        </p:nvSpPr>
        <p:spPr>
          <a:xfrm rot="16200000">
            <a:off x="8597160" y="377352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19" name="CustomShape 5"/>
          <p:cNvSpPr/>
          <p:nvPr/>
        </p:nvSpPr>
        <p:spPr>
          <a:xfrm rot="16200000">
            <a:off x="8597160" y="34815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20" name="CustomShape 6"/>
          <p:cNvSpPr/>
          <p:nvPr/>
        </p:nvSpPr>
        <p:spPr>
          <a:xfrm rot="16200000">
            <a:off x="8597160" y="31892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21" name="CustomShape 7"/>
          <p:cNvSpPr/>
          <p:nvPr/>
        </p:nvSpPr>
        <p:spPr>
          <a:xfrm rot="16200000">
            <a:off x="8597160" y="28972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22" name="CustomShape 8"/>
          <p:cNvSpPr/>
          <p:nvPr/>
        </p:nvSpPr>
        <p:spPr>
          <a:xfrm rot="16200000">
            <a:off x="8597160" y="26049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23" name="CustomShape 9"/>
          <p:cNvSpPr/>
          <p:nvPr/>
        </p:nvSpPr>
        <p:spPr>
          <a:xfrm rot="16200000">
            <a:off x="8597160" y="231300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24" name="CustomShape 10"/>
          <p:cNvSpPr/>
          <p:nvPr/>
        </p:nvSpPr>
        <p:spPr>
          <a:xfrm rot="16200000">
            <a:off x="8597160" y="143640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25" name="CustomShape 11"/>
          <p:cNvSpPr/>
          <p:nvPr/>
        </p:nvSpPr>
        <p:spPr>
          <a:xfrm rot="16200000">
            <a:off x="8597160" y="202068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26" name="CustomShape 12"/>
          <p:cNvSpPr/>
          <p:nvPr/>
        </p:nvSpPr>
        <p:spPr>
          <a:xfrm rot="16200000">
            <a:off x="8597160" y="172872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27" name="CustomShape 13"/>
          <p:cNvSpPr/>
          <p:nvPr/>
        </p:nvSpPr>
        <p:spPr>
          <a:xfrm>
            <a:off x="8482680" y="1081440"/>
            <a:ext cx="537480" cy="303120"/>
          </a:xfrm>
          <a:prstGeom prst="rect">
            <a:avLst/>
          </a:prstGeom>
          <a:gradFill rotWithShape="0">
            <a:gsLst>
              <a:gs pos="0">
                <a:srgbClr val="af9f74"/>
              </a:gs>
              <a:gs pos="100000">
                <a:srgbClr val="cec4a9"/>
              </a:gs>
            </a:gsLst>
            <a:lin ang="16200000"/>
          </a:gradFill>
          <a:ln w="0">
            <a:noFill/>
          </a:ln>
        </p:spPr>
        <p:style>
          <a:lnRef idx="0"/>
          <a:fillRef idx="0"/>
          <a:effectRef idx="0"/>
          <a:fontRef idx="minor"/>
        </p:style>
        <p:txBody>
          <a:bodyPr wrap="none" lIns="90000" rIns="90000" tIns="45000" bIns="45000">
            <a:spAutoFit/>
          </a:bodyPr>
          <a:p>
            <a:pPr algn="ctr">
              <a:lnSpc>
                <a:spcPct val="100000"/>
              </a:lnSpc>
            </a:pPr>
            <a:r>
              <a:rPr b="0" lang="en-GB" sz="1400" spc="-1" strike="noStrike">
                <a:solidFill>
                  <a:srgbClr val="ffffff"/>
                </a:solidFill>
                <a:latin typeface="Arial"/>
                <a:ea typeface="Arial"/>
              </a:rPr>
              <a:t>70%</a:t>
            </a:r>
            <a:endParaRPr b="0" lang="en-GB" sz="1400" spc="-1" strike="noStrike">
              <a:latin typeface="Arial"/>
            </a:endParaRPr>
          </a:p>
        </p:txBody>
      </p:sp>
      <p:sp>
        <p:nvSpPr>
          <p:cNvPr id="128" name="CustomShape 14"/>
          <p:cNvSpPr/>
          <p:nvPr/>
        </p:nvSpPr>
        <p:spPr>
          <a:xfrm>
            <a:off x="5611320" y="1751040"/>
            <a:ext cx="1803960" cy="1155600"/>
          </a:xfrm>
          <a:prstGeom prst="rect">
            <a:avLst/>
          </a:prstGeom>
          <a:solidFill>
            <a:srgbClr val="ffffff"/>
          </a:solidFill>
          <a:ln>
            <a:solidFill>
              <a:srgbClr val="002e40"/>
            </a:solidFill>
            <a:round/>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0" lang="en-GB" sz="1400" spc="-1" strike="noStrike">
                <a:solidFill>
                  <a:srgbClr val="002e40"/>
                </a:solidFill>
                <a:latin typeface="Arial"/>
                <a:ea typeface="Arial"/>
              </a:rPr>
              <a:t>Try the data distribution application: </a:t>
            </a:r>
            <a:r>
              <a:rPr b="0" lang="en-GB" sz="1400" spc="-1" strike="noStrike" u="sng">
                <a:solidFill>
                  <a:srgbClr val="ad9c70"/>
                </a:solidFill>
                <a:uFillTx/>
                <a:latin typeface="Arial"/>
                <a:ea typeface="Arial"/>
                <a:hlinkClick r:id="rId1"/>
              </a:rPr>
              <a:t>https://imag-data-staging.bgs.ac.uk/GIN_V1/GINForms2</a:t>
            </a:r>
            <a:r>
              <a:rPr b="0" lang="en-GB" sz="1400" spc="-1" strike="noStrike">
                <a:solidFill>
                  <a:srgbClr val="002e40"/>
                </a:solidFill>
                <a:latin typeface="Arial"/>
                <a:ea typeface="Arial"/>
              </a:rPr>
              <a:t>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642240" y="372600"/>
            <a:ext cx="7858440" cy="51408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0" lang="en-GB" sz="2400" spc="-1" strike="noStrike">
                <a:solidFill>
                  <a:srgbClr val="3f3f3f"/>
                </a:solidFill>
                <a:latin typeface="Arial"/>
                <a:ea typeface="Arial"/>
              </a:rPr>
              <a:t>Progress: Working with data providers</a:t>
            </a:r>
            <a:endParaRPr b="0" lang="en-GB" sz="2400" spc="-1" strike="noStrike">
              <a:latin typeface="Arial"/>
            </a:endParaRPr>
          </a:p>
        </p:txBody>
      </p:sp>
      <p:graphicFrame>
        <p:nvGraphicFramePr>
          <p:cNvPr id="130" name="Table 2"/>
          <p:cNvGraphicFramePr/>
          <p:nvPr/>
        </p:nvGraphicFramePr>
        <p:xfrm>
          <a:off x="642240" y="1315800"/>
          <a:ext cx="4968360" cy="1112040"/>
        </p:xfrm>
        <a:graphic>
          <a:graphicData uri="http://schemas.openxmlformats.org/drawingml/2006/table">
            <a:tbl>
              <a:tblPr/>
              <a:tblGrid>
                <a:gridCol w="2484360"/>
                <a:gridCol w="2484360"/>
              </a:tblGrid>
              <a:tr h="370800">
                <a:tc>
                  <a:txBody>
                    <a:bodyPr>
                      <a:noAutofit/>
                    </a:bodyPr>
                    <a:p>
                      <a:pPr>
                        <a:lnSpc>
                          <a:spcPct val="100000"/>
                        </a:lnSpc>
                      </a:pPr>
                      <a:r>
                        <a:rPr b="1" lang="en-GB" sz="1400" spc="-1" strike="noStrike">
                          <a:solidFill>
                            <a:srgbClr val="ffffff"/>
                          </a:solidFill>
                          <a:latin typeface="Arial"/>
                          <a:ea typeface="Arial"/>
                        </a:rPr>
                        <a:t>Task</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c>
                  <a:txBody>
                    <a:bodyPr>
                      <a:noAutofit/>
                    </a:bodyPr>
                    <a:p>
                      <a:pPr>
                        <a:lnSpc>
                          <a:spcPct val="100000"/>
                        </a:lnSpc>
                      </a:pPr>
                      <a:r>
                        <a:rPr b="1" lang="en-GB" sz="1400" spc="-1" strike="noStrike">
                          <a:solidFill>
                            <a:srgbClr val="ffffff"/>
                          </a:solidFill>
                          <a:latin typeface="Arial"/>
                          <a:ea typeface="Arial"/>
                        </a:rPr>
                        <a:t>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2e40"/>
                    </a:solidFill>
                  </a:tcPr>
                </a:tc>
              </a:tr>
              <a:tr h="370800">
                <a:tc>
                  <a:txBody>
                    <a:bodyPr>
                      <a:noAutofit/>
                    </a:bodyPr>
                    <a:p>
                      <a:pPr>
                        <a:lnSpc>
                          <a:spcPct val="100000"/>
                        </a:lnSpc>
                      </a:pPr>
                      <a:r>
                        <a:rPr b="0" lang="en-GB" sz="1400" spc="-1" strike="noStrike">
                          <a:solidFill>
                            <a:srgbClr val="002e40"/>
                          </a:solidFill>
                          <a:latin typeface="Arial"/>
                          <a:ea typeface="Arial"/>
                        </a:rPr>
                        <a:t>Implement Intermagnet data embargo period across GIN software products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c>
                  <a:txBody>
                    <a:bodyPr>
                      <a:noAutofit/>
                    </a:bodyPr>
                    <a:p>
                      <a:pPr>
                        <a:lnSpc>
                          <a:spcPct val="100000"/>
                        </a:lnSpc>
                      </a:pPr>
                      <a:r>
                        <a:rPr b="0" lang="en-GB" sz="1400" spc="-1" strike="noStrike">
                          <a:solidFill>
                            <a:srgbClr val="002e40"/>
                          </a:solidFill>
                          <a:highlight>
                            <a:srgbClr val="f0a845"/>
                          </a:highlight>
                          <a:latin typeface="Arial"/>
                          <a:ea typeface="Arial"/>
                        </a:rPr>
                        <a:t>In progress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7e7"/>
                    </a:solidFill>
                  </a:tcPr>
                </a:tc>
              </a:tr>
              <a:tr h="370800">
                <a:tc>
                  <a:txBody>
                    <a:bodyPr>
                      <a:noAutofit/>
                    </a:bodyPr>
                    <a:p>
                      <a:pPr>
                        <a:lnSpc>
                          <a:spcPct val="100000"/>
                        </a:lnSpc>
                      </a:pPr>
                      <a:r>
                        <a:rPr b="0" lang="en-GB" sz="1400" spc="-1" strike="noStrike">
                          <a:solidFill>
                            <a:srgbClr val="002e40"/>
                          </a:solidFill>
                          <a:latin typeface="Calibri"/>
                          <a:ea typeface="Calibri"/>
                        </a:rPr>
                        <a:t>Create, store and make available statistics of data usage to data providers</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c>
                  <a:txBody>
                    <a:bodyPr>
                      <a:noAutofit/>
                    </a:bodyPr>
                    <a:p>
                      <a:pPr>
                        <a:lnSpc>
                          <a:spcPct val="100000"/>
                        </a:lnSpc>
                      </a:pPr>
                      <a:r>
                        <a:rPr b="0" lang="en-GB" sz="1400" spc="-1" strike="noStrike">
                          <a:solidFill>
                            <a:srgbClr val="002e40"/>
                          </a:solidFill>
                          <a:highlight>
                            <a:srgbClr val="00ff00"/>
                          </a:highlight>
                          <a:latin typeface="Arial"/>
                          <a:ea typeface="Arial"/>
                        </a:rPr>
                        <a:t>Complete</a:t>
                      </a:r>
                      <a:endParaRPr b="0" lang="en-GB" sz="1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cf4"/>
                    </a:solidFill>
                  </a:tcPr>
                </a:tc>
              </a:tr>
            </a:tbl>
          </a:graphicData>
        </a:graphic>
      </p:graphicFrame>
      <p:sp>
        <p:nvSpPr>
          <p:cNvPr id="131" name="CustomShape 3"/>
          <p:cNvSpPr/>
          <p:nvPr/>
        </p:nvSpPr>
        <p:spPr>
          <a:xfrm rot="16200000">
            <a:off x="8597160" y="40658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2" name="CustomShape 4"/>
          <p:cNvSpPr/>
          <p:nvPr/>
        </p:nvSpPr>
        <p:spPr>
          <a:xfrm rot="16200000">
            <a:off x="8597160" y="377352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3" name="CustomShape 5"/>
          <p:cNvSpPr/>
          <p:nvPr/>
        </p:nvSpPr>
        <p:spPr>
          <a:xfrm rot="16200000">
            <a:off x="8597160" y="34815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4" name="CustomShape 6"/>
          <p:cNvSpPr/>
          <p:nvPr/>
        </p:nvSpPr>
        <p:spPr>
          <a:xfrm rot="16200000">
            <a:off x="8597160" y="318924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5" name="CustomShape 7"/>
          <p:cNvSpPr/>
          <p:nvPr/>
        </p:nvSpPr>
        <p:spPr>
          <a:xfrm rot="16200000">
            <a:off x="8597160" y="28972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6" name="CustomShape 8"/>
          <p:cNvSpPr/>
          <p:nvPr/>
        </p:nvSpPr>
        <p:spPr>
          <a:xfrm rot="16200000">
            <a:off x="8597160" y="260496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7" name="CustomShape 9"/>
          <p:cNvSpPr/>
          <p:nvPr/>
        </p:nvSpPr>
        <p:spPr>
          <a:xfrm rot="16200000">
            <a:off x="8597160" y="231300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38" name="CustomShape 10"/>
          <p:cNvSpPr/>
          <p:nvPr/>
        </p:nvSpPr>
        <p:spPr>
          <a:xfrm rot="16200000">
            <a:off x="8597160" y="143640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39" name="CustomShape 11"/>
          <p:cNvSpPr/>
          <p:nvPr/>
        </p:nvSpPr>
        <p:spPr>
          <a:xfrm rot="16200000">
            <a:off x="8597160" y="2020680"/>
            <a:ext cx="308520" cy="261360"/>
          </a:xfrm>
          <a:prstGeom prst="chevron">
            <a:avLst>
              <a:gd name="adj" fmla="val 50000"/>
            </a:avLst>
          </a:prstGeom>
          <a:gradFill rotWithShape="0">
            <a:gsLst>
              <a:gs pos="0">
                <a:srgbClr val="9cb299"/>
              </a:gs>
              <a:gs pos="100000">
                <a:srgbClr val="c2d0c0"/>
              </a:gs>
            </a:gsLst>
            <a:lin ang="10800000"/>
          </a:gradFill>
          <a:ln w="0">
            <a:noFill/>
          </a:ln>
        </p:spPr>
        <p:style>
          <a:lnRef idx="0"/>
          <a:fillRef idx="0"/>
          <a:effectRef idx="0"/>
          <a:fontRef idx="minor"/>
        </p:style>
      </p:sp>
      <p:sp>
        <p:nvSpPr>
          <p:cNvPr id="140" name="CustomShape 12"/>
          <p:cNvSpPr/>
          <p:nvPr/>
        </p:nvSpPr>
        <p:spPr>
          <a:xfrm rot="16200000">
            <a:off x="8597160" y="1728720"/>
            <a:ext cx="308520" cy="261360"/>
          </a:xfrm>
          <a:prstGeom prst="chevron">
            <a:avLst>
              <a:gd name="adj" fmla="val 50000"/>
            </a:avLst>
          </a:prstGeom>
          <a:gradFill rotWithShape="0">
            <a:gsLst>
              <a:gs pos="0">
                <a:srgbClr val="d48484"/>
              </a:gs>
              <a:gs pos="100000">
                <a:srgbClr val="e5b3b3"/>
              </a:gs>
            </a:gsLst>
            <a:lin ang="10800000"/>
          </a:gradFill>
          <a:ln w="0">
            <a:noFill/>
          </a:ln>
        </p:spPr>
        <p:style>
          <a:lnRef idx="0"/>
          <a:fillRef idx="0"/>
          <a:effectRef idx="0"/>
          <a:fontRef idx="minor"/>
        </p:style>
      </p:sp>
      <p:sp>
        <p:nvSpPr>
          <p:cNvPr id="141" name="CustomShape 13"/>
          <p:cNvSpPr/>
          <p:nvPr/>
        </p:nvSpPr>
        <p:spPr>
          <a:xfrm>
            <a:off x="8482680" y="1084680"/>
            <a:ext cx="537480" cy="303120"/>
          </a:xfrm>
          <a:prstGeom prst="rect">
            <a:avLst/>
          </a:prstGeom>
          <a:gradFill rotWithShape="0">
            <a:gsLst>
              <a:gs pos="0">
                <a:srgbClr val="af9f74"/>
              </a:gs>
              <a:gs pos="100000">
                <a:srgbClr val="cec4a9"/>
              </a:gs>
            </a:gsLst>
            <a:lin ang="16200000"/>
          </a:gradFill>
          <a:ln w="0">
            <a:noFill/>
          </a:ln>
        </p:spPr>
        <p:style>
          <a:lnRef idx="0"/>
          <a:fillRef idx="0"/>
          <a:effectRef idx="0"/>
          <a:fontRef idx="minor"/>
        </p:style>
        <p:txBody>
          <a:bodyPr wrap="none" lIns="90000" rIns="90000" tIns="45000" bIns="45000">
            <a:spAutoFit/>
          </a:bodyPr>
          <a:p>
            <a:pPr algn="ctr">
              <a:lnSpc>
                <a:spcPct val="100000"/>
              </a:lnSpc>
            </a:pPr>
            <a:r>
              <a:rPr b="0" lang="en-GB" sz="1400" spc="-1" strike="noStrike">
                <a:solidFill>
                  <a:srgbClr val="ffffff"/>
                </a:solidFill>
                <a:latin typeface="Arial"/>
                <a:ea typeface="Arial"/>
              </a:rPr>
              <a:t>80%</a:t>
            </a:r>
            <a:endParaRPr b="0" lang="en-GB" sz="1400" spc="-1" strike="noStrike">
              <a:latin typeface="Arial"/>
            </a:endParaRPr>
          </a:p>
        </p:txBody>
      </p:sp>
      <p:sp>
        <p:nvSpPr>
          <p:cNvPr id="142" name="CustomShape 14"/>
          <p:cNvSpPr/>
          <p:nvPr/>
        </p:nvSpPr>
        <p:spPr>
          <a:xfrm>
            <a:off x="5611320" y="1980000"/>
            <a:ext cx="1832760" cy="942480"/>
          </a:xfrm>
          <a:prstGeom prst="rect">
            <a:avLst/>
          </a:prstGeom>
          <a:solidFill>
            <a:srgbClr val="ffffff"/>
          </a:solidFill>
          <a:ln>
            <a:solidFill>
              <a:srgbClr val="002e40"/>
            </a:solidFill>
            <a:round/>
          </a:ln>
        </p:spPr>
        <p:style>
          <a:lnRef idx="2">
            <a:schemeClr val="dk1"/>
          </a:lnRef>
          <a:fillRef idx="1">
            <a:schemeClr val="lt1"/>
          </a:fillRef>
          <a:effectRef idx="0">
            <a:schemeClr val="dk1"/>
          </a:effectRef>
          <a:fontRef idx="minor"/>
        </p:style>
        <p:txBody>
          <a:bodyPr lIns="90000" rIns="90000" tIns="45000" bIns="45000">
            <a:spAutoFit/>
          </a:bodyPr>
          <a:p>
            <a:pPr algn="ctr">
              <a:lnSpc>
                <a:spcPct val="100000"/>
              </a:lnSpc>
            </a:pPr>
            <a:r>
              <a:rPr b="0" lang="en-GB" sz="1400" spc="-1" strike="noStrike">
                <a:solidFill>
                  <a:srgbClr val="002e40"/>
                </a:solidFill>
                <a:latin typeface="Arial"/>
                <a:ea typeface="Arial"/>
              </a:rPr>
              <a:t>Try the data statistics viewer: </a:t>
            </a:r>
            <a:r>
              <a:rPr b="0" lang="en-GB" sz="1400" spc="-1" strike="noStrike" u="sng">
                <a:solidFill>
                  <a:srgbClr val="ad9c70"/>
                </a:solidFill>
                <a:uFillTx/>
                <a:latin typeface="Arial"/>
                <a:ea typeface="Arial"/>
                <a:hlinkClick r:id="rId1"/>
              </a:rPr>
              <a:t>https://imag-data-staging.bgs.ac.uk/GIN_V1/GINStatistics</a:t>
            </a:r>
            <a:r>
              <a:rPr b="0" lang="en-GB" sz="1400" spc="-1" strike="noStrike">
                <a:solidFill>
                  <a:srgbClr val="002e40"/>
                </a:solidFill>
                <a:latin typeface="Arial"/>
                <a:ea typeface="Arial"/>
              </a:rPr>
              <a:t> </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d9c70"/>
      </a:dk2>
      <a:lt2>
        <a:srgbClr val="ffffff"/>
      </a:lt2>
      <a:accent1>
        <a:srgbClr val="002e40"/>
      </a:accent1>
      <a:accent2>
        <a:srgbClr val="ad9c70"/>
      </a:accent2>
      <a:accent3>
        <a:srgbClr val="99b096"/>
      </a:accent3>
      <a:accent4>
        <a:srgbClr val="7391bf"/>
      </a:accent4>
      <a:accent5>
        <a:srgbClr val="518791"/>
      </a:accent5>
      <a:accent6>
        <a:srgbClr val="d38080"/>
      </a:accent6>
      <a:hlink>
        <a:srgbClr val="ad9c70"/>
      </a:hlink>
      <a:folHlink>
        <a:srgbClr val="ad9c7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d9c70"/>
      </a:dk2>
      <a:lt2>
        <a:srgbClr val="ffffff"/>
      </a:lt2>
      <a:accent1>
        <a:srgbClr val="002e40"/>
      </a:accent1>
      <a:accent2>
        <a:srgbClr val="ad9c70"/>
      </a:accent2>
      <a:accent3>
        <a:srgbClr val="99b096"/>
      </a:accent3>
      <a:accent4>
        <a:srgbClr val="7391bf"/>
      </a:accent4>
      <a:accent5>
        <a:srgbClr val="518791"/>
      </a:accent5>
      <a:accent6>
        <a:srgbClr val="d38080"/>
      </a:accent6>
      <a:hlink>
        <a:srgbClr val="ad9c70"/>
      </a:hlink>
      <a:folHlink>
        <a:srgbClr val="ad9c7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BGS-PPT-Template-16x9-150dpi-Lite</Template>
  <TotalTime>207</TotalTime>
  <Application>LibreOffice/7.0.5.2.0$Linux_X86_64 LibreOffice_project/ad661f02e97d815861396c318410b55fd06b9cf2</Application>
  <AppVersion>15.0000</AppVersion>
  <Words>430</Words>
  <Paragraphs>60</Paragraphs>
  <Company>The British Geological Survey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2021-01-18T12:18:11Z</dcterms:created>
  <dc:creator>Flower, Simon M.</dc:creator>
  <dc:description/>
  <dc:language>en-GB</dc:language>
  <cp:lastModifiedBy/>
  <dcterms:modified xsi:type="dcterms:W3CDTF">2021-03-23T11:32:18Z</dcterms:modified>
  <cp:revision>32</cp:revision>
  <dc:subject/>
  <dc:title>Presentation title goes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On-screen Show (16:9)</vt:lpwstr>
  </property>
  <property fmtid="{D5CDD505-2E9C-101B-9397-08002B2CF9AE}" pid="4" name="Slides">
    <vt:i4>7</vt:i4>
  </property>
</Properties>
</file>