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2.jpeg" ContentType="image/jpeg"/>
  <Override PartName="/ppt/media/image1.png" ContentType="image/png"/>
  <Override PartName="/ppt/media/image3.png" ContentType="image/png"/>
  <Override PartName="/ppt/media/image5.jpeg" ContentType="image/jpe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A close up of a logo&#10;&#10;Description automatically generated"/>
          <p:cNvPicPr/>
          <p:nvPr/>
        </p:nvPicPr>
        <p:blipFill>
          <a:blip r:embed="rId2"/>
          <a:stretch/>
        </p:blipFill>
        <p:spPr>
          <a:xfrm>
            <a:off x="8572320" y="4590720"/>
            <a:ext cx="365400" cy="365400"/>
          </a:xfrm>
          <a:prstGeom prst="rect">
            <a:avLst/>
          </a:prstGeom>
          <a:ln w="0">
            <a:noFill/>
          </a:ln>
        </p:spPr>
      </p:pic>
      <p:pic>
        <p:nvPicPr>
          <p:cNvPr id="1" name="Picture 12" descr="A close up of a rock&#10;&#10;Description automatically generated"/>
          <p:cNvPicPr/>
          <p:nvPr/>
        </p:nvPicPr>
        <p:blipFill>
          <a:blip r:embed="rId3"/>
          <a:stretch/>
        </p:blipFill>
        <p:spPr>
          <a:xfrm>
            <a:off x="1440" y="0"/>
            <a:ext cx="9139680" cy="5142240"/>
          </a:xfrm>
          <a:prstGeom prst="rect">
            <a:avLst/>
          </a:prstGeom>
          <a:ln w="0">
            <a:noFill/>
          </a:ln>
        </p:spPr>
      </p:pic>
      <p:sp>
        <p:nvSpPr>
          <p:cNvPr id="2" name="CustomShape 1"/>
          <p:cNvSpPr/>
          <p:nvPr/>
        </p:nvSpPr>
        <p:spPr>
          <a:xfrm>
            <a:off x="0" y="2571840"/>
            <a:ext cx="9142560" cy="2570400"/>
          </a:xfrm>
          <a:prstGeom prst="rect">
            <a:avLst/>
          </a:prstGeom>
          <a:solidFill>
            <a:srgbClr val="002e40"/>
          </a:solidFill>
          <a:ln>
            <a:noFill/>
          </a:ln>
        </p:spPr>
        <p:style>
          <a:lnRef idx="2">
            <a:schemeClr val="accent1">
              <a:shade val="50000"/>
            </a:schemeClr>
          </a:lnRef>
          <a:fillRef idx="1">
            <a:schemeClr val="accent1"/>
          </a:fillRef>
          <a:effectRef idx="0">
            <a:schemeClr val="accent1"/>
          </a:effectRef>
          <a:fontRef idx="minor"/>
        </p:style>
      </p:sp>
      <p:pic>
        <p:nvPicPr>
          <p:cNvPr id="3" name="Picture 5" descr="A picture containing drawing&#10;&#10;Description automatically generated"/>
          <p:cNvPicPr/>
          <p:nvPr/>
        </p:nvPicPr>
        <p:blipFill>
          <a:blip r:embed="rId4"/>
          <a:stretch/>
        </p:blipFill>
        <p:spPr>
          <a:xfrm>
            <a:off x="6903360" y="4004280"/>
            <a:ext cx="1638720" cy="685080"/>
          </a:xfrm>
          <a:prstGeom prst="rect">
            <a:avLst/>
          </a:prstGeom>
          <a:ln w="0">
            <a:noFill/>
          </a:ln>
        </p:spPr>
      </p:pic>
      <p:sp>
        <p:nvSpPr>
          <p:cNvPr id="4"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2" descr="A close up of a logo&#10;&#10;Description automatically generated"/>
          <p:cNvPicPr/>
          <p:nvPr/>
        </p:nvPicPr>
        <p:blipFill>
          <a:blip r:embed="rId2"/>
          <a:stretch/>
        </p:blipFill>
        <p:spPr>
          <a:xfrm>
            <a:off x="8572320" y="4590720"/>
            <a:ext cx="365400" cy="365400"/>
          </a:xfrm>
          <a:prstGeom prst="rect">
            <a:avLst/>
          </a:prstGeom>
          <a:ln w="0">
            <a:noFill/>
          </a:ln>
        </p:spPr>
      </p:pic>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mailto:smf@bgs.ac.uk" TargetMode="External"/><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doi.org/10.5880/INTERMAGNET.2013" TargetMode="External"/><Relationship Id="rId2" Type="http://schemas.openxmlformats.org/officeDocument/2006/relationships/hyperlink" Target="https://doi.org/10.5880/INTERMAGNET.2014"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doi.org/10.5880/INTERMAGNET.1991.2015"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dataservices.gfz-potsdam.de/panmetaworks/review/26aa33314a602e7d3c6e8564d5a97d97066d5d049f098fc6ca16a9a11e1fab23-intermagnet/"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37120" y="3325320"/>
            <a:ext cx="5929200" cy="1404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3400" spc="-1" strike="noStrike">
                <a:solidFill>
                  <a:srgbClr val="ffffff"/>
                </a:solidFill>
                <a:latin typeface="Arial"/>
                <a:ea typeface="Arial"/>
              </a:rPr>
              <a:t>Progress on implementation of the Intermagnet Reference Data Set (IRDS) and DOIs</a:t>
            </a:r>
            <a:endParaRPr b="0" lang="en-GB" sz="3400" spc="-1" strike="noStrike">
              <a:latin typeface="Arial"/>
            </a:endParaRPr>
          </a:p>
        </p:txBody>
      </p:sp>
      <p:sp>
        <p:nvSpPr>
          <p:cNvPr id="82" name="CustomShape 2"/>
          <p:cNvSpPr/>
          <p:nvPr/>
        </p:nvSpPr>
        <p:spPr>
          <a:xfrm>
            <a:off x="537120" y="2980800"/>
            <a:ext cx="3741840" cy="343080"/>
          </a:xfrm>
          <a:prstGeom prst="rect">
            <a:avLst/>
          </a:prstGeom>
          <a:noFill/>
          <a:ln w="0">
            <a:noFill/>
          </a:ln>
        </p:spPr>
        <p:style>
          <a:lnRef idx="0"/>
          <a:fillRef idx="0"/>
          <a:effectRef idx="0"/>
          <a:fontRef idx="minor"/>
        </p:style>
        <p:txBody>
          <a:bodyPr lIns="90000" rIns="90000" tIns="45000" bIns="45000">
            <a:noAutofit/>
          </a:bodyPr>
          <a:p>
            <a:pPr marL="6480">
              <a:lnSpc>
                <a:spcPct val="100000"/>
              </a:lnSpc>
              <a:spcBef>
                <a:spcPts val="320"/>
              </a:spcBef>
              <a:tabLst>
                <a:tab algn="l" pos="0"/>
              </a:tabLst>
            </a:pPr>
            <a:r>
              <a:rPr b="0" lang="en-US" sz="1200" spc="-1" strike="noStrike" cap="all">
                <a:solidFill>
                  <a:srgbClr val="ad9c70"/>
                </a:solidFill>
                <a:latin typeface="Arial"/>
                <a:ea typeface="Arial"/>
              </a:rPr>
              <a:t>Simon Flower, BGS</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37120" y="3325320"/>
            <a:ext cx="5929200" cy="1404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3400" spc="-1" strike="noStrike">
                <a:solidFill>
                  <a:srgbClr val="ffffff"/>
                </a:solidFill>
                <a:latin typeface="Arial"/>
                <a:ea typeface="Arial"/>
              </a:rPr>
              <a:t>Progress on implementation of the Intermagnet Reference Data Set (IRDS) and DOIs</a:t>
            </a:r>
            <a:endParaRPr b="0" lang="en-GB" sz="3400" spc="-1" strike="noStrike">
              <a:latin typeface="Arial"/>
            </a:endParaRPr>
          </a:p>
        </p:txBody>
      </p:sp>
      <p:sp>
        <p:nvSpPr>
          <p:cNvPr id="84" name="CustomShape 2"/>
          <p:cNvSpPr/>
          <p:nvPr/>
        </p:nvSpPr>
        <p:spPr>
          <a:xfrm>
            <a:off x="537120" y="2980800"/>
            <a:ext cx="3741840" cy="343080"/>
          </a:xfrm>
          <a:prstGeom prst="rect">
            <a:avLst/>
          </a:prstGeom>
          <a:noFill/>
          <a:ln w="0">
            <a:noFill/>
          </a:ln>
        </p:spPr>
        <p:style>
          <a:lnRef idx="0"/>
          <a:fillRef idx="0"/>
          <a:effectRef idx="0"/>
          <a:fontRef idx="minor"/>
        </p:style>
        <p:txBody>
          <a:bodyPr lIns="90000" rIns="90000" tIns="45000" bIns="45000">
            <a:noAutofit/>
          </a:bodyPr>
          <a:p>
            <a:pPr marL="6480">
              <a:lnSpc>
                <a:spcPct val="100000"/>
              </a:lnSpc>
              <a:spcBef>
                <a:spcPts val="320"/>
              </a:spcBef>
              <a:tabLst>
                <a:tab algn="l" pos="0"/>
              </a:tabLst>
            </a:pPr>
            <a:r>
              <a:rPr b="0" lang="en-US" sz="1200" spc="-1" strike="noStrike" cap="all">
                <a:solidFill>
                  <a:srgbClr val="ad9c70"/>
                </a:solidFill>
                <a:latin typeface="Arial"/>
                <a:ea typeface="Arial"/>
              </a:rPr>
              <a:t>Simon Flower, BGS</a:t>
            </a:r>
            <a:endParaRPr b="0" lang="en-GB" sz="1200" spc="-1" strike="noStrike">
              <a:latin typeface="Arial"/>
            </a:endParaRPr>
          </a:p>
        </p:txBody>
      </p:sp>
      <p:sp>
        <p:nvSpPr>
          <p:cNvPr id="85" name="CustomShape 3"/>
          <p:cNvSpPr/>
          <p:nvPr/>
        </p:nvSpPr>
        <p:spPr>
          <a:xfrm>
            <a:off x="3063600" y="1002240"/>
            <a:ext cx="3015360" cy="1549800"/>
          </a:xfrm>
          <a:prstGeom prst="rect">
            <a:avLst/>
          </a:prstGeom>
          <a:solidFill>
            <a:srgbClr val="ffffff"/>
          </a:solidFill>
          <a:ln>
            <a:solidFill>
              <a:srgbClr val="002e40"/>
            </a:solidFill>
            <a:round/>
          </a:ln>
        </p:spPr>
        <p:style>
          <a:lnRef idx="2">
            <a:schemeClr val="dk1"/>
          </a:lnRef>
          <a:fillRef idx="1">
            <a:schemeClr val="lt1"/>
          </a:fillRef>
          <a:effectRef idx="0">
            <a:schemeClr val="dk1"/>
          </a:effectRef>
          <a:fontRef idx="minor"/>
        </p:style>
        <p:txBody>
          <a:bodyPr lIns="90000" rIns="90000" tIns="45000" bIns="45000">
            <a:spAutoFit/>
          </a:bodyPr>
          <a:p>
            <a:pPr algn="just">
              <a:lnSpc>
                <a:spcPct val="100000"/>
              </a:lnSpc>
            </a:pPr>
            <a:r>
              <a:rPr b="0" lang="en-GB" sz="1600" spc="-1" strike="noStrike">
                <a:solidFill>
                  <a:srgbClr val="002e40"/>
                </a:solidFill>
                <a:latin typeface="Arial"/>
                <a:ea typeface="Arial"/>
              </a:rPr>
              <a:t>I have not included an audio narration with this presentation, as I think the presentation is self-explanatory. If anything is unclear, please get in contact: </a:t>
            </a:r>
            <a:r>
              <a:rPr b="0" lang="en-GB" sz="1600" spc="-1" strike="noStrike" u="sng">
                <a:solidFill>
                  <a:srgbClr val="ad9c70"/>
                </a:solidFill>
                <a:uFillTx/>
                <a:latin typeface="Arial"/>
                <a:ea typeface="Arial"/>
                <a:hlinkClick r:id="rId1"/>
              </a:rPr>
              <a:t>mailto:smf@bgs.ac.uk</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42240" y="372600"/>
            <a:ext cx="7857720" cy="513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400" spc="-1" strike="noStrike">
                <a:solidFill>
                  <a:srgbClr val="3f3f3f"/>
                </a:solidFill>
                <a:latin typeface="Arial"/>
                <a:ea typeface="Arial"/>
              </a:rPr>
              <a:t>Summary</a:t>
            </a:r>
            <a:endParaRPr b="0" lang="en-GB" sz="2400" spc="-1" strike="noStrike">
              <a:latin typeface="Arial"/>
            </a:endParaRPr>
          </a:p>
        </p:txBody>
      </p:sp>
      <p:sp>
        <p:nvSpPr>
          <p:cNvPr id="87" name="CustomShape 2"/>
          <p:cNvSpPr/>
          <p:nvPr/>
        </p:nvSpPr>
        <p:spPr>
          <a:xfrm>
            <a:off x="0" y="1600200"/>
            <a:ext cx="5330520" cy="3542040"/>
          </a:xfrm>
          <a:prstGeom prst="rect">
            <a:avLst/>
          </a:prstGeom>
          <a:noFill/>
          <a:ln w="0">
            <a:noFill/>
          </a:ln>
        </p:spPr>
        <p:style>
          <a:lnRef idx="0"/>
          <a:fillRef idx="0"/>
          <a:effectRef idx="0"/>
          <a:fontRef idx="minor"/>
        </p:style>
        <p:txBody>
          <a:bodyPr lIns="90000" rIns="90000" tIns="45000" bIns="45000">
            <a:noAutofit/>
          </a:bodyPr>
          <a:p>
            <a:pPr marL="127080">
              <a:lnSpc>
                <a:spcPct val="100000"/>
              </a:lnSpc>
              <a:spcBef>
                <a:spcPts val="320"/>
              </a:spcBef>
              <a:tabLst>
                <a:tab algn="l" pos="0"/>
              </a:tabLst>
            </a:pPr>
            <a:r>
              <a:rPr b="0" lang="en-GB" sz="1600" spc="-1" strike="noStrike">
                <a:solidFill>
                  <a:srgbClr val="3f3f3f"/>
                </a:solidFill>
                <a:latin typeface="Arial"/>
                <a:ea typeface="Arial"/>
              </a:rPr>
              <a:t>Intermagnet has been creating Digital Object Identifiers (DOIs) for its definitive data sets since 2013. </a:t>
            </a:r>
            <a:endParaRPr b="0" lang="en-GB" sz="1600" spc="-1" strike="noStrike">
              <a:latin typeface="Arial"/>
            </a:endParaRPr>
          </a:p>
          <a:p>
            <a:pPr marL="127080">
              <a:lnSpc>
                <a:spcPct val="100000"/>
              </a:lnSpc>
              <a:spcBef>
                <a:spcPts val="320"/>
              </a:spcBef>
              <a:tabLst>
                <a:tab algn="l" pos="0"/>
              </a:tabLst>
            </a:pPr>
            <a:endParaRPr b="0" lang="en-GB" sz="1600" spc="-1" strike="noStrike">
              <a:latin typeface="Arial"/>
            </a:endParaRPr>
          </a:p>
          <a:p>
            <a:pPr marL="127080">
              <a:lnSpc>
                <a:spcPct val="100000"/>
              </a:lnSpc>
              <a:spcBef>
                <a:spcPts val="320"/>
              </a:spcBef>
              <a:tabLst>
                <a:tab algn="l" pos="0"/>
              </a:tabLst>
            </a:pPr>
            <a:r>
              <a:rPr b="0" lang="en-GB" sz="1600" spc="-1" strike="noStrike">
                <a:solidFill>
                  <a:srgbClr val="3f3f3f"/>
                </a:solidFill>
                <a:latin typeface="Arial"/>
                <a:ea typeface="Arial"/>
              </a:rPr>
              <a:t>From 2015 onwards, we introduced the idea of the Intermagnet Reference Data Set (IRDS), whereby each year we publish all definitive data previously collected.</a:t>
            </a:r>
            <a:endParaRPr b="0" lang="en-GB" sz="1600" spc="-1" strike="noStrike">
              <a:latin typeface="Arial"/>
            </a:endParaRPr>
          </a:p>
          <a:p>
            <a:pPr marL="127080">
              <a:lnSpc>
                <a:spcPct val="100000"/>
              </a:lnSpc>
              <a:spcBef>
                <a:spcPts val="320"/>
              </a:spcBef>
              <a:tabLst>
                <a:tab algn="l" pos="0"/>
              </a:tabLst>
            </a:pPr>
            <a:endParaRPr b="0" lang="en-GB" sz="1600" spc="-1" strike="noStrike">
              <a:latin typeface="Arial"/>
            </a:endParaRPr>
          </a:p>
          <a:p>
            <a:pPr marL="127080">
              <a:lnSpc>
                <a:spcPct val="100000"/>
              </a:lnSpc>
              <a:spcBef>
                <a:spcPts val="320"/>
              </a:spcBef>
              <a:tabLst>
                <a:tab algn="l" pos="0"/>
              </a:tabLst>
            </a:pPr>
            <a:r>
              <a:rPr b="0" lang="en-GB" sz="1600" spc="-1" strike="noStrike">
                <a:solidFill>
                  <a:srgbClr val="3f3f3f"/>
                </a:solidFill>
                <a:latin typeface="Arial"/>
                <a:ea typeface="Arial"/>
              </a:rPr>
              <a:t>2015 was also the last year that we published data on a physical medium. From 2016 onwards, publications will be through the DOI only.</a:t>
            </a:r>
            <a:endParaRPr b="0" lang="en-GB" sz="1600" spc="-1" strike="noStrike">
              <a:latin typeface="Arial"/>
            </a:endParaRPr>
          </a:p>
          <a:p>
            <a:pPr marL="127080">
              <a:lnSpc>
                <a:spcPct val="100000"/>
              </a:lnSpc>
              <a:spcBef>
                <a:spcPts val="320"/>
              </a:spcBef>
              <a:tabLst>
                <a:tab algn="l" pos="0"/>
              </a:tabLst>
            </a:pPr>
            <a:endParaRPr b="0" lang="en-GB" sz="1600" spc="-1" strike="noStrike">
              <a:latin typeface="Arial"/>
            </a:endParaRPr>
          </a:p>
        </p:txBody>
      </p:sp>
      <p:pic>
        <p:nvPicPr>
          <p:cNvPr id="88" name="Picture 5" descr=""/>
          <p:cNvPicPr/>
          <p:nvPr/>
        </p:nvPicPr>
        <p:blipFill>
          <a:blip r:embed="rId1"/>
          <a:stretch/>
        </p:blipFill>
        <p:spPr>
          <a:xfrm>
            <a:off x="5713560" y="630000"/>
            <a:ext cx="3110760" cy="3622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42240" y="372600"/>
            <a:ext cx="7857720" cy="513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400" spc="-1" strike="noStrike">
                <a:solidFill>
                  <a:srgbClr val="3f3f3f"/>
                </a:solidFill>
                <a:latin typeface="Arial"/>
                <a:ea typeface="Arial"/>
              </a:rPr>
              <a:t>Previous DOIs</a:t>
            </a:r>
            <a:endParaRPr b="0" lang="en-GB" sz="2400" spc="-1" strike="noStrike">
              <a:latin typeface="Arial"/>
            </a:endParaRPr>
          </a:p>
        </p:txBody>
      </p:sp>
      <p:sp>
        <p:nvSpPr>
          <p:cNvPr id="90" name="CustomShape 2"/>
          <p:cNvSpPr/>
          <p:nvPr/>
        </p:nvSpPr>
        <p:spPr>
          <a:xfrm>
            <a:off x="0" y="2904480"/>
            <a:ext cx="5740560" cy="2237400"/>
          </a:xfrm>
          <a:prstGeom prst="rect">
            <a:avLst/>
          </a:prstGeom>
          <a:noFill/>
          <a:ln w="0">
            <a:noFill/>
          </a:ln>
        </p:spPr>
        <p:style>
          <a:lnRef idx="0"/>
          <a:fillRef idx="0"/>
          <a:effectRef idx="0"/>
          <a:fontRef idx="minor"/>
        </p:style>
        <p:txBody>
          <a:bodyPr lIns="90000" rIns="90000" tIns="45000" bIns="45000">
            <a:noAutofit/>
          </a:bodyPr>
          <a:p>
            <a:pPr marL="127080">
              <a:lnSpc>
                <a:spcPct val="100000"/>
              </a:lnSpc>
              <a:spcBef>
                <a:spcPts val="320"/>
              </a:spcBef>
              <a:tabLst>
                <a:tab algn="l" pos="0"/>
              </a:tabLst>
            </a:pPr>
            <a:r>
              <a:rPr b="0" lang="en-GB" sz="1600" spc="-1" strike="noStrike">
                <a:solidFill>
                  <a:srgbClr val="3f3f3f"/>
                </a:solidFill>
                <a:latin typeface="Arial"/>
                <a:ea typeface="Arial"/>
              </a:rPr>
              <a:t>Question: should we put effort into creating DOIs for earlier Intermagnet publications (1991 to 2012)? The fully corrected data from these years is available in each IRDS (from 2015 onwards). Is the work to complete the earlier DOIs worth the time required?</a:t>
            </a:r>
            <a:endParaRPr b="0" lang="en-GB" sz="1600" spc="-1" strike="noStrike">
              <a:latin typeface="Arial"/>
            </a:endParaRPr>
          </a:p>
        </p:txBody>
      </p:sp>
      <p:graphicFrame>
        <p:nvGraphicFramePr>
          <p:cNvPr id="91" name="Table 3"/>
          <p:cNvGraphicFramePr/>
          <p:nvPr/>
        </p:nvGraphicFramePr>
        <p:xfrm>
          <a:off x="212760" y="1608840"/>
          <a:ext cx="6095520" cy="1112040"/>
        </p:xfrm>
        <a:graphic>
          <a:graphicData uri="http://schemas.openxmlformats.org/drawingml/2006/table">
            <a:tbl>
              <a:tblPr/>
              <a:tblGrid>
                <a:gridCol w="1232640"/>
                <a:gridCol w="4863240"/>
              </a:tblGrid>
              <a:tr h="370800">
                <a:tc>
                  <a:txBody>
                    <a:bodyPr>
                      <a:noAutofit/>
                    </a:bodyPr>
                    <a:p>
                      <a:pPr>
                        <a:lnSpc>
                          <a:spcPct val="100000"/>
                        </a:lnSpc>
                      </a:pPr>
                      <a:r>
                        <a:rPr b="1" lang="en-GB" sz="1400" spc="-1" strike="noStrike">
                          <a:solidFill>
                            <a:srgbClr val="ffffff"/>
                          </a:solidFill>
                          <a:latin typeface="Arial"/>
                          <a:ea typeface="Arial"/>
                        </a:rPr>
                        <a:t>Publication</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c>
                  <a:txBody>
                    <a:bodyPr>
                      <a:noAutofit/>
                    </a:bodyPr>
                    <a:p>
                      <a:pPr>
                        <a:lnSpc>
                          <a:spcPct val="100000"/>
                        </a:lnSpc>
                      </a:pPr>
                      <a:r>
                        <a:rPr b="1" lang="en-GB" sz="1400" spc="-1" strike="noStrike">
                          <a:solidFill>
                            <a:srgbClr val="ffffff"/>
                          </a:solidFill>
                          <a:latin typeface="Arial"/>
                          <a:ea typeface="Arial"/>
                        </a:rPr>
                        <a:t>DOI landing page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r>
              <a:tr h="370800">
                <a:tc>
                  <a:txBody>
                    <a:bodyPr>
                      <a:noAutofit/>
                    </a:bodyPr>
                    <a:p>
                      <a:pPr>
                        <a:lnSpc>
                          <a:spcPct val="100000"/>
                        </a:lnSpc>
                      </a:pPr>
                      <a:r>
                        <a:rPr b="0" lang="en-GB" sz="1400" spc="-1" strike="noStrike">
                          <a:solidFill>
                            <a:srgbClr val="002e40"/>
                          </a:solidFill>
                          <a:latin typeface="Arial"/>
                          <a:ea typeface="Arial"/>
                        </a:rPr>
                        <a:t>2013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u="sng">
                          <a:solidFill>
                            <a:srgbClr val="ad9c70"/>
                          </a:solidFill>
                          <a:uFillTx/>
                          <a:latin typeface="Arial"/>
                          <a:ea typeface="Arial"/>
                          <a:hlinkClick r:id="rId1"/>
                        </a:rPr>
                        <a:t>https://doi.org/10.5880/INTERMAGNET.2013</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r h="370800">
                <a:tc>
                  <a:txBody>
                    <a:bodyPr>
                      <a:noAutofit/>
                    </a:bodyPr>
                    <a:p>
                      <a:pPr>
                        <a:lnSpc>
                          <a:spcPct val="100000"/>
                        </a:lnSpc>
                      </a:pPr>
                      <a:r>
                        <a:rPr b="0" lang="en-GB" sz="1400" spc="-1" strike="noStrike">
                          <a:solidFill>
                            <a:srgbClr val="002e40"/>
                          </a:solidFill>
                          <a:latin typeface="Arial"/>
                          <a:ea typeface="Arial"/>
                        </a:rPr>
                        <a:t>2014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c>
                  <a:txBody>
                    <a:bodyPr>
                      <a:noAutofit/>
                    </a:bodyPr>
                    <a:p>
                      <a:pPr>
                        <a:lnSpc>
                          <a:spcPct val="100000"/>
                        </a:lnSpc>
                      </a:pPr>
                      <a:r>
                        <a:rPr b="0" lang="en-GB" sz="1400" spc="-1" strike="noStrike" u="sng">
                          <a:solidFill>
                            <a:srgbClr val="ad9c70"/>
                          </a:solidFill>
                          <a:uFillTx/>
                          <a:latin typeface="Arial"/>
                          <a:ea typeface="Arial"/>
                          <a:hlinkClick r:id="rId2"/>
                        </a:rPr>
                        <a:t>https://doi.org/10.5880/INTERMAGNET.2014</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42240" y="372600"/>
            <a:ext cx="7857720" cy="513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400" spc="-1" strike="noStrike">
                <a:solidFill>
                  <a:srgbClr val="3f3f3f"/>
                </a:solidFill>
                <a:latin typeface="Arial"/>
                <a:ea typeface="Arial"/>
              </a:rPr>
              <a:t>Intermagnet Reference Data Set 2015</a:t>
            </a:r>
            <a:endParaRPr b="0" lang="en-GB" sz="2400" spc="-1" strike="noStrike">
              <a:latin typeface="Arial"/>
            </a:endParaRPr>
          </a:p>
        </p:txBody>
      </p:sp>
      <p:graphicFrame>
        <p:nvGraphicFramePr>
          <p:cNvPr id="93" name="Table 2"/>
          <p:cNvGraphicFramePr/>
          <p:nvPr/>
        </p:nvGraphicFramePr>
        <p:xfrm>
          <a:off x="1868400" y="1545480"/>
          <a:ext cx="6095520" cy="741240"/>
        </p:xfrm>
        <a:graphic>
          <a:graphicData uri="http://schemas.openxmlformats.org/drawingml/2006/table">
            <a:tbl>
              <a:tblPr/>
              <a:tblGrid>
                <a:gridCol w="1232640"/>
                <a:gridCol w="4863240"/>
              </a:tblGrid>
              <a:tr h="370800">
                <a:tc>
                  <a:txBody>
                    <a:bodyPr>
                      <a:noAutofit/>
                    </a:bodyPr>
                    <a:p>
                      <a:pPr>
                        <a:lnSpc>
                          <a:spcPct val="100000"/>
                        </a:lnSpc>
                      </a:pPr>
                      <a:r>
                        <a:rPr b="1" lang="en-GB" sz="1400" spc="-1" strike="noStrike">
                          <a:solidFill>
                            <a:srgbClr val="ffffff"/>
                          </a:solidFill>
                          <a:latin typeface="Arial"/>
                          <a:ea typeface="Arial"/>
                        </a:rPr>
                        <a:t>Publication</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c>
                  <a:txBody>
                    <a:bodyPr>
                      <a:noAutofit/>
                    </a:bodyPr>
                    <a:p>
                      <a:pPr>
                        <a:lnSpc>
                          <a:spcPct val="100000"/>
                        </a:lnSpc>
                      </a:pPr>
                      <a:r>
                        <a:rPr b="1" lang="en-GB" sz="1400" spc="-1" strike="noStrike">
                          <a:solidFill>
                            <a:srgbClr val="ffffff"/>
                          </a:solidFill>
                          <a:latin typeface="Arial"/>
                          <a:ea typeface="Arial"/>
                        </a:rPr>
                        <a:t>DOI landing page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r>
              <a:tr h="370800">
                <a:tc>
                  <a:txBody>
                    <a:bodyPr>
                      <a:noAutofit/>
                    </a:bodyPr>
                    <a:p>
                      <a:pPr>
                        <a:lnSpc>
                          <a:spcPct val="100000"/>
                        </a:lnSpc>
                      </a:pPr>
                      <a:r>
                        <a:rPr b="0" lang="en-GB" sz="1400" spc="-1" strike="noStrike">
                          <a:solidFill>
                            <a:srgbClr val="002e40"/>
                          </a:solidFill>
                          <a:latin typeface="Arial"/>
                          <a:ea typeface="Arial"/>
                        </a:rPr>
                        <a:t>2015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u="sng">
                          <a:solidFill>
                            <a:srgbClr val="ad9c70"/>
                          </a:solidFill>
                          <a:uFillTx/>
                          <a:latin typeface="Arial"/>
                          <a:ea typeface="Arial"/>
                          <a:hlinkClick r:id="rId1"/>
                        </a:rPr>
                        <a:t>https://doi.org/10.5880/INTERMAGNET.1991.2015</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bl>
          </a:graphicData>
        </a:graphic>
      </p:graphicFrame>
      <p:sp>
        <p:nvSpPr>
          <p:cNvPr id="94" name="CustomShape 3"/>
          <p:cNvSpPr/>
          <p:nvPr/>
        </p:nvSpPr>
        <p:spPr>
          <a:xfrm>
            <a:off x="0" y="2904480"/>
            <a:ext cx="5740560" cy="2237400"/>
          </a:xfrm>
          <a:prstGeom prst="rect">
            <a:avLst/>
          </a:prstGeom>
          <a:noFill/>
          <a:ln w="0">
            <a:noFill/>
          </a:ln>
        </p:spPr>
        <p:style>
          <a:lnRef idx="0"/>
          <a:fillRef idx="0"/>
          <a:effectRef idx="0"/>
          <a:fontRef idx="minor"/>
        </p:style>
        <p:txBody>
          <a:bodyPr lIns="90000" rIns="90000" tIns="45000" bIns="45000">
            <a:noAutofit/>
          </a:bodyPr>
          <a:p>
            <a:pPr marL="127080">
              <a:lnSpc>
                <a:spcPct val="100000"/>
              </a:lnSpc>
              <a:spcBef>
                <a:spcPts val="320"/>
              </a:spcBef>
              <a:tabLst>
                <a:tab algn="l" pos="0"/>
              </a:tabLst>
            </a:pPr>
            <a:r>
              <a:rPr b="0" lang="en-GB" sz="1600" spc="-1" strike="noStrike">
                <a:solidFill>
                  <a:srgbClr val="3f3f3f"/>
                </a:solidFill>
                <a:latin typeface="Arial"/>
                <a:ea typeface="Arial"/>
              </a:rPr>
              <a:t>Note: all data for the IRDS 2015 is available for download from the landing page.</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42240" y="372600"/>
            <a:ext cx="7857720" cy="513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400" spc="-1" strike="noStrike">
                <a:solidFill>
                  <a:srgbClr val="3f3f3f"/>
                </a:solidFill>
                <a:latin typeface="Arial"/>
                <a:ea typeface="Arial"/>
              </a:rPr>
              <a:t>Intermagnet Reference Data Sets 2016 and onwards</a:t>
            </a:r>
            <a:endParaRPr b="0" lang="en-GB" sz="2400" spc="-1" strike="noStrike">
              <a:latin typeface="Arial"/>
            </a:endParaRPr>
          </a:p>
        </p:txBody>
      </p:sp>
      <p:graphicFrame>
        <p:nvGraphicFramePr>
          <p:cNvPr id="96" name="Table 2"/>
          <p:cNvGraphicFramePr/>
          <p:nvPr/>
        </p:nvGraphicFramePr>
        <p:xfrm>
          <a:off x="212760" y="1608840"/>
          <a:ext cx="6095520" cy="1112040"/>
        </p:xfrm>
        <a:graphic>
          <a:graphicData uri="http://schemas.openxmlformats.org/drawingml/2006/table">
            <a:tbl>
              <a:tblPr/>
              <a:tblGrid>
                <a:gridCol w="1232640"/>
                <a:gridCol w="4863240"/>
              </a:tblGrid>
              <a:tr h="370800">
                <a:tc>
                  <a:txBody>
                    <a:bodyPr>
                      <a:noAutofit/>
                    </a:bodyPr>
                    <a:p>
                      <a:pPr>
                        <a:lnSpc>
                          <a:spcPct val="100000"/>
                        </a:lnSpc>
                      </a:pPr>
                      <a:r>
                        <a:rPr b="1" lang="en-GB" sz="1400" spc="-1" strike="noStrike">
                          <a:solidFill>
                            <a:srgbClr val="ffffff"/>
                          </a:solidFill>
                          <a:latin typeface="Arial"/>
                          <a:ea typeface="Arial"/>
                        </a:rPr>
                        <a:t>Publication</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c>
                  <a:txBody>
                    <a:bodyPr>
                      <a:noAutofit/>
                    </a:bodyPr>
                    <a:p>
                      <a:pPr>
                        <a:lnSpc>
                          <a:spcPct val="100000"/>
                        </a:lnSpc>
                      </a:pPr>
                      <a:r>
                        <a:rPr b="1" lang="en-GB" sz="1400" spc="-1" strike="noStrike">
                          <a:solidFill>
                            <a:srgbClr val="ffffff"/>
                          </a:solidFill>
                          <a:latin typeface="Arial"/>
                          <a:ea typeface="Arial"/>
                        </a:rPr>
                        <a:t>DOI landing page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r>
              <a:tr h="370800">
                <a:tc>
                  <a:txBody>
                    <a:bodyPr>
                      <a:noAutofit/>
                    </a:bodyPr>
                    <a:p>
                      <a:pPr>
                        <a:lnSpc>
                          <a:spcPct val="100000"/>
                        </a:lnSpc>
                      </a:pPr>
                      <a:r>
                        <a:rPr b="0" lang="en-GB" sz="1400" spc="-1" strike="noStrike">
                          <a:solidFill>
                            <a:srgbClr val="002e40"/>
                          </a:solidFill>
                          <a:latin typeface="Arial"/>
                          <a:ea typeface="Arial"/>
                        </a:rPr>
                        <a:t>2016</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a:solidFill>
                            <a:srgbClr val="002e40"/>
                          </a:solidFill>
                          <a:latin typeface="Arial"/>
                          <a:ea typeface="Arial"/>
                        </a:rPr>
                        <a:t>Draft DOI viewable here: </a:t>
                      </a:r>
                      <a:r>
                        <a:rPr b="0" lang="en-GB" sz="1400" spc="-1" strike="noStrike" u="sng">
                          <a:solidFill>
                            <a:srgbClr val="ad9c70"/>
                          </a:solidFill>
                          <a:uFillTx/>
                          <a:latin typeface="Arial"/>
                          <a:ea typeface="Arial"/>
                          <a:hlinkClick r:id="rId1"/>
                        </a:rPr>
                        <a:t>https://dataservices.gfz-potsdam.de/panmetaworks/review/26aa33314a602e7d3c6e8564d5a97d97066d5d049f098fc6ca16a9a11e1fab23-intermagnet/</a:t>
                      </a:r>
                      <a:r>
                        <a:rPr b="0" lang="en-GB" sz="1400" spc="-1" strike="noStrike">
                          <a:solidFill>
                            <a:srgbClr val="002e40"/>
                          </a:solidFill>
                          <a:latin typeface="Arial"/>
                          <a:ea typeface="Arial"/>
                        </a:rPr>
                        <a:t> </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r h="370800">
                <a:tc>
                  <a:txBody>
                    <a:bodyPr>
                      <a:noAutofit/>
                    </a:bodyPr>
                    <a:p>
                      <a:pPr>
                        <a:lnSpc>
                          <a:spcPct val="100000"/>
                        </a:lnSpc>
                      </a:pPr>
                      <a:r>
                        <a:rPr b="0" lang="en-GB" sz="1400" spc="-1" strike="noStrike">
                          <a:solidFill>
                            <a:srgbClr val="002e40"/>
                          </a:solidFill>
                          <a:latin typeface="Arial"/>
                          <a:ea typeface="Arial"/>
                        </a:rPr>
                        <a:t>2017</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c>
                  <a:txBody>
                    <a:bodyPr>
                      <a:noAutofit/>
                    </a:bodyPr>
                    <a:p>
                      <a:pPr>
                        <a:lnSpc>
                          <a:spcPct val="100000"/>
                        </a:lnSpc>
                      </a:pPr>
                      <a:r>
                        <a:rPr b="0" lang="en-GB" sz="1400" spc="-1" strike="noStrike">
                          <a:solidFill>
                            <a:srgbClr val="002e40"/>
                          </a:solidFill>
                          <a:latin typeface="Arial"/>
                          <a:ea typeface="Arial"/>
                        </a:rPr>
                        <a:t>Data package being finalised (under control of the Definitive Data subcommittee).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r>
            </a:tbl>
          </a:graphicData>
        </a:graphic>
      </p:graphicFrame>
      <p:sp>
        <p:nvSpPr>
          <p:cNvPr id="97" name="CustomShape 3"/>
          <p:cNvSpPr/>
          <p:nvPr/>
        </p:nvSpPr>
        <p:spPr>
          <a:xfrm>
            <a:off x="0" y="3522960"/>
            <a:ext cx="5740560" cy="1618920"/>
          </a:xfrm>
          <a:prstGeom prst="rect">
            <a:avLst/>
          </a:prstGeom>
          <a:noFill/>
          <a:ln w="0">
            <a:noFill/>
          </a:ln>
        </p:spPr>
        <p:style>
          <a:lnRef idx="0"/>
          <a:fillRef idx="0"/>
          <a:effectRef idx="0"/>
          <a:fontRef idx="minor"/>
        </p:style>
        <p:txBody>
          <a:bodyPr lIns="90000" rIns="90000" tIns="45000" bIns="45000">
            <a:noAutofit/>
          </a:bodyPr>
          <a:p>
            <a:pPr marL="127080">
              <a:lnSpc>
                <a:spcPct val="100000"/>
              </a:lnSpc>
              <a:spcBef>
                <a:spcPts val="320"/>
              </a:spcBef>
              <a:tabLst>
                <a:tab algn="l" pos="0"/>
              </a:tabLst>
            </a:pPr>
            <a:r>
              <a:rPr b="0" lang="en-GB" sz="1600" spc="-1" strike="noStrike">
                <a:solidFill>
                  <a:srgbClr val="3f3f3f"/>
                </a:solidFill>
                <a:latin typeface="Arial"/>
                <a:ea typeface="Arial"/>
              </a:rPr>
              <a:t>I believe the process of DOI creation is now well understood in Intermagnet and, that following the publication of the 2017 IRDS, it will become part of the normal process of data publication by the Definitive Data subcommittee.</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d9c70"/>
      </a:dk2>
      <a:lt2>
        <a:srgbClr val="ffffff"/>
      </a:lt2>
      <a:accent1>
        <a:srgbClr val="002e40"/>
      </a:accent1>
      <a:accent2>
        <a:srgbClr val="ad9c70"/>
      </a:accent2>
      <a:accent3>
        <a:srgbClr val="99b096"/>
      </a:accent3>
      <a:accent4>
        <a:srgbClr val="7391bf"/>
      </a:accent4>
      <a:accent5>
        <a:srgbClr val="518791"/>
      </a:accent5>
      <a:accent6>
        <a:srgbClr val="d38080"/>
      </a:accent6>
      <a:hlink>
        <a:srgbClr val="ad9c70"/>
      </a:hlink>
      <a:folHlink>
        <a:srgbClr val="ad9c7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d9c70"/>
      </a:dk2>
      <a:lt2>
        <a:srgbClr val="ffffff"/>
      </a:lt2>
      <a:accent1>
        <a:srgbClr val="002e40"/>
      </a:accent1>
      <a:accent2>
        <a:srgbClr val="ad9c70"/>
      </a:accent2>
      <a:accent3>
        <a:srgbClr val="99b096"/>
      </a:accent3>
      <a:accent4>
        <a:srgbClr val="7391bf"/>
      </a:accent4>
      <a:accent5>
        <a:srgbClr val="518791"/>
      </a:accent5>
      <a:accent6>
        <a:srgbClr val="d38080"/>
      </a:accent6>
      <a:hlink>
        <a:srgbClr val="ad9c70"/>
      </a:hlink>
      <a:folHlink>
        <a:srgbClr val="ad9c7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BGS-PPT-Template-16x9-150dpi-Lite</Template>
  <TotalTime>242</TotalTime>
  <Application>LibreOffice/7.0.5.2.0$Linux_X86_64 LibreOffice_project/ad661f02e97d815861396c318410b55fd06b9cf2</Application>
  <AppVersion>15.0000</AppVersion>
  <Words>350</Words>
  <Paragraphs>33</Paragraphs>
  <Company>The British Geological Survey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2021-01-18T12:18:11Z</dcterms:created>
  <dc:creator>Flower, Simon M.</dc:creator>
  <dc:description/>
  <dc:language>de-DE</dc:language>
  <cp:lastModifiedBy/>
  <dcterms:modified xsi:type="dcterms:W3CDTF">2021-03-23T11:37:10Z</dcterms:modified>
  <cp:revision>40</cp:revision>
  <dc:subject/>
  <dc:title>Presentation title goes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On-screen Show (16:9)</vt:lpwstr>
  </property>
  <property fmtid="{D5CDD505-2E9C-101B-9397-08002B2CF9AE}" pid="4" name="Slides">
    <vt:i4>6</vt:i4>
  </property>
</Properties>
</file>