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radGp3JHsLxkyQV0d541ktagl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_template_GOC_cover_e.jpg" id="16" name="Google Shape;1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2"/>
          <p:cNvSpPr txBox="1"/>
          <p:nvPr>
            <p:ph type="ctrTitle"/>
          </p:nvPr>
        </p:nvSpPr>
        <p:spPr>
          <a:xfrm>
            <a:off x="526224" y="1271986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000"/>
              <a:buFont typeface="Arial"/>
              <a:buNone/>
              <a:defRPr>
                <a:solidFill>
                  <a:srgbClr val="24406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526224" y="2475773"/>
            <a:ext cx="77724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244061"/>
              </a:buClr>
              <a:buSzPts val="3200"/>
              <a:buNone/>
              <a:defRPr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583823" y="69057"/>
            <a:ext cx="4686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_template_GOC_inside_e.jpg" id="10" name="Google Shape;10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8583823" y="69057"/>
            <a:ext cx="4686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1"/>
          <p:cNvSpPr txBox="1"/>
          <p:nvPr/>
        </p:nvSpPr>
        <p:spPr>
          <a:xfrm>
            <a:off x="166224" y="4335566"/>
            <a:ext cx="497343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Her Majesty the Queen in Right of Canada, as represented by the Minister of Natural Resources, 2017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paceweather.gc.ca/" TargetMode="External"/><Relationship Id="rId4" Type="http://schemas.openxmlformats.org/officeDocument/2006/relationships/hyperlink" Target="https://twitter.com/SpaceWeatherCA" TargetMode="External"/><Relationship Id="rId5" Type="http://schemas.openxmlformats.org/officeDocument/2006/relationships/hyperlink" Target="https://twitter.com/MeteoSpatialeCA" TargetMode="External"/><Relationship Id="rId6" Type="http://schemas.openxmlformats.org/officeDocument/2006/relationships/hyperlink" Target="http://www.earthquakescanada.nrcan.gc.ca/" TargetMode="External"/><Relationship Id="rId7" Type="http://schemas.openxmlformats.org/officeDocument/2006/relationships/hyperlink" Target="https://twitter.com/CANADAquakes" TargetMode="External"/><Relationship Id="rId8" Type="http://schemas.openxmlformats.org/officeDocument/2006/relationships/hyperlink" Target="https://twitter.com/CANADAseism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/>
          <p:nvPr>
            <p:ph type="ctrTitle"/>
          </p:nvPr>
        </p:nvSpPr>
        <p:spPr>
          <a:xfrm>
            <a:off x="679151" y="1271986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600"/>
              <a:buFont typeface="Arial"/>
              <a:buNone/>
            </a:pPr>
            <a:r>
              <a:rPr lang="en-US" sz="3600"/>
              <a:t>Canadian Hazard Information Service (CHIS)	</a:t>
            </a:r>
            <a:endParaRPr sz="3600"/>
          </a:p>
        </p:txBody>
      </p:sp>
      <p:sp>
        <p:nvSpPr>
          <p:cNvPr id="28" name="Google Shape;28;p1"/>
          <p:cNvSpPr txBox="1"/>
          <p:nvPr>
            <p:ph idx="1" type="subTitle"/>
          </p:nvPr>
        </p:nvSpPr>
        <p:spPr>
          <a:xfrm>
            <a:off x="679151" y="2475773"/>
            <a:ext cx="77724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200"/>
              <a:buNone/>
            </a:pPr>
            <a:r>
              <a:rPr lang="en-US"/>
              <a:t>Infrastructure and Development Group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000"/>
              <a:buFont typeface="Arial"/>
              <a:buNone/>
            </a:pPr>
            <a:r>
              <a:rPr lang="en-US"/>
              <a:t>Tools	of interest</a:t>
            </a:r>
            <a:endParaRPr/>
          </a:p>
        </p:txBody>
      </p:sp>
      <p:sp>
        <p:nvSpPr>
          <p:cNvPr id="176" name="Google Shape;176;p10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Showing tools to the people present</a:t>
            </a:r>
            <a:endParaRPr sz="2480"/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000"/>
              <a:buFont typeface="Arial"/>
              <a:buNone/>
            </a:pPr>
            <a:r>
              <a:rPr lang="en-US"/>
              <a:t>Organizational chart</a:t>
            </a:r>
            <a:endParaRPr/>
          </a:p>
        </p:txBody>
      </p:sp>
      <p:sp>
        <p:nvSpPr>
          <p:cNvPr id="34" name="Google Shape;34;p2"/>
          <p:cNvSpPr txBox="1"/>
          <p:nvPr>
            <p:ph idx="4294967295" type="sldNum"/>
          </p:nvPr>
        </p:nvSpPr>
        <p:spPr>
          <a:xfrm>
            <a:off x="8583823" y="69057"/>
            <a:ext cx="46866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" name="Google Shape;35;p2"/>
          <p:cNvGrpSpPr/>
          <p:nvPr/>
        </p:nvGrpSpPr>
        <p:grpSpPr>
          <a:xfrm>
            <a:off x="997732" y="1129884"/>
            <a:ext cx="7384747" cy="2704977"/>
            <a:chOff x="71872" y="1336139"/>
            <a:chExt cx="7384747" cy="2704977"/>
          </a:xfrm>
        </p:grpSpPr>
        <p:sp>
          <p:nvSpPr>
            <p:cNvPr id="36" name="Google Shape;36;p2"/>
            <p:cNvSpPr/>
            <p:nvPr/>
          </p:nvSpPr>
          <p:spPr>
            <a:xfrm>
              <a:off x="3729051" y="3425612"/>
              <a:ext cx="3305233" cy="2105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71538"/>
                  </a:lnTo>
                  <a:lnTo>
                    <a:pt x="120000" y="71538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3729051" y="3425612"/>
              <a:ext cx="2360881" cy="2105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71538"/>
                  </a:lnTo>
                  <a:lnTo>
                    <a:pt x="120000" y="71538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" name="Google Shape;38;p2"/>
            <p:cNvSpPr/>
            <p:nvPr/>
          </p:nvSpPr>
          <p:spPr>
            <a:xfrm>
              <a:off x="3729051" y="3425612"/>
              <a:ext cx="1416528" cy="2105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71538"/>
                  </a:lnTo>
                  <a:lnTo>
                    <a:pt x="120000" y="71538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" name="Google Shape;39;p2"/>
            <p:cNvSpPr/>
            <p:nvPr/>
          </p:nvSpPr>
          <p:spPr>
            <a:xfrm>
              <a:off x="3729051" y="3425612"/>
              <a:ext cx="472176" cy="21056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71538"/>
                  </a:lnTo>
                  <a:lnTo>
                    <a:pt x="120000" y="71538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" name="Google Shape;40;p2"/>
            <p:cNvSpPr/>
            <p:nvPr/>
          </p:nvSpPr>
          <p:spPr>
            <a:xfrm>
              <a:off x="3256875" y="3425612"/>
              <a:ext cx="472176" cy="21056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71538"/>
                  </a:lnTo>
                  <a:lnTo>
                    <a:pt x="0" y="71538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2312522" y="3425612"/>
              <a:ext cx="1416528" cy="21056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71538"/>
                  </a:lnTo>
                  <a:lnTo>
                    <a:pt x="0" y="71538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1368170" y="3425612"/>
              <a:ext cx="2360881" cy="21056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71538"/>
                  </a:lnTo>
                  <a:lnTo>
                    <a:pt x="0" y="71538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3" name="Google Shape;43;p2"/>
            <p:cNvSpPr/>
            <p:nvPr/>
          </p:nvSpPr>
          <p:spPr>
            <a:xfrm>
              <a:off x="423817" y="3425612"/>
              <a:ext cx="3305233" cy="21056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71538"/>
                  </a:lnTo>
                  <a:lnTo>
                    <a:pt x="0" y="71538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4" name="Google Shape;44;p2"/>
            <p:cNvSpPr/>
            <p:nvPr/>
          </p:nvSpPr>
          <p:spPr>
            <a:xfrm>
              <a:off x="3683331" y="2850602"/>
              <a:ext cx="91440" cy="210567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5" name="Google Shape;45;p2"/>
            <p:cNvSpPr/>
            <p:nvPr/>
          </p:nvSpPr>
          <p:spPr>
            <a:xfrm>
              <a:off x="3683331" y="2275592"/>
              <a:ext cx="91440" cy="210567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6" name="Google Shape;46;p2"/>
            <p:cNvSpPr/>
            <p:nvPr/>
          </p:nvSpPr>
          <p:spPr>
            <a:xfrm>
              <a:off x="3683331" y="1700582"/>
              <a:ext cx="91440" cy="210567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7" name="Google Shape;47;p2"/>
            <p:cNvSpPr/>
            <p:nvPr/>
          </p:nvSpPr>
          <p:spPr>
            <a:xfrm>
              <a:off x="3377106" y="1336139"/>
              <a:ext cx="703890" cy="36444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 txBox="1"/>
            <p:nvPr/>
          </p:nvSpPr>
          <p:spPr>
            <a:xfrm>
              <a:off x="3377106" y="1336139"/>
              <a:ext cx="703890" cy="364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3800" spcFirstLastPara="1" rIns="3800" wrap="square" tIns="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Department of Natural Resources Canada (NRCan)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17884" y="1619595"/>
              <a:ext cx="633501" cy="121481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 txBox="1"/>
            <p:nvPr/>
          </p:nvSpPr>
          <p:spPr>
            <a:xfrm>
              <a:off x="3517884" y="1619595"/>
              <a:ext cx="633501" cy="1214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25" lIns="17775" spcFirstLastPara="1" rIns="17775" wrap="square" tIns="44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377106" y="1911149"/>
              <a:ext cx="703890" cy="36444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 txBox="1"/>
            <p:nvPr/>
          </p:nvSpPr>
          <p:spPr>
            <a:xfrm>
              <a:off x="3377106" y="1911149"/>
              <a:ext cx="703890" cy="364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3800" spcFirstLastPara="1" rIns="3800" wrap="square" tIns="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Land and Mineral Sector (LMS)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517884" y="2194605"/>
              <a:ext cx="633501" cy="121481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 txBox="1"/>
            <p:nvPr/>
          </p:nvSpPr>
          <p:spPr>
            <a:xfrm>
              <a:off x="3517884" y="2194605"/>
              <a:ext cx="633501" cy="1214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25" lIns="17775" spcFirstLastPara="1" rIns="17775" wrap="square" tIns="44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377106" y="2486159"/>
              <a:ext cx="703890" cy="36444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 txBox="1"/>
            <p:nvPr/>
          </p:nvSpPr>
          <p:spPr>
            <a:xfrm>
              <a:off x="3377106" y="2486159"/>
              <a:ext cx="703890" cy="364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3800" spcFirstLastPara="1" rIns="3800" wrap="square" tIns="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Hazard, Adaptation, and Operations Branch (HOAB)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17884" y="2769615"/>
              <a:ext cx="633501" cy="121481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 txBox="1"/>
            <p:nvPr/>
          </p:nvSpPr>
          <p:spPr>
            <a:xfrm>
              <a:off x="3517884" y="2769615"/>
              <a:ext cx="633501" cy="1214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25" lIns="17775" spcFirstLastPara="1" rIns="17775" wrap="square" tIns="44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377106" y="3061169"/>
              <a:ext cx="703890" cy="36444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 txBox="1"/>
            <p:nvPr/>
          </p:nvSpPr>
          <p:spPr>
            <a:xfrm>
              <a:off x="3377106" y="3061169"/>
              <a:ext cx="703890" cy="364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3800" spcFirstLastPara="1" rIns="3800" wrap="square" tIns="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Canadian Hazard Information Service (CHIS) 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517884" y="3344625"/>
              <a:ext cx="633501" cy="121481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 txBox="1"/>
            <p:nvPr/>
          </p:nvSpPr>
          <p:spPr>
            <a:xfrm>
              <a:off x="3517884" y="3344625"/>
              <a:ext cx="633501" cy="1214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00" lIns="15225" spcFirstLastPara="1" rIns="15225" wrap="square" tIns="38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David McCormack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1872" y="3636179"/>
              <a:ext cx="703890" cy="36444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 txBox="1"/>
            <p:nvPr/>
          </p:nvSpPr>
          <p:spPr>
            <a:xfrm>
              <a:off x="71872" y="3636179"/>
              <a:ext cx="703890" cy="364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3800" spcFirstLastPara="1" rIns="3800" wrap="square" tIns="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Infrastructure and Development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12650" y="3919635"/>
              <a:ext cx="633501" cy="121481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 txBox="1"/>
            <p:nvPr/>
          </p:nvSpPr>
          <p:spPr>
            <a:xfrm>
              <a:off x="212650" y="3919635"/>
              <a:ext cx="633501" cy="1214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25" lIns="17775" spcFirstLastPara="1" rIns="17775" wrap="square" tIns="44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(A) Charles Blais</a:t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016225" y="3636179"/>
              <a:ext cx="703890" cy="36444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 txBox="1"/>
            <p:nvPr/>
          </p:nvSpPr>
          <p:spPr>
            <a:xfrm>
              <a:off x="1016225" y="3636179"/>
              <a:ext cx="703890" cy="364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3800" spcFirstLastPara="1" rIns="3800" wrap="square" tIns="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Geomagnetism Canada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157003" y="3919635"/>
              <a:ext cx="633501" cy="121481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 txBox="1"/>
            <p:nvPr/>
          </p:nvSpPr>
          <p:spPr>
            <a:xfrm>
              <a:off x="1157003" y="3919635"/>
              <a:ext cx="633501" cy="1214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25" lIns="17775" spcFirstLastPara="1" rIns="17775" wrap="square" tIns="44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Benoit St-Louis</a:t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960577" y="3636179"/>
              <a:ext cx="703890" cy="36444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 txBox="1"/>
            <p:nvPr/>
          </p:nvSpPr>
          <p:spPr>
            <a:xfrm>
              <a:off x="1960577" y="3636179"/>
              <a:ext cx="703890" cy="364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3800" spcFirstLastPara="1" rIns="3800" wrap="square" tIns="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Space Weather Canada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101355" y="3919635"/>
              <a:ext cx="633501" cy="121481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2101355" y="3919635"/>
              <a:ext cx="633501" cy="1214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25" lIns="17775" spcFirstLastPara="1" rIns="17775" wrap="square" tIns="44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David Boteler</a:t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904930" y="3636179"/>
              <a:ext cx="703890" cy="36444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 txBox="1"/>
            <p:nvPr/>
          </p:nvSpPr>
          <p:spPr>
            <a:xfrm>
              <a:off x="2904930" y="3636179"/>
              <a:ext cx="703890" cy="364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3800" spcFirstLastPara="1" rIns="3800" wrap="square" tIns="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Earthquakes Canada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045708" y="3919635"/>
              <a:ext cx="633501" cy="121481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 txBox="1"/>
            <p:nvPr/>
          </p:nvSpPr>
          <p:spPr>
            <a:xfrm>
              <a:off x="3045708" y="3919635"/>
              <a:ext cx="633501" cy="1214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00" lIns="15225" spcFirstLastPara="1" rIns="15225" wrap="square" tIns="38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David McCormack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849282" y="3636179"/>
              <a:ext cx="703890" cy="36444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 txBox="1"/>
            <p:nvPr/>
          </p:nvSpPr>
          <p:spPr>
            <a:xfrm>
              <a:off x="3849282" y="3636179"/>
              <a:ext cx="703890" cy="364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3800" spcFirstLastPara="1" rIns="3800" wrap="square" tIns="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Seismic Network Operations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990060" y="3919635"/>
              <a:ext cx="633501" cy="121481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 txBox="1"/>
            <p:nvPr/>
          </p:nvSpPr>
          <p:spPr>
            <a:xfrm>
              <a:off x="3990060" y="3919635"/>
              <a:ext cx="633501" cy="1214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25" lIns="17775" spcFirstLastPara="1" rIns="17775" wrap="square" tIns="44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Lorne McKee</a:t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793635" y="3636179"/>
              <a:ext cx="703890" cy="36444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 txBox="1"/>
            <p:nvPr/>
          </p:nvSpPr>
          <p:spPr>
            <a:xfrm>
              <a:off x="4793635" y="3636179"/>
              <a:ext cx="703890" cy="364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3800" spcFirstLastPara="1" rIns="3800" wrap="square" tIns="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Nuclear Emergency Response (NER)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934413" y="3919635"/>
              <a:ext cx="633501" cy="121481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 txBox="1"/>
            <p:nvPr/>
          </p:nvSpPr>
          <p:spPr>
            <a:xfrm>
              <a:off x="4934413" y="3919635"/>
              <a:ext cx="633501" cy="1214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25" lIns="17775" spcFirstLastPara="1" rIns="17775" wrap="square" tIns="44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Laurel Sinclair</a:t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37987" y="3636179"/>
              <a:ext cx="703890" cy="36444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 txBox="1"/>
            <p:nvPr/>
          </p:nvSpPr>
          <p:spPr>
            <a:xfrm>
              <a:off x="5737987" y="3636179"/>
              <a:ext cx="703890" cy="364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3800" spcFirstLastPara="1" rIns="3800" wrap="square" tIns="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Canadian Crustal Deformation Service (CCDS)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878765" y="3919635"/>
              <a:ext cx="633501" cy="121481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 txBox="1"/>
            <p:nvPr/>
          </p:nvSpPr>
          <p:spPr>
            <a:xfrm>
              <a:off x="5878765" y="3919635"/>
              <a:ext cx="633501" cy="1214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25" lIns="17775" spcFirstLastPara="1" rIns="17775" wrap="square" tIns="44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Yuan Lu</a:t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682340" y="3636179"/>
              <a:ext cx="703890" cy="364443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 txBox="1"/>
            <p:nvPr/>
          </p:nvSpPr>
          <p:spPr>
            <a:xfrm>
              <a:off x="6682340" y="3636179"/>
              <a:ext cx="703890" cy="364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1425" lIns="3800" spcFirstLastPara="1" rIns="3800" wrap="square" tIns="3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Earthquake Early Warning (EEW)</a:t>
              </a:r>
              <a:endParaRPr sz="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823118" y="3919635"/>
              <a:ext cx="633501" cy="121481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6823118" y="3919635"/>
              <a:ext cx="633501" cy="1214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25" lIns="17775" spcFirstLastPara="1" rIns="17775" wrap="square" tIns="44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Henry Seywerd</a:t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2"/>
          <p:cNvSpPr txBox="1"/>
          <p:nvPr/>
        </p:nvSpPr>
        <p:spPr>
          <a:xfrm>
            <a:off x="391886" y="1063229"/>
            <a:ext cx="3891356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Canadian Hazard Information Service (CHIS)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service conducts monitoring and provides hazard information and products on an ongoing basis and in response to emergency situations involving earthquakes, tsunamis, volcanic eruptions, landslides, geomagnetic storms and radiological / nuclear incidents.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000"/>
              <a:buFont typeface="Arial"/>
              <a:buNone/>
            </a:pPr>
            <a:r>
              <a:rPr lang="en-US"/>
              <a:t>Offices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457200" y="1218995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7 Observatory Cr, Ottawa </a:t>
            </a:r>
            <a:r>
              <a:rPr b="1" lang="en-US" sz="1600"/>
              <a:t>(data centre #1)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2617 Anderson Rd, Ottawa</a:t>
            </a:r>
            <a:endParaRPr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Sidney </a:t>
            </a:r>
            <a:r>
              <a:rPr b="1" lang="en-US" sz="1600"/>
              <a:t>(data centre #2)</a:t>
            </a:r>
            <a:endParaRPr b="1" sz="1600"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/>
              <a:t>Yellowknife</a:t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6370" y="1218995"/>
            <a:ext cx="4152614" cy="2602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000"/>
              <a:buFont typeface="Arial"/>
              <a:buNone/>
            </a:pPr>
            <a:r>
              <a:rPr lang="en-US"/>
              <a:t>24x7 operations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Space Weather Canada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Duty Forecaster on-call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Earthquakes Canada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Seismologist on-call East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Seismologist on-call West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IT Operations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Geek On Duty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Nuclear Emergency Response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NER team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t/>
            </a:r>
            <a:endParaRPr sz="248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000"/>
              <a:buFont typeface="Arial"/>
              <a:buNone/>
            </a:pPr>
            <a:r>
              <a:rPr lang="en-US"/>
              <a:t>Sensor Networks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6530" y="1444778"/>
            <a:ext cx="2803525" cy="251694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/>
        </p:nvSpPr>
        <p:spPr>
          <a:xfrm>
            <a:off x="1117600" y="1010168"/>
            <a:ext cx="8835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Seismic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9878" y="1456419"/>
            <a:ext cx="3503654" cy="2505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4694302" y="1036699"/>
            <a:ext cx="14353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Geomagnetic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5029201" y="4031266"/>
            <a:ext cx="34961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not mentioned are CCDS (West coast) and riometer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600"/>
              <a:buFont typeface="Arial"/>
              <a:buNone/>
            </a:pPr>
            <a:r>
              <a:rPr lang="en-US" sz="3600"/>
              <a:t>Automated Notification Services (Alerts)</a:t>
            </a:r>
            <a:endParaRPr sz="3600"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Char char="•"/>
            </a:pPr>
            <a:r>
              <a:rPr lang="en-US" sz="1760"/>
              <a:t>Space Weather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–"/>
            </a:pPr>
            <a:r>
              <a:rPr lang="en-US" sz="1540"/>
              <a:t>Space Weather Canada (</a:t>
            </a:r>
            <a:r>
              <a:rPr lang="en-US" sz="1540" u="sng">
                <a:solidFill>
                  <a:schemeClr val="hlink"/>
                </a:solidFill>
                <a:hlinkClick r:id="rId3"/>
              </a:rPr>
              <a:t>https://spaceweather.gc.ca</a:t>
            </a:r>
            <a:r>
              <a:rPr lang="en-US" sz="1540"/>
              <a:t>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–"/>
            </a:pPr>
            <a:r>
              <a:rPr lang="en-US" sz="1540"/>
              <a:t>Twitter: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Char char="•"/>
            </a:pPr>
            <a:r>
              <a:rPr lang="en-US" sz="1320"/>
              <a:t>@SpaceWeatherCA (</a:t>
            </a:r>
            <a:r>
              <a:rPr lang="en-US" sz="1320" u="sng">
                <a:solidFill>
                  <a:schemeClr val="hlink"/>
                </a:solidFill>
                <a:hlinkClick r:id="rId4"/>
              </a:rPr>
              <a:t>https://twitter.com/SpaceWeatherCA</a:t>
            </a:r>
            <a:r>
              <a:rPr lang="en-US" sz="1320"/>
              <a:t>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Char char="•"/>
            </a:pPr>
            <a:r>
              <a:rPr lang="en-US" sz="1320"/>
              <a:t>@MeteoSpatialeCA (</a:t>
            </a:r>
            <a:r>
              <a:rPr lang="en-US" sz="1320" u="sng">
                <a:solidFill>
                  <a:schemeClr val="hlink"/>
                </a:solidFill>
                <a:hlinkClick r:id="rId5"/>
              </a:rPr>
              <a:t>https://twitter.com/MeteoSpatialeCA</a:t>
            </a:r>
            <a:r>
              <a:rPr lang="en-US" sz="1320"/>
              <a:t>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–"/>
            </a:pPr>
            <a:r>
              <a:rPr lang="en-US" sz="1540"/>
              <a:t>Space Weather Bulletin (email)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–"/>
            </a:pPr>
            <a:r>
              <a:rPr lang="en-US" sz="1540"/>
              <a:t>MASAS-X (Public Safety Situational Awareness System)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Char char="•"/>
            </a:pPr>
            <a:r>
              <a:rPr lang="en-US" sz="1760"/>
              <a:t>Earthquakes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–"/>
            </a:pPr>
            <a:r>
              <a:rPr lang="en-US" sz="1540"/>
              <a:t>Earthquakes Canada (</a:t>
            </a:r>
            <a:r>
              <a:rPr lang="en-US" sz="1540" u="sng">
                <a:solidFill>
                  <a:schemeClr val="hlink"/>
                </a:solidFill>
                <a:hlinkClick r:id="rId6"/>
              </a:rPr>
              <a:t>http://www.earthquakescanada.nrcan.gc.ca</a:t>
            </a:r>
            <a:r>
              <a:rPr lang="en-US" sz="1540"/>
              <a:t>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–"/>
            </a:pPr>
            <a:r>
              <a:rPr lang="en-US" sz="1540"/>
              <a:t>Twitter: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Char char="•"/>
            </a:pPr>
            <a:r>
              <a:rPr lang="en-US" sz="1320"/>
              <a:t>@CANADAquakes (</a:t>
            </a:r>
            <a:r>
              <a:rPr lang="en-US" sz="1320" u="sng">
                <a:solidFill>
                  <a:schemeClr val="hlink"/>
                </a:solidFill>
                <a:hlinkClick r:id="rId7"/>
              </a:rPr>
              <a:t>https://twitter.com/CANADAquakes</a:t>
            </a:r>
            <a:r>
              <a:rPr lang="en-US" sz="1320"/>
              <a:t>)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Char char="•"/>
            </a:pPr>
            <a:r>
              <a:rPr lang="en-US" sz="1320"/>
              <a:t>@CANADAseisme (</a:t>
            </a:r>
            <a:r>
              <a:rPr lang="en-US" sz="1320" u="sng">
                <a:solidFill>
                  <a:schemeClr val="hlink"/>
                </a:solidFill>
                <a:hlinkClick r:id="rId8"/>
              </a:rPr>
              <a:t>https://twitter.com/CANADAseisme</a:t>
            </a:r>
            <a:r>
              <a:rPr lang="en-US" sz="1320"/>
              <a:t>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–"/>
            </a:pPr>
            <a:r>
              <a:rPr lang="en-US" sz="1540"/>
              <a:t>MASAS-X (Public Safety Situational Awareness System)</a:t>
            </a:r>
            <a:endParaRPr sz="1540"/>
          </a:p>
          <a:p>
            <a:pPr indent="-285750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Char char="–"/>
            </a:pPr>
            <a:r>
              <a:rPr lang="en-US" sz="1540"/>
              <a:t>Email, Fax, Phone, and SMS alerts tailored to the client needs (ex: railways, infrastructure)</a:t>
            </a:r>
            <a:endParaRPr/>
          </a:p>
          <a:p>
            <a:pPr indent="-187959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540"/>
          </a:p>
          <a:p>
            <a:pPr indent="-187959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540"/>
          </a:p>
          <a:p>
            <a:pPr indent="-187959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540"/>
          </a:p>
          <a:p>
            <a:pPr indent="-187959" lvl="1" marL="742950" rtl="0" algn="l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540"/>
              <a:buNone/>
            </a:pPr>
            <a:r>
              <a:t/>
            </a:r>
            <a:endParaRPr sz="154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600"/>
              <a:buFont typeface="Arial"/>
              <a:buNone/>
            </a:pPr>
            <a:r>
              <a:rPr lang="en-US" sz="3600"/>
              <a:t>Space Weather and Geomagnetism</a:t>
            </a:r>
            <a:endParaRPr sz="3600"/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95" y="936206"/>
            <a:ext cx="4130413" cy="24593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954" y="2692649"/>
            <a:ext cx="3995645" cy="168664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6604" y="1104479"/>
            <a:ext cx="3793745" cy="297754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000"/>
              <a:buFont typeface="Arial"/>
              <a:buNone/>
            </a:pPr>
            <a:r>
              <a:rPr lang="en-US"/>
              <a:t>Earthquakes Canada</a:t>
            </a:r>
            <a:endParaRPr/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32086"/>
            <a:ext cx="3444612" cy="336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0739" y="965313"/>
            <a:ext cx="4087299" cy="3298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/>
          <p:nvPr/>
        </p:nvSpPr>
        <p:spPr>
          <a:xfrm>
            <a:off x="1066800" y="999594"/>
            <a:ext cx="7177314" cy="312057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7430020" y="995243"/>
            <a:ext cx="1172031" cy="1222826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4000"/>
              <a:buFont typeface="Arial"/>
              <a:buNone/>
            </a:pPr>
            <a:r>
              <a:rPr lang="en-US"/>
              <a:t>Responsibilities</a:t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70858" y="980283"/>
            <a:ext cx="1116935" cy="3147139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420915" y="1739937"/>
            <a:ext cx="965202" cy="4001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Geomagnetic Instruments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410028" y="2415864"/>
            <a:ext cx="976089" cy="4001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Seismic Instruments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420915" y="3043644"/>
            <a:ext cx="965202" cy="4001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GPS Instruments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2382160" y="2387987"/>
            <a:ext cx="1494973" cy="24622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Acquisition</a:t>
            </a:r>
            <a:endParaRPr/>
          </a:p>
        </p:txBody>
      </p:sp>
      <p:sp>
        <p:nvSpPr>
          <p:cNvPr id="153" name="Google Shape;153;p9"/>
          <p:cNvSpPr txBox="1"/>
          <p:nvPr/>
        </p:nvSpPr>
        <p:spPr>
          <a:xfrm>
            <a:off x="5786954" y="1707717"/>
            <a:ext cx="1151019" cy="16312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Dissemination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Earthquake Alerts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Weather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Sites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more</a:t>
            </a:r>
            <a:endParaRPr/>
          </a:p>
          <a:p>
            <a:pPr indent="-1079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834428" y="973965"/>
            <a:ext cx="12084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responsibilities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9"/>
          <p:cNvCxnSpPr>
            <a:stCxn id="149" idx="3"/>
            <a:endCxn id="152" idx="1"/>
          </p:cNvCxnSpPr>
          <p:nvPr/>
        </p:nvCxnSpPr>
        <p:spPr>
          <a:xfrm>
            <a:off x="1386117" y="1939992"/>
            <a:ext cx="996000" cy="571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6" name="Google Shape;156;p9"/>
          <p:cNvCxnSpPr>
            <a:stCxn id="150" idx="3"/>
            <a:endCxn id="152" idx="1"/>
          </p:cNvCxnSpPr>
          <p:nvPr/>
        </p:nvCxnSpPr>
        <p:spPr>
          <a:xfrm flipH="1" rot="10800000">
            <a:off x="1386117" y="2511219"/>
            <a:ext cx="996000" cy="104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57" name="Google Shape;157;p9"/>
          <p:cNvCxnSpPr>
            <a:stCxn id="151" idx="3"/>
            <a:endCxn id="152" idx="1"/>
          </p:cNvCxnSpPr>
          <p:nvPr/>
        </p:nvCxnSpPr>
        <p:spPr>
          <a:xfrm flipH="1" rot="10800000">
            <a:off x="1386117" y="2511099"/>
            <a:ext cx="996000" cy="732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8" name="Google Shape;158;p9"/>
          <p:cNvSpPr txBox="1"/>
          <p:nvPr/>
        </p:nvSpPr>
        <p:spPr>
          <a:xfrm>
            <a:off x="2112735" y="1783655"/>
            <a:ext cx="1494973" cy="24622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data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9"/>
          <p:cNvCxnSpPr>
            <a:stCxn id="158" idx="2"/>
            <a:endCxn id="152" idx="0"/>
          </p:cNvCxnSpPr>
          <p:nvPr/>
        </p:nvCxnSpPr>
        <p:spPr>
          <a:xfrm>
            <a:off x="2860221" y="2029876"/>
            <a:ext cx="269400" cy="358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0" name="Google Shape;160;p9"/>
          <p:cNvCxnSpPr>
            <a:stCxn id="152" idx="3"/>
            <a:endCxn id="161" idx="1"/>
          </p:cNvCxnSpPr>
          <p:nvPr/>
        </p:nvCxnSpPr>
        <p:spPr>
          <a:xfrm>
            <a:off x="3877133" y="2511097"/>
            <a:ext cx="182400" cy="9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2" name="Google Shape;162;p9"/>
          <p:cNvCxnSpPr>
            <a:stCxn id="161" idx="3"/>
            <a:endCxn id="153" idx="1"/>
          </p:cNvCxnSpPr>
          <p:nvPr/>
        </p:nvCxnSpPr>
        <p:spPr>
          <a:xfrm>
            <a:off x="5554437" y="2520931"/>
            <a:ext cx="232500" cy="2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3" name="Google Shape;163;p9"/>
          <p:cNvSpPr txBox="1"/>
          <p:nvPr/>
        </p:nvSpPr>
        <p:spPr>
          <a:xfrm>
            <a:off x="7176288" y="1660544"/>
            <a:ext cx="690456" cy="24622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7430020" y="977302"/>
            <a:ext cx="12084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responsibilities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9"/>
          <p:cNvCxnSpPr>
            <a:stCxn id="153" idx="3"/>
          </p:cNvCxnSpPr>
          <p:nvPr/>
        </p:nvCxnSpPr>
        <p:spPr>
          <a:xfrm flipH="1" rot="10800000">
            <a:off x="6937973" y="2504125"/>
            <a:ext cx="1857600" cy="19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6" name="Google Shape;166;p9"/>
          <p:cNvCxnSpPr>
            <a:stCxn id="153" idx="3"/>
            <a:endCxn id="163" idx="1"/>
          </p:cNvCxnSpPr>
          <p:nvPr/>
        </p:nvCxnSpPr>
        <p:spPr>
          <a:xfrm flipH="1" rot="10800000">
            <a:off x="6937973" y="1783525"/>
            <a:ext cx="238200" cy="739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7" name="Google Shape;167;p9"/>
          <p:cNvSpPr txBox="1"/>
          <p:nvPr/>
        </p:nvSpPr>
        <p:spPr>
          <a:xfrm>
            <a:off x="1507674" y="3092712"/>
            <a:ext cx="17489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5779970" y="3523599"/>
            <a:ext cx="1151019" cy="4001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Archiving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9"/>
          <p:cNvCxnSpPr>
            <a:stCxn id="152" idx="2"/>
            <a:endCxn id="168" idx="1"/>
          </p:cNvCxnSpPr>
          <p:nvPr/>
        </p:nvCxnSpPr>
        <p:spPr>
          <a:xfrm>
            <a:off x="3129646" y="2634208"/>
            <a:ext cx="2650200" cy="10893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0" name="Google Shape;170;p9"/>
          <p:cNvCxnSpPr>
            <a:endCxn id="168" idx="1"/>
          </p:cNvCxnSpPr>
          <p:nvPr/>
        </p:nvCxnSpPr>
        <p:spPr>
          <a:xfrm>
            <a:off x="4807070" y="3125154"/>
            <a:ext cx="972900" cy="5985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1" name="Google Shape;161;p9"/>
          <p:cNvSpPr txBox="1"/>
          <p:nvPr/>
        </p:nvSpPr>
        <p:spPr>
          <a:xfrm>
            <a:off x="4059464" y="1936155"/>
            <a:ext cx="1494973" cy="116955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Earthquake Detection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 Weather Forecasting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Crustal Deformation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more</a:t>
            </a:r>
            <a:endParaRPr/>
          </a:p>
          <a:p>
            <a:pPr indent="-1079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2017-03-17T19:04:05Z</dcterms:created>
  <dc:creator>Allard Julie</dc:creator>
</cp:coreProperties>
</file>