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3" r:id="rId2"/>
    <p:sldId id="274" r:id="rId3"/>
    <p:sldId id="298" r:id="rId4"/>
    <p:sldId id="258" r:id="rId5"/>
    <p:sldId id="284" r:id="rId6"/>
    <p:sldId id="282" r:id="rId7"/>
    <p:sldId id="285" r:id="rId8"/>
    <p:sldId id="275" r:id="rId9"/>
    <p:sldId id="278" r:id="rId10"/>
    <p:sldId id="279" r:id="rId11"/>
    <p:sldId id="286" r:id="rId12"/>
    <p:sldId id="276" r:id="rId13"/>
    <p:sldId id="281" r:id="rId14"/>
    <p:sldId id="287" r:id="rId15"/>
    <p:sldId id="280" r:id="rId16"/>
    <p:sldId id="289" r:id="rId17"/>
    <p:sldId id="277" r:id="rId18"/>
    <p:sldId id="266" r:id="rId19"/>
    <p:sldId id="265" r:id="rId20"/>
    <p:sldId id="290" r:id="rId21"/>
    <p:sldId id="291" r:id="rId22"/>
    <p:sldId id="293" r:id="rId23"/>
    <p:sldId id="294" r:id="rId24"/>
    <p:sldId id="295" r:id="rId25"/>
    <p:sldId id="296" r:id="rId26"/>
    <p:sldId id="297" r:id="rId27"/>
    <p:sldId id="271" r:id="rId28"/>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华文细黑" panose="02010600040101010101" pitchFamily="2" charset="-122"/>
      <p:regular r:id="rId35"/>
    </p:embeddedFont>
    <p:embeddedFont>
      <p:font typeface="微软雅黑" panose="020B0503020204020204" pitchFamily="34" charset="-122"/>
      <p:regular r:id="rId36"/>
      <p:bold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113" d="100"/>
          <a:sy n="113" d="100"/>
        </p:scale>
        <p:origin x="58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3107663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2900501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1517139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3716676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3979696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145977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2815197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2298933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350020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17594259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9B18CC6-86F7-44E5-8881-3FD977E3EA5F}" type="datetimeFigureOut">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4254556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18CC6-86F7-44E5-8881-3FD977E3EA5F}" type="datetimeFigureOut">
              <a:rPr lang="zh-CN" altLang="en-US" smtClean="0"/>
              <a:t>2022/12/12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5504D-E3BA-4B58-8F50-DE5DE9189A3D}" type="slidenum">
              <a:rPr lang="zh-CN" altLang="en-US" smtClean="0"/>
              <a:t>‹#›</a:t>
            </a:fld>
            <a:endParaRPr lang="zh-CN" altLang="en-US"/>
          </a:p>
        </p:txBody>
      </p:sp>
    </p:spTree>
    <p:extLst>
      <p:ext uri="{BB962C8B-B14F-4D97-AF65-F5344CB8AC3E}">
        <p14:creationId xmlns:p14="http://schemas.microsoft.com/office/powerpoint/2010/main" val="320144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165" y="2611011"/>
            <a:ext cx="7984672" cy="1314206"/>
          </a:xfrm>
          <a:prstGeom prst="rect">
            <a:avLst/>
          </a:prstGeom>
          <a:noFill/>
        </p:spPr>
        <p:txBody>
          <a:bodyPr wrap="square" rtlCol="0">
            <a:spAutoFit/>
          </a:bodyPr>
          <a:lstStyle/>
          <a:p>
            <a:pPr algn="ctr">
              <a:lnSpc>
                <a:spcPct val="150000"/>
              </a:lnSpc>
            </a:pPr>
            <a:r>
              <a:rPr lang="zh-CN" altLang="en-US" sz="60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关联规则挖掘</a:t>
            </a:r>
          </a:p>
        </p:txBody>
      </p:sp>
      <p:sp>
        <p:nvSpPr>
          <p:cNvPr id="18" name="椭圆 17"/>
          <p:cNvSpPr/>
          <p:nvPr/>
        </p:nvSpPr>
        <p:spPr>
          <a:xfrm>
            <a:off x="9282040" y="3252106"/>
            <a:ext cx="4310744" cy="4310744"/>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477983" y="3369127"/>
            <a:ext cx="4310744" cy="4310744"/>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sp>
        <p:nvSpPr>
          <p:cNvPr id="21" name="椭圆 20"/>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文本框 21"/>
          <p:cNvSpPr txBox="1"/>
          <p:nvPr/>
        </p:nvSpPr>
        <p:spPr>
          <a:xfrm>
            <a:off x="2271094" y="4435660"/>
            <a:ext cx="6279118" cy="461665"/>
          </a:xfrm>
          <a:prstGeom prst="rect">
            <a:avLst/>
          </a:prstGeom>
          <a:noFill/>
        </p:spPr>
        <p:txBody>
          <a:bodyPr wrap="square" rtlCol="0">
            <a:spAutoFit/>
          </a:bodyPr>
          <a:lstStyle/>
          <a:p>
            <a:pPr algn="ctr"/>
            <a:r>
              <a:rPr lang="zh-CN" altLang="en-US" sz="24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汇报人</a:t>
            </a:r>
            <a:r>
              <a:rPr lang="en-US" altLang="zh-CN" sz="24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a:t>
            </a:r>
            <a:r>
              <a:rPr lang="zh-CN" altLang="en-US" sz="24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李典大数据</a:t>
            </a:r>
            <a:r>
              <a:rPr lang="en-US" altLang="zh-CN" sz="24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2001  </a:t>
            </a:r>
            <a:r>
              <a:rPr lang="zh-CN" altLang="en-US" sz="24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日期：</a:t>
            </a:r>
            <a:r>
              <a:rPr lang="en-US" altLang="zh-CN" sz="24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2022.12.12</a:t>
            </a:r>
          </a:p>
        </p:txBody>
      </p:sp>
      <p:sp>
        <p:nvSpPr>
          <p:cNvPr id="24" name="椭圆 23"/>
          <p:cNvSpPr/>
          <p:nvPr/>
        </p:nvSpPr>
        <p:spPr>
          <a:xfrm>
            <a:off x="8212510" y="1893350"/>
            <a:ext cx="430556" cy="430556"/>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1777546" y="1638903"/>
            <a:ext cx="7266214" cy="1070358"/>
          </a:xfrm>
          <a:prstGeom prst="rect">
            <a:avLst/>
          </a:prstGeom>
        </p:spPr>
        <p:txBody>
          <a:bodyPr wrap="square">
            <a:spAutoFit/>
          </a:bodyPr>
          <a:lstStyle/>
          <a:p>
            <a:pPr algn="ctr">
              <a:lnSpc>
                <a:spcPct val="150000"/>
              </a:lnSpc>
            </a:pPr>
            <a:r>
              <a:rPr lang="en-US" altLang="zh-CN" sz="4800" b="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Supermarket</a:t>
            </a:r>
          </a:p>
        </p:txBody>
      </p:sp>
      <p:sp>
        <p:nvSpPr>
          <p:cNvPr id="9" name="椭圆 8"/>
          <p:cNvSpPr/>
          <p:nvPr/>
        </p:nvSpPr>
        <p:spPr>
          <a:xfrm>
            <a:off x="8815350" y="1690817"/>
            <a:ext cx="218097" cy="218097"/>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383712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TextBox 12">
            <a:extLst>
              <a:ext uri="{FF2B5EF4-FFF2-40B4-BE49-F238E27FC236}">
                <a16:creationId xmlns:a16="http://schemas.microsoft.com/office/drawing/2014/main" id="{D08459A1-9CD5-4ED2-8123-9E2C67310D8C}"/>
              </a:ext>
            </a:extLst>
          </p:cNvPr>
          <p:cNvSpPr txBox="1"/>
          <p:nvPr/>
        </p:nvSpPr>
        <p:spPr>
          <a:xfrm>
            <a:off x="2090209" y="2295177"/>
            <a:ext cx="4049334" cy="700576"/>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利用</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mlxtend</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包中的</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apriori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方法挖掘频繁项目集，设置的最小支持度为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0.15</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12">
            <a:extLst>
              <a:ext uri="{FF2B5EF4-FFF2-40B4-BE49-F238E27FC236}">
                <a16:creationId xmlns:a16="http://schemas.microsoft.com/office/drawing/2014/main" id="{D08459A1-9CD5-4ED2-8123-9E2C67310D8C}"/>
              </a:ext>
            </a:extLst>
          </p:cNvPr>
          <p:cNvSpPr txBox="1"/>
          <p:nvPr/>
        </p:nvSpPr>
        <p:spPr>
          <a:xfrm>
            <a:off x="2090209" y="4677319"/>
            <a:ext cx="4049334" cy="700576"/>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得到的频繁项目集如右图所示，可以看到支持度最高的项目为“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bread and cake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3" name="矩形 22"/>
          <p:cNvSpPr/>
          <p:nvPr/>
        </p:nvSpPr>
        <p:spPr>
          <a:xfrm>
            <a:off x="6383303" y="2645466"/>
            <a:ext cx="555171" cy="20247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0"/>
          <p:cNvSpPr>
            <a:spLocks noEditPoints="1"/>
          </p:cNvSpPr>
          <p:nvPr/>
        </p:nvSpPr>
        <p:spPr bwMode="auto">
          <a:xfrm>
            <a:off x="1447148" y="2392327"/>
            <a:ext cx="504268" cy="506278"/>
          </a:xfrm>
          <a:custGeom>
            <a:avLst/>
            <a:gdLst>
              <a:gd name="T0" fmla="*/ 391956 w 245"/>
              <a:gd name="T1" fmla="*/ 63423 h 246"/>
              <a:gd name="T2" fmla="*/ 349671 w 245"/>
              <a:gd name="T3" fmla="*/ 104078 h 246"/>
              <a:gd name="T4" fmla="*/ 296000 w 245"/>
              <a:gd name="T5" fmla="*/ 48787 h 246"/>
              <a:gd name="T6" fmla="*/ 336660 w 245"/>
              <a:gd name="T7" fmla="*/ 8131 h 246"/>
              <a:gd name="T8" fmla="*/ 364308 w 245"/>
              <a:gd name="T9" fmla="*/ 8131 h 246"/>
              <a:gd name="T10" fmla="*/ 391956 w 245"/>
              <a:gd name="T11" fmla="*/ 35777 h 246"/>
              <a:gd name="T12" fmla="*/ 391956 w 245"/>
              <a:gd name="T13" fmla="*/ 63423 h 246"/>
              <a:gd name="T14" fmla="*/ 102462 w 245"/>
              <a:gd name="T15" fmla="*/ 240680 h 246"/>
              <a:gd name="T16" fmla="*/ 157758 w 245"/>
              <a:gd name="T17" fmla="*/ 295972 h 246"/>
              <a:gd name="T18" fmla="*/ 84572 w 245"/>
              <a:gd name="T19" fmla="*/ 313860 h 246"/>
              <a:gd name="T20" fmla="*/ 102462 w 245"/>
              <a:gd name="T21" fmla="*/ 240680 h 246"/>
              <a:gd name="T22" fmla="*/ 336660 w 245"/>
              <a:gd name="T23" fmla="*/ 118714 h 246"/>
              <a:gd name="T24" fmla="*/ 172396 w 245"/>
              <a:gd name="T25" fmla="*/ 282962 h 246"/>
              <a:gd name="T26" fmla="*/ 117099 w 245"/>
              <a:gd name="T27" fmla="*/ 227671 h 246"/>
              <a:gd name="T28" fmla="*/ 281363 w 245"/>
              <a:gd name="T29" fmla="*/ 63423 h 246"/>
              <a:gd name="T30" fmla="*/ 336660 w 245"/>
              <a:gd name="T31" fmla="*/ 118714 h 246"/>
              <a:gd name="T32" fmla="*/ 39033 w 245"/>
              <a:gd name="T33" fmla="*/ 61796 h 246"/>
              <a:gd name="T34" fmla="*/ 39033 w 245"/>
              <a:gd name="T35" fmla="*/ 361021 h 246"/>
              <a:gd name="T36" fmla="*/ 338286 w 245"/>
              <a:gd name="T37" fmla="*/ 361021 h 246"/>
              <a:gd name="T38" fmla="*/ 338286 w 245"/>
              <a:gd name="T39" fmla="*/ 144734 h 246"/>
              <a:gd name="T40" fmla="*/ 377319 w 245"/>
              <a:gd name="T41" fmla="*/ 105704 h 246"/>
              <a:gd name="T42" fmla="*/ 377319 w 245"/>
              <a:gd name="T43" fmla="*/ 380535 h 246"/>
              <a:gd name="T44" fmla="*/ 357803 w 245"/>
              <a:gd name="T45" fmla="*/ 400050 h 246"/>
              <a:gd name="T46" fmla="*/ 19517 w 245"/>
              <a:gd name="T47" fmla="*/ 400050 h 246"/>
              <a:gd name="T48" fmla="*/ 0 w 245"/>
              <a:gd name="T49" fmla="*/ 380535 h 246"/>
              <a:gd name="T50" fmla="*/ 0 w 245"/>
              <a:gd name="T51" fmla="*/ 42282 h 246"/>
              <a:gd name="T52" fmla="*/ 19517 w 245"/>
              <a:gd name="T53" fmla="*/ 22767 h 246"/>
              <a:gd name="T54" fmla="*/ 294374 w 245"/>
              <a:gd name="T55" fmla="*/ 22767 h 246"/>
              <a:gd name="T56" fmla="*/ 255341 w 245"/>
              <a:gd name="T57" fmla="*/ 61796 h 246"/>
              <a:gd name="T58" fmla="*/ 39033 w 245"/>
              <a:gd name="T59" fmla="*/ 61796 h 24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45" h="246">
                <a:moveTo>
                  <a:pt x="241" y="39"/>
                </a:moveTo>
                <a:cubicBezTo>
                  <a:pt x="215" y="64"/>
                  <a:pt x="215" y="64"/>
                  <a:pt x="215" y="64"/>
                </a:cubicBezTo>
                <a:cubicBezTo>
                  <a:pt x="182" y="30"/>
                  <a:pt x="182" y="30"/>
                  <a:pt x="182" y="30"/>
                </a:cubicBezTo>
                <a:cubicBezTo>
                  <a:pt x="207" y="5"/>
                  <a:pt x="207" y="5"/>
                  <a:pt x="207" y="5"/>
                </a:cubicBezTo>
                <a:cubicBezTo>
                  <a:pt x="212" y="0"/>
                  <a:pt x="219" y="0"/>
                  <a:pt x="224" y="5"/>
                </a:cubicBezTo>
                <a:cubicBezTo>
                  <a:pt x="241" y="22"/>
                  <a:pt x="241" y="22"/>
                  <a:pt x="241" y="22"/>
                </a:cubicBezTo>
                <a:cubicBezTo>
                  <a:pt x="245" y="27"/>
                  <a:pt x="245" y="34"/>
                  <a:pt x="241" y="39"/>
                </a:cubicBezTo>
                <a:moveTo>
                  <a:pt x="63" y="148"/>
                </a:moveTo>
                <a:cubicBezTo>
                  <a:pt x="97" y="182"/>
                  <a:pt x="97" y="182"/>
                  <a:pt x="97" y="182"/>
                </a:cubicBezTo>
                <a:cubicBezTo>
                  <a:pt x="52" y="193"/>
                  <a:pt x="52" y="193"/>
                  <a:pt x="52" y="193"/>
                </a:cubicBezTo>
                <a:lnTo>
                  <a:pt x="63" y="148"/>
                </a:lnTo>
                <a:close/>
                <a:moveTo>
                  <a:pt x="207" y="73"/>
                </a:moveTo>
                <a:cubicBezTo>
                  <a:pt x="106" y="174"/>
                  <a:pt x="106" y="174"/>
                  <a:pt x="106" y="174"/>
                </a:cubicBezTo>
                <a:cubicBezTo>
                  <a:pt x="72" y="140"/>
                  <a:pt x="72" y="140"/>
                  <a:pt x="72" y="140"/>
                </a:cubicBezTo>
                <a:cubicBezTo>
                  <a:pt x="173" y="39"/>
                  <a:pt x="173" y="39"/>
                  <a:pt x="173" y="39"/>
                </a:cubicBezTo>
                <a:lnTo>
                  <a:pt x="207" y="73"/>
                </a:lnTo>
                <a:close/>
                <a:moveTo>
                  <a:pt x="24" y="38"/>
                </a:moveTo>
                <a:cubicBezTo>
                  <a:pt x="24" y="222"/>
                  <a:pt x="24" y="222"/>
                  <a:pt x="24" y="222"/>
                </a:cubicBezTo>
                <a:cubicBezTo>
                  <a:pt x="208" y="222"/>
                  <a:pt x="208" y="222"/>
                  <a:pt x="208" y="222"/>
                </a:cubicBezTo>
                <a:cubicBezTo>
                  <a:pt x="208" y="89"/>
                  <a:pt x="208" y="89"/>
                  <a:pt x="208" y="89"/>
                </a:cubicBezTo>
                <a:cubicBezTo>
                  <a:pt x="232" y="65"/>
                  <a:pt x="232" y="65"/>
                  <a:pt x="232" y="65"/>
                </a:cubicBezTo>
                <a:cubicBezTo>
                  <a:pt x="232" y="234"/>
                  <a:pt x="232" y="234"/>
                  <a:pt x="232" y="234"/>
                </a:cubicBezTo>
                <a:cubicBezTo>
                  <a:pt x="232" y="241"/>
                  <a:pt x="227" y="246"/>
                  <a:pt x="220" y="246"/>
                </a:cubicBezTo>
                <a:cubicBezTo>
                  <a:pt x="12" y="246"/>
                  <a:pt x="12" y="246"/>
                  <a:pt x="12" y="246"/>
                </a:cubicBezTo>
                <a:cubicBezTo>
                  <a:pt x="5" y="246"/>
                  <a:pt x="0" y="241"/>
                  <a:pt x="0" y="234"/>
                </a:cubicBezTo>
                <a:cubicBezTo>
                  <a:pt x="0" y="26"/>
                  <a:pt x="0" y="26"/>
                  <a:pt x="0" y="26"/>
                </a:cubicBezTo>
                <a:cubicBezTo>
                  <a:pt x="0" y="19"/>
                  <a:pt x="5" y="14"/>
                  <a:pt x="12" y="14"/>
                </a:cubicBezTo>
                <a:cubicBezTo>
                  <a:pt x="181" y="14"/>
                  <a:pt x="181" y="14"/>
                  <a:pt x="181" y="14"/>
                </a:cubicBezTo>
                <a:cubicBezTo>
                  <a:pt x="157" y="38"/>
                  <a:pt x="157" y="38"/>
                  <a:pt x="157" y="38"/>
                </a:cubicBezTo>
                <a:lnTo>
                  <a:pt x="24" y="38"/>
                </a:lnTo>
                <a:close/>
              </a:path>
            </a:pathLst>
          </a:custGeom>
          <a:solidFill>
            <a:schemeClr val="accent1"/>
          </a:solidFill>
          <a:ln>
            <a:noFill/>
          </a:ln>
        </p:spPr>
        <p:txBody>
          <a:bodyPr/>
          <a:lstStyle/>
          <a:p>
            <a:endParaRPr lang="en-US" dirty="0">
              <a:solidFill>
                <a:prstClr val="black"/>
              </a:solidFill>
            </a:endParaRPr>
          </a:p>
        </p:txBody>
      </p:sp>
      <p:sp>
        <p:nvSpPr>
          <p:cNvPr id="27" name="Freeform 20"/>
          <p:cNvSpPr>
            <a:spLocks noEditPoints="1"/>
          </p:cNvSpPr>
          <p:nvPr/>
        </p:nvSpPr>
        <p:spPr bwMode="auto">
          <a:xfrm>
            <a:off x="1447148" y="4774468"/>
            <a:ext cx="504268" cy="506278"/>
          </a:xfrm>
          <a:custGeom>
            <a:avLst/>
            <a:gdLst>
              <a:gd name="T0" fmla="*/ 391956 w 245"/>
              <a:gd name="T1" fmla="*/ 63423 h 246"/>
              <a:gd name="T2" fmla="*/ 349671 w 245"/>
              <a:gd name="T3" fmla="*/ 104078 h 246"/>
              <a:gd name="T4" fmla="*/ 296000 w 245"/>
              <a:gd name="T5" fmla="*/ 48787 h 246"/>
              <a:gd name="T6" fmla="*/ 336660 w 245"/>
              <a:gd name="T7" fmla="*/ 8131 h 246"/>
              <a:gd name="T8" fmla="*/ 364308 w 245"/>
              <a:gd name="T9" fmla="*/ 8131 h 246"/>
              <a:gd name="T10" fmla="*/ 391956 w 245"/>
              <a:gd name="T11" fmla="*/ 35777 h 246"/>
              <a:gd name="T12" fmla="*/ 391956 w 245"/>
              <a:gd name="T13" fmla="*/ 63423 h 246"/>
              <a:gd name="T14" fmla="*/ 102462 w 245"/>
              <a:gd name="T15" fmla="*/ 240680 h 246"/>
              <a:gd name="T16" fmla="*/ 157758 w 245"/>
              <a:gd name="T17" fmla="*/ 295972 h 246"/>
              <a:gd name="T18" fmla="*/ 84572 w 245"/>
              <a:gd name="T19" fmla="*/ 313860 h 246"/>
              <a:gd name="T20" fmla="*/ 102462 w 245"/>
              <a:gd name="T21" fmla="*/ 240680 h 246"/>
              <a:gd name="T22" fmla="*/ 336660 w 245"/>
              <a:gd name="T23" fmla="*/ 118714 h 246"/>
              <a:gd name="T24" fmla="*/ 172396 w 245"/>
              <a:gd name="T25" fmla="*/ 282962 h 246"/>
              <a:gd name="T26" fmla="*/ 117099 w 245"/>
              <a:gd name="T27" fmla="*/ 227671 h 246"/>
              <a:gd name="T28" fmla="*/ 281363 w 245"/>
              <a:gd name="T29" fmla="*/ 63423 h 246"/>
              <a:gd name="T30" fmla="*/ 336660 w 245"/>
              <a:gd name="T31" fmla="*/ 118714 h 246"/>
              <a:gd name="T32" fmla="*/ 39033 w 245"/>
              <a:gd name="T33" fmla="*/ 61796 h 246"/>
              <a:gd name="T34" fmla="*/ 39033 w 245"/>
              <a:gd name="T35" fmla="*/ 361021 h 246"/>
              <a:gd name="T36" fmla="*/ 338286 w 245"/>
              <a:gd name="T37" fmla="*/ 361021 h 246"/>
              <a:gd name="T38" fmla="*/ 338286 w 245"/>
              <a:gd name="T39" fmla="*/ 144734 h 246"/>
              <a:gd name="T40" fmla="*/ 377319 w 245"/>
              <a:gd name="T41" fmla="*/ 105704 h 246"/>
              <a:gd name="T42" fmla="*/ 377319 w 245"/>
              <a:gd name="T43" fmla="*/ 380535 h 246"/>
              <a:gd name="T44" fmla="*/ 357803 w 245"/>
              <a:gd name="T45" fmla="*/ 400050 h 246"/>
              <a:gd name="T46" fmla="*/ 19517 w 245"/>
              <a:gd name="T47" fmla="*/ 400050 h 246"/>
              <a:gd name="T48" fmla="*/ 0 w 245"/>
              <a:gd name="T49" fmla="*/ 380535 h 246"/>
              <a:gd name="T50" fmla="*/ 0 w 245"/>
              <a:gd name="T51" fmla="*/ 42282 h 246"/>
              <a:gd name="T52" fmla="*/ 19517 w 245"/>
              <a:gd name="T53" fmla="*/ 22767 h 246"/>
              <a:gd name="T54" fmla="*/ 294374 w 245"/>
              <a:gd name="T55" fmla="*/ 22767 h 246"/>
              <a:gd name="T56" fmla="*/ 255341 w 245"/>
              <a:gd name="T57" fmla="*/ 61796 h 246"/>
              <a:gd name="T58" fmla="*/ 39033 w 245"/>
              <a:gd name="T59" fmla="*/ 61796 h 24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45" h="246">
                <a:moveTo>
                  <a:pt x="241" y="39"/>
                </a:moveTo>
                <a:cubicBezTo>
                  <a:pt x="215" y="64"/>
                  <a:pt x="215" y="64"/>
                  <a:pt x="215" y="64"/>
                </a:cubicBezTo>
                <a:cubicBezTo>
                  <a:pt x="182" y="30"/>
                  <a:pt x="182" y="30"/>
                  <a:pt x="182" y="30"/>
                </a:cubicBezTo>
                <a:cubicBezTo>
                  <a:pt x="207" y="5"/>
                  <a:pt x="207" y="5"/>
                  <a:pt x="207" y="5"/>
                </a:cubicBezTo>
                <a:cubicBezTo>
                  <a:pt x="212" y="0"/>
                  <a:pt x="219" y="0"/>
                  <a:pt x="224" y="5"/>
                </a:cubicBezTo>
                <a:cubicBezTo>
                  <a:pt x="241" y="22"/>
                  <a:pt x="241" y="22"/>
                  <a:pt x="241" y="22"/>
                </a:cubicBezTo>
                <a:cubicBezTo>
                  <a:pt x="245" y="27"/>
                  <a:pt x="245" y="34"/>
                  <a:pt x="241" y="39"/>
                </a:cubicBezTo>
                <a:moveTo>
                  <a:pt x="63" y="148"/>
                </a:moveTo>
                <a:cubicBezTo>
                  <a:pt x="97" y="182"/>
                  <a:pt x="97" y="182"/>
                  <a:pt x="97" y="182"/>
                </a:cubicBezTo>
                <a:cubicBezTo>
                  <a:pt x="52" y="193"/>
                  <a:pt x="52" y="193"/>
                  <a:pt x="52" y="193"/>
                </a:cubicBezTo>
                <a:lnTo>
                  <a:pt x="63" y="148"/>
                </a:lnTo>
                <a:close/>
                <a:moveTo>
                  <a:pt x="207" y="73"/>
                </a:moveTo>
                <a:cubicBezTo>
                  <a:pt x="106" y="174"/>
                  <a:pt x="106" y="174"/>
                  <a:pt x="106" y="174"/>
                </a:cubicBezTo>
                <a:cubicBezTo>
                  <a:pt x="72" y="140"/>
                  <a:pt x="72" y="140"/>
                  <a:pt x="72" y="140"/>
                </a:cubicBezTo>
                <a:cubicBezTo>
                  <a:pt x="173" y="39"/>
                  <a:pt x="173" y="39"/>
                  <a:pt x="173" y="39"/>
                </a:cubicBezTo>
                <a:lnTo>
                  <a:pt x="207" y="73"/>
                </a:lnTo>
                <a:close/>
                <a:moveTo>
                  <a:pt x="24" y="38"/>
                </a:moveTo>
                <a:cubicBezTo>
                  <a:pt x="24" y="222"/>
                  <a:pt x="24" y="222"/>
                  <a:pt x="24" y="222"/>
                </a:cubicBezTo>
                <a:cubicBezTo>
                  <a:pt x="208" y="222"/>
                  <a:pt x="208" y="222"/>
                  <a:pt x="208" y="222"/>
                </a:cubicBezTo>
                <a:cubicBezTo>
                  <a:pt x="208" y="89"/>
                  <a:pt x="208" y="89"/>
                  <a:pt x="208" y="89"/>
                </a:cubicBezTo>
                <a:cubicBezTo>
                  <a:pt x="232" y="65"/>
                  <a:pt x="232" y="65"/>
                  <a:pt x="232" y="65"/>
                </a:cubicBezTo>
                <a:cubicBezTo>
                  <a:pt x="232" y="234"/>
                  <a:pt x="232" y="234"/>
                  <a:pt x="232" y="234"/>
                </a:cubicBezTo>
                <a:cubicBezTo>
                  <a:pt x="232" y="241"/>
                  <a:pt x="227" y="246"/>
                  <a:pt x="220" y="246"/>
                </a:cubicBezTo>
                <a:cubicBezTo>
                  <a:pt x="12" y="246"/>
                  <a:pt x="12" y="246"/>
                  <a:pt x="12" y="246"/>
                </a:cubicBezTo>
                <a:cubicBezTo>
                  <a:pt x="5" y="246"/>
                  <a:pt x="0" y="241"/>
                  <a:pt x="0" y="234"/>
                </a:cubicBezTo>
                <a:cubicBezTo>
                  <a:pt x="0" y="26"/>
                  <a:pt x="0" y="26"/>
                  <a:pt x="0" y="26"/>
                </a:cubicBezTo>
                <a:cubicBezTo>
                  <a:pt x="0" y="19"/>
                  <a:pt x="5" y="14"/>
                  <a:pt x="12" y="14"/>
                </a:cubicBezTo>
                <a:cubicBezTo>
                  <a:pt x="181" y="14"/>
                  <a:pt x="181" y="14"/>
                  <a:pt x="181" y="14"/>
                </a:cubicBezTo>
                <a:cubicBezTo>
                  <a:pt x="157" y="38"/>
                  <a:pt x="157" y="38"/>
                  <a:pt x="157" y="38"/>
                </a:cubicBezTo>
                <a:lnTo>
                  <a:pt x="24" y="38"/>
                </a:lnTo>
                <a:close/>
              </a:path>
            </a:pathLst>
          </a:custGeom>
          <a:solidFill>
            <a:schemeClr val="accent1"/>
          </a:solidFill>
          <a:ln>
            <a:noFill/>
          </a:ln>
        </p:spPr>
        <p:txBody>
          <a:bodyPr/>
          <a:lstStyle/>
          <a:p>
            <a:endParaRPr lang="en-US" dirty="0">
              <a:solidFill>
                <a:prstClr val="black"/>
              </a:solidFill>
            </a:endParaRPr>
          </a:p>
        </p:txBody>
      </p:sp>
      <p:sp>
        <p:nvSpPr>
          <p:cNvPr id="2" name="文本框 1">
            <a:extLst>
              <a:ext uri="{FF2B5EF4-FFF2-40B4-BE49-F238E27FC236}">
                <a16:creationId xmlns:a16="http://schemas.microsoft.com/office/drawing/2014/main" id="{655764A7-DE0F-2965-BB63-69BFAF26ACCA}"/>
              </a:ext>
            </a:extLst>
          </p:cNvPr>
          <p:cNvSpPr txBox="1"/>
          <p:nvPr/>
        </p:nvSpPr>
        <p:spPr>
          <a:xfrm>
            <a:off x="578928" y="273992"/>
            <a:ext cx="5347739"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02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mlxtend</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a:t>
            </a:r>
          </a:p>
        </p:txBody>
      </p:sp>
      <p:pic>
        <p:nvPicPr>
          <p:cNvPr id="6" name="图片 5">
            <a:extLst>
              <a:ext uri="{FF2B5EF4-FFF2-40B4-BE49-F238E27FC236}">
                <a16:creationId xmlns:a16="http://schemas.microsoft.com/office/drawing/2014/main" id="{882B89CC-C0DD-EC09-EE10-31BA69ED41E0}"/>
              </a:ext>
            </a:extLst>
          </p:cNvPr>
          <p:cNvPicPr>
            <a:picLocks noChangeAspect="1"/>
          </p:cNvPicPr>
          <p:nvPr/>
        </p:nvPicPr>
        <p:blipFill>
          <a:blip r:embed="rId2"/>
          <a:stretch>
            <a:fillRect/>
          </a:stretch>
        </p:blipFill>
        <p:spPr>
          <a:xfrm>
            <a:off x="6660888" y="2140642"/>
            <a:ext cx="5531111" cy="1009647"/>
          </a:xfrm>
          <a:prstGeom prst="rect">
            <a:avLst/>
          </a:prstGeom>
        </p:spPr>
      </p:pic>
      <p:pic>
        <p:nvPicPr>
          <p:cNvPr id="8" name="图片 7">
            <a:extLst>
              <a:ext uri="{FF2B5EF4-FFF2-40B4-BE49-F238E27FC236}">
                <a16:creationId xmlns:a16="http://schemas.microsoft.com/office/drawing/2014/main" id="{0471FD8F-E5A0-63EF-9E8A-0E2BCD3E49BF}"/>
              </a:ext>
            </a:extLst>
          </p:cNvPr>
          <p:cNvPicPr>
            <a:picLocks noChangeAspect="1"/>
          </p:cNvPicPr>
          <p:nvPr/>
        </p:nvPicPr>
        <p:blipFill>
          <a:blip r:embed="rId3"/>
          <a:stretch>
            <a:fillRect/>
          </a:stretch>
        </p:blipFill>
        <p:spPr>
          <a:xfrm>
            <a:off x="6660889" y="3429000"/>
            <a:ext cx="3935496" cy="2616867"/>
          </a:xfrm>
          <a:prstGeom prst="rect">
            <a:avLst/>
          </a:prstGeom>
        </p:spPr>
      </p:pic>
    </p:spTree>
    <p:extLst>
      <p:ext uri="{BB962C8B-B14F-4D97-AF65-F5344CB8AC3E}">
        <p14:creationId xmlns:p14="http://schemas.microsoft.com/office/powerpoint/2010/main" val="3869040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7187977" y="2117710"/>
            <a:ext cx="3566440" cy="3941022"/>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7808182" y="2446219"/>
            <a:ext cx="23260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latin typeface="微软雅黑" panose="020B0503020204020204" pitchFamily="34" charset="-122"/>
                <a:ea typeface="微软雅黑" panose="020B0503020204020204" pitchFamily="34" charset="-122"/>
              </a:rPr>
              <a:t>利用</a:t>
            </a:r>
            <a:r>
              <a:rPr lang="en-US" altLang="zh-CN" sz="1600" dirty="0" err="1">
                <a:latin typeface="微软雅黑" panose="020B0503020204020204" pitchFamily="34" charset="-122"/>
                <a:ea typeface="微软雅黑" panose="020B0503020204020204" pitchFamily="34" charset="-122"/>
              </a:rPr>
              <a:t>mlxtend</a:t>
            </a:r>
            <a:r>
              <a:rPr lang="zh-CN" altLang="en-US" sz="1600" dirty="0">
                <a:latin typeface="微软雅黑" panose="020B0503020204020204" pitchFamily="34" charset="-122"/>
                <a:ea typeface="微软雅黑" panose="020B0503020204020204" pitchFamily="34" charset="-122"/>
              </a:rPr>
              <a:t>包中的</a:t>
            </a:r>
            <a:r>
              <a:rPr lang="en-US" altLang="zh-CN" sz="1600" dirty="0" err="1">
                <a:latin typeface="微软雅黑" panose="020B0503020204020204" pitchFamily="34" charset="-122"/>
                <a:ea typeface="微软雅黑" panose="020B0503020204020204" pitchFamily="34" charset="-122"/>
              </a:rPr>
              <a:t>association_rules</a:t>
            </a:r>
            <a:r>
              <a:rPr lang="zh-CN" altLang="en-US" sz="1600" dirty="0">
                <a:latin typeface="微软雅黑" panose="020B0503020204020204" pitchFamily="34" charset="-122"/>
                <a:ea typeface="微软雅黑" panose="020B0503020204020204" pitchFamily="34" charset="-122"/>
              </a:rPr>
              <a:t>方法挖掘关联规则，设置的最小置信度为</a:t>
            </a:r>
            <a:r>
              <a:rPr lang="en-US" altLang="zh-CN" sz="1600" dirty="0">
                <a:latin typeface="微软雅黑" panose="020B0503020204020204" pitchFamily="34" charset="-122"/>
                <a:ea typeface="微软雅黑" panose="020B0503020204020204" pitchFamily="34" charset="-122"/>
              </a:rPr>
              <a:t>0.8</a:t>
            </a:r>
          </a:p>
        </p:txBody>
      </p:sp>
      <p:sp>
        <p:nvSpPr>
          <p:cNvPr id="9"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7808182" y="3851946"/>
            <a:ext cx="252115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latin typeface="微软雅黑" panose="020B0503020204020204" pitchFamily="34" charset="-122"/>
                <a:ea typeface="微软雅黑" panose="020B0503020204020204" pitchFamily="34" charset="-122"/>
              </a:rPr>
              <a:t>置信度最高的关联规则为</a:t>
            </a:r>
            <a:r>
              <a:rPr lang="en-US" altLang="zh-CN" sz="1600" dirty="0">
                <a:latin typeface="微软雅黑" panose="020B0503020204020204" pitchFamily="34" charset="-122"/>
                <a:ea typeface="微软雅黑" panose="020B0503020204020204" pitchFamily="34" charset="-122"/>
              </a:rPr>
              <a:t>{frozen foods, fruit, vegetables, biscuits, baking needs}--&gt;{bread and cake}</a:t>
            </a:r>
            <a:r>
              <a:rPr lang="zh-CN" altLang="en-US" sz="1600" dirty="0">
                <a:latin typeface="微软雅黑" panose="020B0503020204020204" pitchFamily="34" charset="-122"/>
                <a:ea typeface="微软雅黑" panose="020B0503020204020204" pitchFamily="34" charset="-122"/>
              </a:rPr>
              <a:t>，置信度为</a:t>
            </a:r>
            <a:r>
              <a:rPr lang="en-US" altLang="zh-CN" sz="1600" dirty="0">
                <a:latin typeface="微软雅黑" panose="020B0503020204020204" pitchFamily="34" charset="-122"/>
                <a:ea typeface="微软雅黑" panose="020B0503020204020204" pitchFamily="34" charset="-122"/>
              </a:rPr>
              <a:t>0.899371</a:t>
            </a:r>
            <a:endParaRPr lang="zh-CN" altLang="en-US" sz="16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50C4D90-8958-CFCF-6EAA-99F578AE5D09}"/>
              </a:ext>
            </a:extLst>
          </p:cNvPr>
          <p:cNvSpPr txBox="1"/>
          <p:nvPr/>
        </p:nvSpPr>
        <p:spPr>
          <a:xfrm>
            <a:off x="578928" y="273992"/>
            <a:ext cx="5347739"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02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mlxtend</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a:t>
            </a:r>
          </a:p>
        </p:txBody>
      </p:sp>
      <p:pic>
        <p:nvPicPr>
          <p:cNvPr id="11" name="图片 10">
            <a:extLst>
              <a:ext uri="{FF2B5EF4-FFF2-40B4-BE49-F238E27FC236}">
                <a16:creationId xmlns:a16="http://schemas.microsoft.com/office/drawing/2014/main" id="{20E8BA23-CB11-4FDC-4F6B-A26FB30C2BCA}"/>
              </a:ext>
            </a:extLst>
          </p:cNvPr>
          <p:cNvPicPr>
            <a:picLocks noChangeAspect="1"/>
          </p:cNvPicPr>
          <p:nvPr/>
        </p:nvPicPr>
        <p:blipFill>
          <a:blip r:embed="rId2"/>
          <a:stretch>
            <a:fillRect/>
          </a:stretch>
        </p:blipFill>
        <p:spPr>
          <a:xfrm>
            <a:off x="889836" y="2117710"/>
            <a:ext cx="6298139" cy="1139734"/>
          </a:xfrm>
          <a:prstGeom prst="rect">
            <a:avLst/>
          </a:prstGeom>
        </p:spPr>
      </p:pic>
      <p:pic>
        <p:nvPicPr>
          <p:cNvPr id="15" name="图片 14">
            <a:extLst>
              <a:ext uri="{FF2B5EF4-FFF2-40B4-BE49-F238E27FC236}">
                <a16:creationId xmlns:a16="http://schemas.microsoft.com/office/drawing/2014/main" id="{DAB65E6D-F307-686D-80EF-4FB95B637993}"/>
              </a:ext>
            </a:extLst>
          </p:cNvPr>
          <p:cNvPicPr>
            <a:picLocks noChangeAspect="1"/>
          </p:cNvPicPr>
          <p:nvPr/>
        </p:nvPicPr>
        <p:blipFill>
          <a:blip r:embed="rId3"/>
          <a:stretch>
            <a:fillRect/>
          </a:stretch>
        </p:blipFill>
        <p:spPr>
          <a:xfrm>
            <a:off x="643466" y="3766788"/>
            <a:ext cx="6527987" cy="2301775"/>
          </a:xfrm>
          <a:prstGeom prst="rect">
            <a:avLst/>
          </a:prstGeom>
        </p:spPr>
      </p:pic>
    </p:spTree>
    <p:extLst>
      <p:ext uri="{BB962C8B-B14F-4D97-AF65-F5344CB8AC3E}">
        <p14:creationId xmlns:p14="http://schemas.microsoft.com/office/powerpoint/2010/main" val="3099722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65544" y="898069"/>
            <a:ext cx="5045529" cy="5045529"/>
            <a:chOff x="-2237013" y="304326"/>
            <a:chExt cx="5927270" cy="5927270"/>
          </a:xfrm>
        </p:grpSpPr>
        <p:sp>
          <p:nvSpPr>
            <p:cNvPr id="8" name="椭圆 7"/>
            <p:cNvSpPr/>
            <p:nvPr/>
          </p:nvSpPr>
          <p:spPr>
            <a:xfrm>
              <a:off x="-2237013" y="304326"/>
              <a:ext cx="5927270" cy="5927270"/>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1792760">
              <a:off x="-1924189" y="617150"/>
              <a:ext cx="5301622" cy="53016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grpSp>
      <p:sp>
        <p:nvSpPr>
          <p:cNvPr id="11" name="椭圆 10"/>
          <p:cNvSpPr/>
          <p:nvPr/>
        </p:nvSpPr>
        <p:spPr>
          <a:xfrm>
            <a:off x="3804555" y="1137080"/>
            <a:ext cx="4555095" cy="4555095"/>
          </a:xfrm>
          <a:prstGeom prst="ellipse">
            <a:avLst/>
          </a:prstGeom>
          <a:solidFill>
            <a:schemeClr val="accent1">
              <a:alpha val="3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44015" y="2420111"/>
            <a:ext cx="3476173" cy="2753574"/>
          </a:xfrm>
          <a:prstGeom prst="rect">
            <a:avLst/>
          </a:prstGeom>
          <a:noFill/>
        </p:spPr>
        <p:txBody>
          <a:bodyPr wrap="square" rtlCol="0">
            <a:spAutoFit/>
          </a:bodyPr>
          <a:lstStyle/>
          <a:p>
            <a:pPr algn="ctr">
              <a:lnSpc>
                <a:spcPct val="150000"/>
              </a:lnSpc>
            </a:pPr>
            <a:r>
              <a:rPr lang="en-US" altLang="zh-CN"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PART 03  </a:t>
            </a:r>
          </a:p>
          <a:p>
            <a:pPr algn="ctr">
              <a:lnSpc>
                <a:spcPct val="150000"/>
              </a:lnSpc>
            </a:pP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4000" b="1" dirty="0" err="1">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apriori</a:t>
            </a: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函数挖掘</a:t>
            </a:r>
          </a:p>
        </p:txBody>
      </p:sp>
    </p:spTree>
    <p:extLst>
      <p:ext uri="{BB962C8B-B14F-4D97-AF65-F5344CB8AC3E}">
        <p14:creationId xmlns:p14="http://schemas.microsoft.com/office/powerpoint/2010/main" val="4102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03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apriori</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函数挖掘</a:t>
            </a:r>
          </a:p>
        </p:txBody>
      </p:sp>
      <p:sp>
        <p:nvSpPr>
          <p:cNvPr id="2" name="流程图: 离页连接符 1"/>
          <p:cNvSpPr/>
          <p:nvPr/>
        </p:nvSpPr>
        <p:spPr>
          <a:xfrm>
            <a:off x="351347" y="1693745"/>
            <a:ext cx="5393772" cy="3875959"/>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1885219" y="5747493"/>
            <a:ext cx="232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寻找频繁项目集</a:t>
            </a:r>
          </a:p>
        </p:txBody>
      </p:sp>
      <p:sp>
        <p:nvSpPr>
          <p:cNvPr id="15" name="文本框 14"/>
          <p:cNvSpPr txBox="1"/>
          <p:nvPr/>
        </p:nvSpPr>
        <p:spPr>
          <a:xfrm>
            <a:off x="4932986" y="1134796"/>
            <a:ext cx="232602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主要方法代码展示</a:t>
            </a:r>
          </a:p>
        </p:txBody>
      </p:sp>
      <p:sp>
        <p:nvSpPr>
          <p:cNvPr id="24" name="流程图: 离页连接符 23">
            <a:extLst>
              <a:ext uri="{FF2B5EF4-FFF2-40B4-BE49-F238E27FC236}">
                <a16:creationId xmlns:a16="http://schemas.microsoft.com/office/drawing/2014/main" id="{06C9D803-404D-CDC5-7DFC-39DD769E19AB}"/>
              </a:ext>
            </a:extLst>
          </p:cNvPr>
          <p:cNvSpPr/>
          <p:nvPr/>
        </p:nvSpPr>
        <p:spPr>
          <a:xfrm>
            <a:off x="6446881" y="1693744"/>
            <a:ext cx="5393772" cy="3875959"/>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CDFE855F-4DC4-84C1-387B-88E9A64FE898}"/>
              </a:ext>
            </a:extLst>
          </p:cNvPr>
          <p:cNvPicPr>
            <a:picLocks noChangeAspect="1"/>
          </p:cNvPicPr>
          <p:nvPr/>
        </p:nvPicPr>
        <p:blipFill>
          <a:blip r:embed="rId2"/>
          <a:stretch>
            <a:fillRect/>
          </a:stretch>
        </p:blipFill>
        <p:spPr>
          <a:xfrm>
            <a:off x="852995" y="1871534"/>
            <a:ext cx="4390476" cy="2952381"/>
          </a:xfrm>
          <a:prstGeom prst="rect">
            <a:avLst/>
          </a:prstGeom>
        </p:spPr>
      </p:pic>
      <p:pic>
        <p:nvPicPr>
          <p:cNvPr id="23" name="图片 22">
            <a:extLst>
              <a:ext uri="{FF2B5EF4-FFF2-40B4-BE49-F238E27FC236}">
                <a16:creationId xmlns:a16="http://schemas.microsoft.com/office/drawing/2014/main" id="{65E6BBB5-C046-2415-91B7-89EBCBED3D00}"/>
              </a:ext>
            </a:extLst>
          </p:cNvPr>
          <p:cNvPicPr>
            <a:picLocks noChangeAspect="1"/>
          </p:cNvPicPr>
          <p:nvPr/>
        </p:nvPicPr>
        <p:blipFill>
          <a:blip r:embed="rId3"/>
          <a:stretch>
            <a:fillRect/>
          </a:stretch>
        </p:blipFill>
        <p:spPr>
          <a:xfrm>
            <a:off x="6859883" y="1871534"/>
            <a:ext cx="4567767" cy="2581469"/>
          </a:xfrm>
          <a:prstGeom prst="rect">
            <a:avLst/>
          </a:prstGeom>
        </p:spPr>
      </p:pic>
      <p:sp>
        <p:nvSpPr>
          <p:cNvPr id="27" name="文本框 47">
            <a:extLst>
              <a:ext uri="{FF2B5EF4-FFF2-40B4-BE49-F238E27FC236}">
                <a16:creationId xmlns:a16="http://schemas.microsoft.com/office/drawing/2014/main" id="{A8E5CDA2-92C9-27E8-187A-93429424C521}"/>
              </a:ext>
            </a:extLst>
          </p:cNvPr>
          <p:cNvSpPr txBox="1">
            <a:spLocks noChangeArrowheads="1"/>
          </p:cNvSpPr>
          <p:nvPr/>
        </p:nvSpPr>
        <p:spPr bwMode="auto">
          <a:xfrm>
            <a:off x="7980752" y="5747493"/>
            <a:ext cx="232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挖掘关联规则</a:t>
            </a:r>
          </a:p>
        </p:txBody>
      </p:sp>
    </p:spTree>
    <p:extLst>
      <p:ext uri="{BB962C8B-B14F-4D97-AF65-F5344CB8AC3E}">
        <p14:creationId xmlns:p14="http://schemas.microsoft.com/office/powerpoint/2010/main" val="2473020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03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apriori</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函数挖掘</a:t>
            </a:r>
          </a:p>
        </p:txBody>
      </p:sp>
      <p:sp>
        <p:nvSpPr>
          <p:cNvPr id="2" name="流程图: 离页连接符 1"/>
          <p:cNvSpPr/>
          <p:nvPr/>
        </p:nvSpPr>
        <p:spPr>
          <a:xfrm>
            <a:off x="351347" y="1693745"/>
            <a:ext cx="5393772" cy="3875959"/>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1885219" y="5747493"/>
            <a:ext cx="23260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计算支持度并将满足最小支持度的项目集保存</a:t>
            </a:r>
          </a:p>
        </p:txBody>
      </p:sp>
      <p:sp>
        <p:nvSpPr>
          <p:cNvPr id="15" name="文本框 14"/>
          <p:cNvSpPr txBox="1"/>
          <p:nvPr/>
        </p:nvSpPr>
        <p:spPr>
          <a:xfrm>
            <a:off x="4932986" y="1134796"/>
            <a:ext cx="232602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主要方法代码展示</a:t>
            </a:r>
          </a:p>
        </p:txBody>
      </p:sp>
      <p:sp>
        <p:nvSpPr>
          <p:cNvPr id="24" name="流程图: 离页连接符 23">
            <a:extLst>
              <a:ext uri="{FF2B5EF4-FFF2-40B4-BE49-F238E27FC236}">
                <a16:creationId xmlns:a16="http://schemas.microsoft.com/office/drawing/2014/main" id="{06C9D803-404D-CDC5-7DFC-39DD769E19AB}"/>
              </a:ext>
            </a:extLst>
          </p:cNvPr>
          <p:cNvSpPr/>
          <p:nvPr/>
        </p:nvSpPr>
        <p:spPr>
          <a:xfrm>
            <a:off x="6446881" y="1693744"/>
            <a:ext cx="5393772" cy="3875959"/>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47">
            <a:extLst>
              <a:ext uri="{FF2B5EF4-FFF2-40B4-BE49-F238E27FC236}">
                <a16:creationId xmlns:a16="http://schemas.microsoft.com/office/drawing/2014/main" id="{A8E5CDA2-92C9-27E8-187A-93429424C521}"/>
              </a:ext>
            </a:extLst>
          </p:cNvPr>
          <p:cNvSpPr txBox="1">
            <a:spLocks noChangeArrowheads="1"/>
          </p:cNvSpPr>
          <p:nvPr/>
        </p:nvSpPr>
        <p:spPr bwMode="auto">
          <a:xfrm>
            <a:off x="7980752" y="5747493"/>
            <a:ext cx="23260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计算置信度并将满足最小置信度的关联规则保存</a:t>
            </a:r>
          </a:p>
        </p:txBody>
      </p:sp>
      <p:pic>
        <p:nvPicPr>
          <p:cNvPr id="6" name="图片 5">
            <a:extLst>
              <a:ext uri="{FF2B5EF4-FFF2-40B4-BE49-F238E27FC236}">
                <a16:creationId xmlns:a16="http://schemas.microsoft.com/office/drawing/2014/main" id="{F27C2BFE-54C7-E534-9269-7C26AC4442FD}"/>
              </a:ext>
            </a:extLst>
          </p:cNvPr>
          <p:cNvPicPr>
            <a:picLocks noChangeAspect="1"/>
          </p:cNvPicPr>
          <p:nvPr/>
        </p:nvPicPr>
        <p:blipFill>
          <a:blip r:embed="rId2"/>
          <a:stretch>
            <a:fillRect/>
          </a:stretch>
        </p:blipFill>
        <p:spPr>
          <a:xfrm>
            <a:off x="1300153" y="1875567"/>
            <a:ext cx="3496159" cy="3106866"/>
          </a:xfrm>
          <a:prstGeom prst="rect">
            <a:avLst/>
          </a:prstGeom>
        </p:spPr>
      </p:pic>
      <p:pic>
        <p:nvPicPr>
          <p:cNvPr id="8" name="图片 7">
            <a:extLst>
              <a:ext uri="{FF2B5EF4-FFF2-40B4-BE49-F238E27FC236}">
                <a16:creationId xmlns:a16="http://schemas.microsoft.com/office/drawing/2014/main" id="{0797FFF9-9A84-E892-8D86-3D11F1F3C6DE}"/>
              </a:ext>
            </a:extLst>
          </p:cNvPr>
          <p:cNvPicPr>
            <a:picLocks noChangeAspect="1"/>
          </p:cNvPicPr>
          <p:nvPr/>
        </p:nvPicPr>
        <p:blipFill>
          <a:blip r:embed="rId3"/>
          <a:stretch>
            <a:fillRect/>
          </a:stretch>
        </p:blipFill>
        <p:spPr>
          <a:xfrm>
            <a:off x="6752379" y="2519700"/>
            <a:ext cx="4782774" cy="1594258"/>
          </a:xfrm>
          <a:prstGeom prst="rect">
            <a:avLst/>
          </a:prstGeom>
        </p:spPr>
      </p:pic>
    </p:spTree>
    <p:extLst>
      <p:ext uri="{BB962C8B-B14F-4D97-AF65-F5344CB8AC3E}">
        <p14:creationId xmlns:p14="http://schemas.microsoft.com/office/powerpoint/2010/main" val="356658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25">
            <a:extLst>
              <a:ext uri="{FF2B5EF4-FFF2-40B4-BE49-F238E27FC236}">
                <a16:creationId xmlns:a16="http://schemas.microsoft.com/office/drawing/2014/main" id="{ECC02755-919E-4ACB-8AC9-5D356E063D3F}"/>
              </a:ext>
            </a:extLst>
          </p:cNvPr>
          <p:cNvSpPr>
            <a:spLocks noEditPoints="1"/>
          </p:cNvSpPr>
          <p:nvPr/>
        </p:nvSpPr>
        <p:spPr bwMode="auto">
          <a:xfrm>
            <a:off x="7251939" y="3650140"/>
            <a:ext cx="369128" cy="296546"/>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chemeClr val="bg1"/>
          </a:solidFill>
          <a:ln>
            <a:noFill/>
          </a:ln>
        </p:spPr>
        <p:txBody>
          <a:bodyPr/>
          <a:lstStyle/>
          <a:p>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Freeform 26">
            <a:extLst>
              <a:ext uri="{FF2B5EF4-FFF2-40B4-BE49-F238E27FC236}">
                <a16:creationId xmlns:a16="http://schemas.microsoft.com/office/drawing/2014/main" id="{2B255E6E-D4F0-457E-83E3-382182B72A6E}"/>
              </a:ext>
            </a:extLst>
          </p:cNvPr>
          <p:cNvSpPr>
            <a:spLocks noEditPoints="1"/>
          </p:cNvSpPr>
          <p:nvPr/>
        </p:nvSpPr>
        <p:spPr bwMode="auto">
          <a:xfrm>
            <a:off x="4429559" y="3645992"/>
            <a:ext cx="364981" cy="304841"/>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bg1"/>
          </a:solidFill>
          <a:ln>
            <a:noFill/>
          </a:ln>
        </p:spPr>
        <p:txBody>
          <a:bodyPr/>
          <a:lstStyle/>
          <a:p>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27">
            <a:extLst>
              <a:ext uri="{FF2B5EF4-FFF2-40B4-BE49-F238E27FC236}">
                <a16:creationId xmlns:a16="http://schemas.microsoft.com/office/drawing/2014/main" id="{0D219CCB-7B56-4BCC-9529-2F5ABB039701}"/>
              </a:ext>
            </a:extLst>
          </p:cNvPr>
          <p:cNvSpPr>
            <a:spLocks noEditPoints="1"/>
          </p:cNvSpPr>
          <p:nvPr/>
        </p:nvSpPr>
        <p:spPr bwMode="auto">
          <a:xfrm>
            <a:off x="5885335" y="2169479"/>
            <a:ext cx="367055" cy="304841"/>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bg1"/>
          </a:solidFill>
          <a:ln>
            <a:noFill/>
          </a:ln>
        </p:spPr>
        <p:txBody>
          <a:bodyPr/>
          <a:lstStyle/>
          <a:p>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Freeform 29">
            <a:extLst>
              <a:ext uri="{FF2B5EF4-FFF2-40B4-BE49-F238E27FC236}">
                <a16:creationId xmlns:a16="http://schemas.microsoft.com/office/drawing/2014/main" id="{2F1008F5-4AA2-4A7A-A8C0-0F88D7742C97}"/>
              </a:ext>
            </a:extLst>
          </p:cNvPr>
          <p:cNvSpPr>
            <a:spLocks noEditPoints="1"/>
          </p:cNvSpPr>
          <p:nvPr/>
        </p:nvSpPr>
        <p:spPr bwMode="auto">
          <a:xfrm>
            <a:off x="5941327" y="5010522"/>
            <a:ext cx="255071" cy="360833"/>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bg1"/>
          </a:solidFill>
          <a:ln>
            <a:noFill/>
          </a:ln>
        </p:spPr>
        <p:txBody>
          <a:bodyPr/>
          <a:lstStyle/>
          <a:p>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1387165" y="5550181"/>
            <a:ext cx="23260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利用定义的</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apriori</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方法得到所有项目的支持度</a:t>
            </a:r>
          </a:p>
        </p:txBody>
      </p:sp>
      <p:sp>
        <p:nvSpPr>
          <p:cNvPr id="2" name="文本框 1">
            <a:extLst>
              <a:ext uri="{FF2B5EF4-FFF2-40B4-BE49-F238E27FC236}">
                <a16:creationId xmlns:a16="http://schemas.microsoft.com/office/drawing/2014/main" id="{8011E7B8-D8DB-60AA-2CF3-99D77F1DE16F}"/>
              </a:ext>
            </a:extLst>
          </p:cNvPr>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03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apriori</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函数挖掘</a:t>
            </a:r>
          </a:p>
        </p:txBody>
      </p:sp>
      <p:pic>
        <p:nvPicPr>
          <p:cNvPr id="27" name="图片 26">
            <a:extLst>
              <a:ext uri="{FF2B5EF4-FFF2-40B4-BE49-F238E27FC236}">
                <a16:creationId xmlns:a16="http://schemas.microsoft.com/office/drawing/2014/main" id="{52A12500-1122-33F2-EEE4-2742BADD03F8}"/>
              </a:ext>
            </a:extLst>
          </p:cNvPr>
          <p:cNvPicPr>
            <a:picLocks noChangeAspect="1"/>
          </p:cNvPicPr>
          <p:nvPr/>
        </p:nvPicPr>
        <p:blipFill>
          <a:blip r:embed="rId2"/>
          <a:stretch>
            <a:fillRect/>
          </a:stretch>
        </p:blipFill>
        <p:spPr>
          <a:xfrm>
            <a:off x="1491960" y="1495560"/>
            <a:ext cx="2095238" cy="3723809"/>
          </a:xfrm>
          <a:prstGeom prst="rect">
            <a:avLst/>
          </a:prstGeom>
        </p:spPr>
      </p:pic>
      <p:sp>
        <p:nvSpPr>
          <p:cNvPr id="28" name="文本框 47">
            <a:extLst>
              <a:ext uri="{FF2B5EF4-FFF2-40B4-BE49-F238E27FC236}">
                <a16:creationId xmlns:a16="http://schemas.microsoft.com/office/drawing/2014/main" id="{AC6DBEDC-0C50-0231-68D9-A46FCACD6E07}"/>
              </a:ext>
            </a:extLst>
          </p:cNvPr>
          <p:cNvSpPr txBox="1">
            <a:spLocks noChangeArrowheads="1"/>
          </p:cNvSpPr>
          <p:nvPr/>
        </p:nvSpPr>
        <p:spPr bwMode="auto">
          <a:xfrm>
            <a:off x="7436503" y="5550180"/>
            <a:ext cx="2920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利用定义的</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generateRules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方法得到满足条件的频繁项目集</a:t>
            </a:r>
          </a:p>
        </p:txBody>
      </p:sp>
      <p:pic>
        <p:nvPicPr>
          <p:cNvPr id="30" name="图片 29">
            <a:extLst>
              <a:ext uri="{FF2B5EF4-FFF2-40B4-BE49-F238E27FC236}">
                <a16:creationId xmlns:a16="http://schemas.microsoft.com/office/drawing/2014/main" id="{B81735BC-416C-7751-A4A9-7E05DED38CAF}"/>
              </a:ext>
            </a:extLst>
          </p:cNvPr>
          <p:cNvPicPr>
            <a:picLocks noChangeAspect="1"/>
          </p:cNvPicPr>
          <p:nvPr/>
        </p:nvPicPr>
        <p:blipFill>
          <a:blip r:embed="rId3"/>
          <a:stretch>
            <a:fillRect/>
          </a:stretch>
        </p:blipFill>
        <p:spPr>
          <a:xfrm>
            <a:off x="6449441" y="1495560"/>
            <a:ext cx="4533333" cy="3685714"/>
          </a:xfrm>
          <a:prstGeom prst="rect">
            <a:avLst/>
          </a:prstGeom>
        </p:spPr>
      </p:pic>
    </p:spTree>
    <p:extLst>
      <p:ext uri="{BB962C8B-B14F-4D97-AF65-F5344CB8AC3E}">
        <p14:creationId xmlns:p14="http://schemas.microsoft.com/office/powerpoint/2010/main" val="1354734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a:extLst>
              <a:ext uri="{FF2B5EF4-FFF2-40B4-BE49-F238E27FC236}">
                <a16:creationId xmlns:a16="http://schemas.microsoft.com/office/drawing/2014/main" id="{B97A9AD5-6EED-4339-8A5C-AE26CBCB9CC1}"/>
              </a:ext>
            </a:extLst>
          </p:cNvPr>
          <p:cNvSpPr/>
          <p:nvPr/>
        </p:nvSpPr>
        <p:spPr>
          <a:xfrm>
            <a:off x="5062437" y="1506667"/>
            <a:ext cx="6777558"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TextBox 29">
            <a:extLst>
              <a:ext uri="{FF2B5EF4-FFF2-40B4-BE49-F238E27FC236}">
                <a16:creationId xmlns:a16="http://schemas.microsoft.com/office/drawing/2014/main" id="{AF3FC904-94F5-4594-94F7-CE3CAA9CB9D4}"/>
              </a:ext>
            </a:extLst>
          </p:cNvPr>
          <p:cNvSpPr txBox="1"/>
          <p:nvPr/>
        </p:nvSpPr>
        <p:spPr>
          <a:xfrm>
            <a:off x="1494759" y="1770359"/>
            <a:ext cx="1042896" cy="923330"/>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000" b="1" spc="300" dirty="0"/>
              <a:t>自定义频繁</a:t>
            </a:r>
            <a:r>
              <a:rPr lang="en-US" altLang="zh-CN" sz="2000" b="1" spc="300" dirty="0"/>
              <a:t>n</a:t>
            </a:r>
            <a:r>
              <a:rPr lang="zh-CN" altLang="en-US" sz="2000" b="1" spc="300" dirty="0"/>
              <a:t>项集</a:t>
            </a:r>
          </a:p>
        </p:txBody>
      </p:sp>
      <p:sp>
        <p:nvSpPr>
          <p:cNvPr id="9" name="矩形 8">
            <a:extLst>
              <a:ext uri="{FF2B5EF4-FFF2-40B4-BE49-F238E27FC236}">
                <a16:creationId xmlns:a16="http://schemas.microsoft.com/office/drawing/2014/main" id="{1CCCF607-E2D1-4219-99D6-B40ADEE32263}"/>
              </a:ext>
            </a:extLst>
          </p:cNvPr>
          <p:cNvSpPr/>
          <p:nvPr/>
        </p:nvSpPr>
        <p:spPr>
          <a:xfrm>
            <a:off x="5062436" y="4905753"/>
            <a:ext cx="6777558" cy="14502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7DCC8F1-893A-1252-A968-F3249ED2547D}"/>
              </a:ext>
            </a:extLst>
          </p:cNvPr>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03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apriori</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函数挖掘</a:t>
            </a:r>
          </a:p>
        </p:txBody>
      </p:sp>
      <p:sp>
        <p:nvSpPr>
          <p:cNvPr id="13" name="文本框 47">
            <a:extLst>
              <a:ext uri="{FF2B5EF4-FFF2-40B4-BE49-F238E27FC236}">
                <a16:creationId xmlns:a16="http://schemas.microsoft.com/office/drawing/2014/main" id="{32960157-B22E-A9CF-E6AB-AF8E6FC6C4EC}"/>
              </a:ext>
            </a:extLst>
          </p:cNvPr>
          <p:cNvSpPr txBox="1">
            <a:spLocks noChangeArrowheads="1"/>
          </p:cNvSpPr>
          <p:nvPr/>
        </p:nvSpPr>
        <p:spPr bwMode="auto">
          <a:xfrm>
            <a:off x="6001877" y="1908610"/>
            <a:ext cx="48986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在</a:t>
            </a:r>
            <a:r>
              <a:rPr lang="en-US" altLang="zh-CN" sz="1800" dirty="0" err="1">
                <a:solidFill>
                  <a:schemeClr val="bg1"/>
                </a:solidFill>
                <a:latin typeface="微软雅黑" panose="020B0503020204020204" pitchFamily="34" charset="-122"/>
                <a:ea typeface="微软雅黑" panose="020B0503020204020204" pitchFamily="34" charset="-122"/>
              </a:rPr>
              <a:t>generateRules</a:t>
            </a:r>
            <a:r>
              <a:rPr lang="zh-CN" altLang="en-US" sz="1800" dirty="0">
                <a:solidFill>
                  <a:schemeClr val="bg1"/>
                </a:solidFill>
                <a:latin typeface="微软雅黑" panose="020B0503020204020204" pitchFamily="34" charset="-122"/>
                <a:ea typeface="微软雅黑" panose="020B0503020204020204" pitchFamily="34" charset="-122"/>
              </a:rPr>
              <a:t>方法中通过传入</a:t>
            </a:r>
            <a:r>
              <a:rPr lang="en-US" altLang="zh-CN" sz="1800" dirty="0" err="1">
                <a:solidFill>
                  <a:schemeClr val="bg1"/>
                </a:solidFill>
                <a:latin typeface="微软雅黑" panose="020B0503020204020204" pitchFamily="34" charset="-122"/>
                <a:ea typeface="微软雅黑" panose="020B0503020204020204" pitchFamily="34" charset="-122"/>
              </a:rPr>
              <a:t>items_num</a:t>
            </a:r>
            <a:r>
              <a:rPr lang="zh-CN" altLang="en-US" sz="1800" dirty="0">
                <a:solidFill>
                  <a:schemeClr val="bg1"/>
                </a:solidFill>
                <a:latin typeface="微软雅黑" panose="020B0503020204020204" pitchFamily="34" charset="-122"/>
                <a:ea typeface="微软雅黑" panose="020B0503020204020204" pitchFamily="34" charset="-122"/>
              </a:rPr>
              <a:t>参数来选择挖掘想要得到的频繁</a:t>
            </a:r>
            <a:r>
              <a:rPr lang="en-US" altLang="zh-CN" sz="1800" dirty="0">
                <a:solidFill>
                  <a:schemeClr val="bg1"/>
                </a:solidFill>
                <a:latin typeface="微软雅黑" panose="020B0503020204020204" pitchFamily="34" charset="-122"/>
                <a:ea typeface="微软雅黑" panose="020B0503020204020204" pitchFamily="34" charset="-122"/>
              </a:rPr>
              <a:t>n</a:t>
            </a:r>
            <a:r>
              <a:rPr lang="zh-CN" altLang="en-US" sz="1800" dirty="0">
                <a:solidFill>
                  <a:schemeClr val="bg1"/>
                </a:solidFill>
                <a:latin typeface="微软雅黑" panose="020B0503020204020204" pitchFamily="34" charset="-122"/>
                <a:ea typeface="微软雅黑" panose="020B0503020204020204" pitchFamily="34" charset="-122"/>
              </a:rPr>
              <a:t>项集</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4" name="等腰三角形 30">
            <a:extLst>
              <a:ext uri="{FF2B5EF4-FFF2-40B4-BE49-F238E27FC236}">
                <a16:creationId xmlns:a16="http://schemas.microsoft.com/office/drawing/2014/main" id="{3CF11FBD-A0B4-6371-182C-A4F470C77FFD}"/>
              </a:ext>
            </a:extLst>
          </p:cNvPr>
          <p:cNvSpPr/>
          <p:nvPr/>
        </p:nvSpPr>
        <p:spPr>
          <a:xfrm rot="10800000" flipH="1">
            <a:off x="7406475" y="3153743"/>
            <a:ext cx="2089477" cy="1657964"/>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TextBox 32">
            <a:extLst>
              <a:ext uri="{FF2B5EF4-FFF2-40B4-BE49-F238E27FC236}">
                <a16:creationId xmlns:a16="http://schemas.microsoft.com/office/drawing/2014/main" id="{0724D26D-8904-00AE-37FE-7CAA6D3B8A9C}"/>
              </a:ext>
            </a:extLst>
          </p:cNvPr>
          <p:cNvSpPr txBox="1"/>
          <p:nvPr/>
        </p:nvSpPr>
        <p:spPr>
          <a:xfrm>
            <a:off x="7564285" y="3429000"/>
            <a:ext cx="1773855" cy="923330"/>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000" b="1" spc="300" dirty="0"/>
              <a:t>例如将</a:t>
            </a:r>
            <a:r>
              <a:rPr lang="en-US" altLang="zh-CN" sz="2000" b="1" spc="300" dirty="0" err="1"/>
              <a:t>items_num</a:t>
            </a:r>
            <a:r>
              <a:rPr lang="zh-CN" altLang="en-US" sz="2000" b="1" spc="300" dirty="0"/>
              <a:t>的值设为</a:t>
            </a:r>
            <a:r>
              <a:rPr lang="en-US" altLang="zh-CN" sz="2000" b="1" spc="300" dirty="0"/>
              <a:t>3</a:t>
            </a:r>
            <a:endParaRPr lang="zh-CN" altLang="en-US" sz="2000" b="1" spc="300" dirty="0"/>
          </a:p>
        </p:txBody>
      </p:sp>
      <p:pic>
        <p:nvPicPr>
          <p:cNvPr id="17" name="图片 16">
            <a:extLst>
              <a:ext uri="{FF2B5EF4-FFF2-40B4-BE49-F238E27FC236}">
                <a16:creationId xmlns:a16="http://schemas.microsoft.com/office/drawing/2014/main" id="{4467402A-6D6F-3B74-0514-547328B15FE6}"/>
              </a:ext>
            </a:extLst>
          </p:cNvPr>
          <p:cNvPicPr>
            <a:picLocks noChangeAspect="1"/>
          </p:cNvPicPr>
          <p:nvPr/>
        </p:nvPicPr>
        <p:blipFill>
          <a:blip r:embed="rId2"/>
          <a:stretch>
            <a:fillRect/>
          </a:stretch>
        </p:blipFill>
        <p:spPr>
          <a:xfrm>
            <a:off x="5147543" y="5255206"/>
            <a:ext cx="6607343" cy="746544"/>
          </a:xfrm>
          <a:prstGeom prst="rect">
            <a:avLst/>
          </a:prstGeom>
        </p:spPr>
      </p:pic>
      <p:pic>
        <p:nvPicPr>
          <p:cNvPr id="19" name="图片 18">
            <a:extLst>
              <a:ext uri="{FF2B5EF4-FFF2-40B4-BE49-F238E27FC236}">
                <a16:creationId xmlns:a16="http://schemas.microsoft.com/office/drawing/2014/main" id="{A96E197E-9947-094F-0E88-557F0883AC8D}"/>
              </a:ext>
            </a:extLst>
          </p:cNvPr>
          <p:cNvPicPr>
            <a:picLocks noChangeAspect="1"/>
          </p:cNvPicPr>
          <p:nvPr/>
        </p:nvPicPr>
        <p:blipFill>
          <a:blip r:embed="rId3"/>
          <a:stretch>
            <a:fillRect/>
          </a:stretch>
        </p:blipFill>
        <p:spPr>
          <a:xfrm>
            <a:off x="374046" y="2060819"/>
            <a:ext cx="4307445" cy="3194387"/>
          </a:xfrm>
          <a:prstGeom prst="rect">
            <a:avLst/>
          </a:prstGeom>
        </p:spPr>
      </p:pic>
      <p:sp>
        <p:nvSpPr>
          <p:cNvPr id="20" name="文本框 47">
            <a:extLst>
              <a:ext uri="{FF2B5EF4-FFF2-40B4-BE49-F238E27FC236}">
                <a16:creationId xmlns:a16="http://schemas.microsoft.com/office/drawing/2014/main" id="{5A139053-A670-02AD-0237-DF24B5702804}"/>
              </a:ext>
            </a:extLst>
          </p:cNvPr>
          <p:cNvSpPr txBox="1">
            <a:spLocks noChangeArrowheads="1"/>
          </p:cNvSpPr>
          <p:nvPr/>
        </p:nvSpPr>
        <p:spPr bwMode="auto">
          <a:xfrm>
            <a:off x="1364754" y="5416975"/>
            <a:ext cx="232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latin typeface="微软雅黑" panose="020B0503020204020204" pitchFamily="34" charset="-122"/>
                <a:ea typeface="微软雅黑" panose="020B0503020204020204" pitchFamily="34" charset="-122"/>
              </a:rPr>
              <a:t>满足条件的频繁</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项集</a:t>
            </a:r>
          </a:p>
        </p:txBody>
      </p:sp>
    </p:spTree>
    <p:extLst>
      <p:ext uri="{BB962C8B-B14F-4D97-AF65-F5344CB8AC3E}">
        <p14:creationId xmlns:p14="http://schemas.microsoft.com/office/powerpoint/2010/main" val="4062373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65544" y="898069"/>
            <a:ext cx="5045529" cy="5045529"/>
            <a:chOff x="-2237013" y="304326"/>
            <a:chExt cx="5927270" cy="5927270"/>
          </a:xfrm>
        </p:grpSpPr>
        <p:sp>
          <p:nvSpPr>
            <p:cNvPr id="8" name="椭圆 7"/>
            <p:cNvSpPr/>
            <p:nvPr/>
          </p:nvSpPr>
          <p:spPr>
            <a:xfrm>
              <a:off x="-2237013" y="304326"/>
              <a:ext cx="5927270" cy="5927270"/>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1792760">
              <a:off x="-1924189" y="617150"/>
              <a:ext cx="5301622" cy="53016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grpSp>
      <p:sp>
        <p:nvSpPr>
          <p:cNvPr id="11" name="椭圆 10"/>
          <p:cNvSpPr/>
          <p:nvPr/>
        </p:nvSpPr>
        <p:spPr>
          <a:xfrm>
            <a:off x="3804555" y="1137080"/>
            <a:ext cx="4555095" cy="4555095"/>
          </a:xfrm>
          <a:prstGeom prst="ellipse">
            <a:avLst/>
          </a:prstGeom>
          <a:solidFill>
            <a:schemeClr val="accent1">
              <a:alpha val="3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44015" y="2420111"/>
            <a:ext cx="3476173" cy="2862322"/>
          </a:xfrm>
          <a:prstGeom prst="rect">
            <a:avLst/>
          </a:prstGeom>
          <a:noFill/>
        </p:spPr>
        <p:txBody>
          <a:bodyPr wrap="square" rtlCol="0">
            <a:spAutoFit/>
          </a:bodyPr>
          <a:lstStyle/>
          <a:p>
            <a:pPr algn="ctr">
              <a:lnSpc>
                <a:spcPct val="150000"/>
              </a:lnSpc>
            </a:pPr>
            <a:r>
              <a:rPr lang="en-US" altLang="zh-CN"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PART 04 </a:t>
            </a:r>
          </a:p>
          <a:p>
            <a:pPr algn="ct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4000" b="1" dirty="0" err="1">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pyfpgrowth</a:t>
            </a: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 </a:t>
            </a:r>
          </a:p>
        </p:txBody>
      </p:sp>
    </p:spTree>
    <p:extLst>
      <p:ext uri="{BB962C8B-B14F-4D97-AF65-F5344CB8AC3E}">
        <p14:creationId xmlns:p14="http://schemas.microsoft.com/office/powerpoint/2010/main" val="4132181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95260" y="306649"/>
            <a:ext cx="6042932"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04</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pyfpgrowth</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 </a:t>
            </a:r>
          </a:p>
        </p:txBody>
      </p:sp>
      <p:sp>
        <p:nvSpPr>
          <p:cNvPr id="5" name="矩形 4">
            <a:extLst>
              <a:ext uri="{FF2B5EF4-FFF2-40B4-BE49-F238E27FC236}">
                <a16:creationId xmlns:a16="http://schemas.microsoft.com/office/drawing/2014/main" id="{B97A9AD5-6EED-4339-8A5C-AE26CBCB9CC1}"/>
              </a:ext>
            </a:extLst>
          </p:cNvPr>
          <p:cNvSpPr/>
          <p:nvPr/>
        </p:nvSpPr>
        <p:spPr>
          <a:xfrm>
            <a:off x="3812638" y="2243528"/>
            <a:ext cx="6812210"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等腰三角形 5">
            <a:extLst>
              <a:ext uri="{FF2B5EF4-FFF2-40B4-BE49-F238E27FC236}">
                <a16:creationId xmlns:a16="http://schemas.microsoft.com/office/drawing/2014/main" id="{AF670F9D-B71A-48CB-967E-13E378D3A3AE}"/>
              </a:ext>
            </a:extLst>
          </p:cNvPr>
          <p:cNvSpPr/>
          <p:nvPr/>
        </p:nvSpPr>
        <p:spPr>
          <a:xfrm rot="5400000">
            <a:off x="2073614" y="2038336"/>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TextBox 29">
            <a:extLst>
              <a:ext uri="{FF2B5EF4-FFF2-40B4-BE49-F238E27FC236}">
                <a16:creationId xmlns:a16="http://schemas.microsoft.com/office/drawing/2014/main" id="{AF3FC904-94F5-4594-94F7-CE3CAA9CB9D4}"/>
              </a:ext>
            </a:extLst>
          </p:cNvPr>
          <p:cNvSpPr txBox="1"/>
          <p:nvPr/>
        </p:nvSpPr>
        <p:spPr>
          <a:xfrm>
            <a:off x="2082212" y="2551181"/>
            <a:ext cx="1433021" cy="830997"/>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pc="300" dirty="0"/>
              <a:t>导入包寻找频繁项目集与关联规则</a:t>
            </a:r>
          </a:p>
        </p:txBody>
      </p:sp>
      <p:sp>
        <p:nvSpPr>
          <p:cNvPr id="9" name="矩形 8">
            <a:extLst>
              <a:ext uri="{FF2B5EF4-FFF2-40B4-BE49-F238E27FC236}">
                <a16:creationId xmlns:a16="http://schemas.microsoft.com/office/drawing/2014/main" id="{1CCCF607-E2D1-4219-99D6-B40ADEE32263}"/>
              </a:ext>
            </a:extLst>
          </p:cNvPr>
          <p:cNvSpPr/>
          <p:nvPr/>
        </p:nvSpPr>
        <p:spPr>
          <a:xfrm>
            <a:off x="1868422" y="4495882"/>
            <a:ext cx="6777558" cy="14502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等腰三角形 30">
            <a:extLst>
              <a:ext uri="{FF2B5EF4-FFF2-40B4-BE49-F238E27FC236}">
                <a16:creationId xmlns:a16="http://schemas.microsoft.com/office/drawing/2014/main" id="{09DD5AF8-F19A-4306-86DB-C4699C291483}"/>
              </a:ext>
            </a:extLst>
          </p:cNvPr>
          <p:cNvSpPr/>
          <p:nvPr/>
        </p:nvSpPr>
        <p:spPr>
          <a:xfrm rot="16200000" flipH="1">
            <a:off x="8969438" y="4290689"/>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9D05F48A-92BD-1A56-AD2C-8ECAA8F54CD8}"/>
              </a:ext>
            </a:extLst>
          </p:cNvPr>
          <p:cNvPicPr>
            <a:picLocks noChangeAspect="1"/>
          </p:cNvPicPr>
          <p:nvPr/>
        </p:nvPicPr>
        <p:blipFill>
          <a:blip r:embed="rId2"/>
          <a:stretch>
            <a:fillRect/>
          </a:stretch>
        </p:blipFill>
        <p:spPr>
          <a:xfrm>
            <a:off x="3909219" y="2433347"/>
            <a:ext cx="6619048" cy="1066667"/>
          </a:xfrm>
          <a:prstGeom prst="rect">
            <a:avLst/>
          </a:prstGeom>
        </p:spPr>
      </p:pic>
      <p:pic>
        <p:nvPicPr>
          <p:cNvPr id="15" name="图片 14">
            <a:extLst>
              <a:ext uri="{FF2B5EF4-FFF2-40B4-BE49-F238E27FC236}">
                <a16:creationId xmlns:a16="http://schemas.microsoft.com/office/drawing/2014/main" id="{642E1743-F884-2039-C6BC-7622B30E9AD9}"/>
              </a:ext>
            </a:extLst>
          </p:cNvPr>
          <p:cNvPicPr>
            <a:picLocks noChangeAspect="1"/>
          </p:cNvPicPr>
          <p:nvPr/>
        </p:nvPicPr>
        <p:blipFill>
          <a:blip r:embed="rId3"/>
          <a:stretch>
            <a:fillRect/>
          </a:stretch>
        </p:blipFill>
        <p:spPr>
          <a:xfrm>
            <a:off x="1938153" y="4611466"/>
            <a:ext cx="6638095" cy="1219048"/>
          </a:xfrm>
          <a:prstGeom prst="rect">
            <a:avLst/>
          </a:prstGeom>
        </p:spPr>
      </p:pic>
      <p:sp>
        <p:nvSpPr>
          <p:cNvPr id="16" name="TextBox 29">
            <a:extLst>
              <a:ext uri="{FF2B5EF4-FFF2-40B4-BE49-F238E27FC236}">
                <a16:creationId xmlns:a16="http://schemas.microsoft.com/office/drawing/2014/main" id="{27617CD6-C811-EE23-AC2C-84ED6BB34347}"/>
              </a:ext>
            </a:extLst>
          </p:cNvPr>
          <p:cNvSpPr txBox="1"/>
          <p:nvPr/>
        </p:nvSpPr>
        <p:spPr>
          <a:xfrm>
            <a:off x="9095246" y="4805491"/>
            <a:ext cx="1433021" cy="830997"/>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pc="300" dirty="0"/>
              <a:t>计算出频繁项目集的支持度并排序</a:t>
            </a:r>
          </a:p>
        </p:txBody>
      </p:sp>
    </p:spTree>
    <p:extLst>
      <p:ext uri="{BB962C8B-B14F-4D97-AF65-F5344CB8AC3E}">
        <p14:creationId xmlns:p14="http://schemas.microsoft.com/office/powerpoint/2010/main" val="3871436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A34F53B-32DD-8E9E-9CB4-1DF297C6593C}"/>
              </a:ext>
            </a:extLst>
          </p:cNvPr>
          <p:cNvPicPr>
            <a:picLocks noChangeAspect="1"/>
          </p:cNvPicPr>
          <p:nvPr/>
        </p:nvPicPr>
        <p:blipFill>
          <a:blip r:embed="rId2"/>
          <a:stretch>
            <a:fillRect/>
          </a:stretch>
        </p:blipFill>
        <p:spPr>
          <a:xfrm>
            <a:off x="5549121" y="1755034"/>
            <a:ext cx="6047619" cy="3447619"/>
          </a:xfrm>
          <a:prstGeom prst="rect">
            <a:avLst/>
          </a:prstGeom>
        </p:spPr>
      </p:pic>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1577037" y="5462127"/>
            <a:ext cx="23260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latin typeface="微软雅黑" panose="020B0503020204020204" pitchFamily="34" charset="-122"/>
                <a:ea typeface="微软雅黑" panose="020B0503020204020204" pitchFamily="34" charset="-122"/>
              </a:rPr>
              <a:t>得到的满足条件的频繁项目集</a:t>
            </a:r>
          </a:p>
        </p:txBody>
      </p:sp>
      <p:sp>
        <p:nvSpPr>
          <p:cNvPr id="9"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7543230" y="5462127"/>
            <a:ext cx="20593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latin typeface="微软雅黑" panose="020B0503020204020204" pitchFamily="34" charset="-122"/>
                <a:ea typeface="微软雅黑" panose="020B0503020204020204" pitchFamily="34" charset="-122"/>
              </a:rPr>
              <a:t>挖掘到的满足条件的关联规则</a:t>
            </a:r>
          </a:p>
        </p:txBody>
      </p:sp>
      <p:sp>
        <p:nvSpPr>
          <p:cNvPr id="10" name="文本框 9">
            <a:extLst>
              <a:ext uri="{FF2B5EF4-FFF2-40B4-BE49-F238E27FC236}">
                <a16:creationId xmlns:a16="http://schemas.microsoft.com/office/drawing/2014/main" id="{D53EE3F8-2D53-2369-6A1B-291AC05D6AC6}"/>
              </a:ext>
            </a:extLst>
          </p:cNvPr>
          <p:cNvSpPr txBox="1"/>
          <p:nvPr/>
        </p:nvSpPr>
        <p:spPr>
          <a:xfrm>
            <a:off x="595260" y="306649"/>
            <a:ext cx="6042932"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04</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pyfpgrowth</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 </a:t>
            </a:r>
          </a:p>
        </p:txBody>
      </p:sp>
      <p:pic>
        <p:nvPicPr>
          <p:cNvPr id="12" name="图片 11">
            <a:extLst>
              <a:ext uri="{FF2B5EF4-FFF2-40B4-BE49-F238E27FC236}">
                <a16:creationId xmlns:a16="http://schemas.microsoft.com/office/drawing/2014/main" id="{29C58340-3455-8F91-EB91-8F2F9576F755}"/>
              </a:ext>
            </a:extLst>
          </p:cNvPr>
          <p:cNvPicPr>
            <a:picLocks noChangeAspect="1"/>
          </p:cNvPicPr>
          <p:nvPr/>
        </p:nvPicPr>
        <p:blipFill>
          <a:blip r:embed="rId3"/>
          <a:stretch>
            <a:fillRect/>
          </a:stretch>
        </p:blipFill>
        <p:spPr>
          <a:xfrm>
            <a:off x="595260" y="1755034"/>
            <a:ext cx="4289583" cy="3447619"/>
          </a:xfrm>
          <a:prstGeom prst="rect">
            <a:avLst/>
          </a:prstGeom>
        </p:spPr>
      </p:pic>
    </p:spTree>
    <p:extLst>
      <p:ext uri="{BB962C8B-B14F-4D97-AF65-F5344CB8AC3E}">
        <p14:creationId xmlns:p14="http://schemas.microsoft.com/office/powerpoint/2010/main" val="3557127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14631" y="3043010"/>
            <a:ext cx="3862443" cy="954107"/>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02  </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28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mlxtend</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a:t>
            </a:r>
          </a:p>
        </p:txBody>
      </p:sp>
      <p:sp>
        <p:nvSpPr>
          <p:cNvPr id="5" name="文本框 4"/>
          <p:cNvSpPr txBox="1"/>
          <p:nvPr/>
        </p:nvSpPr>
        <p:spPr>
          <a:xfrm>
            <a:off x="2586502" y="4002793"/>
            <a:ext cx="3862443" cy="954107"/>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03  </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28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apriori</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函数挖掘</a:t>
            </a:r>
          </a:p>
        </p:txBody>
      </p:sp>
      <p:sp>
        <p:nvSpPr>
          <p:cNvPr id="6" name="文本框 5"/>
          <p:cNvSpPr txBox="1"/>
          <p:nvPr/>
        </p:nvSpPr>
        <p:spPr>
          <a:xfrm>
            <a:off x="6911076" y="3997693"/>
            <a:ext cx="3862443" cy="954107"/>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04  </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28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pyfpgrowth</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a:t>
            </a: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endPar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2518978" y="5246410"/>
            <a:ext cx="3862443" cy="523220"/>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05  </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FP-Tree</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挖掘</a:t>
            </a:r>
            <a:endPar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8" name="椭圆 7"/>
          <p:cNvSpPr/>
          <p:nvPr/>
        </p:nvSpPr>
        <p:spPr>
          <a:xfrm>
            <a:off x="7724676" y="616514"/>
            <a:ext cx="430556" cy="430556"/>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椭圆 8"/>
          <p:cNvSpPr/>
          <p:nvPr/>
        </p:nvSpPr>
        <p:spPr>
          <a:xfrm>
            <a:off x="8327516" y="413981"/>
            <a:ext cx="218097" cy="218097"/>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4700969" y="362373"/>
            <a:ext cx="3004458" cy="1933414"/>
          </a:xfrm>
          <a:prstGeom prst="rect">
            <a:avLst/>
          </a:prstGeom>
          <a:noFill/>
        </p:spPr>
        <p:txBody>
          <a:bodyPr wrap="square" rtlCol="0">
            <a:spAutoFit/>
          </a:bodyPr>
          <a:lstStyle/>
          <a:p>
            <a:pPr algn="ctr">
              <a:lnSpc>
                <a:spcPct val="150000"/>
              </a:lnSpc>
            </a:pPr>
            <a:r>
              <a:rPr lang="zh-CN" altLang="en-US" sz="48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目 录</a:t>
            </a:r>
            <a:endParaRPr lang="en-US" altLang="zh-CN" sz="48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a:p>
            <a:pPr algn="ctr">
              <a:lnSpc>
                <a:spcPct val="150000"/>
              </a:lnSpc>
            </a:pPr>
            <a:r>
              <a:rPr lang="en-US" altLang="zh-CN" sz="36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CONTENTS  </a:t>
            </a:r>
            <a:endParaRPr lang="zh-CN" altLang="en-US" sz="36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1" name="椭圆 10"/>
          <p:cNvSpPr/>
          <p:nvPr/>
        </p:nvSpPr>
        <p:spPr>
          <a:xfrm>
            <a:off x="-891724" y="4196443"/>
            <a:ext cx="3317422" cy="3317422"/>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93051" y="4196443"/>
            <a:ext cx="3317422" cy="33174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sp>
        <p:nvSpPr>
          <p:cNvPr id="2" name="文本框 1">
            <a:extLst>
              <a:ext uri="{FF2B5EF4-FFF2-40B4-BE49-F238E27FC236}">
                <a16:creationId xmlns:a16="http://schemas.microsoft.com/office/drawing/2014/main" id="{68791F3D-6DD1-E6DE-CA4E-CFCCC29BC41C}"/>
              </a:ext>
            </a:extLst>
          </p:cNvPr>
          <p:cNvSpPr txBox="1"/>
          <p:nvPr/>
        </p:nvSpPr>
        <p:spPr>
          <a:xfrm>
            <a:off x="2124371" y="3043010"/>
            <a:ext cx="3862443" cy="523220"/>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01  </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数据预处理</a:t>
            </a:r>
          </a:p>
        </p:txBody>
      </p:sp>
      <p:sp>
        <p:nvSpPr>
          <p:cNvPr id="3" name="文本框 2">
            <a:extLst>
              <a:ext uri="{FF2B5EF4-FFF2-40B4-BE49-F238E27FC236}">
                <a16:creationId xmlns:a16="http://schemas.microsoft.com/office/drawing/2014/main" id="{2C49AE81-2E60-0DE4-417E-A663F2B49A8C}"/>
              </a:ext>
            </a:extLst>
          </p:cNvPr>
          <p:cNvSpPr txBox="1"/>
          <p:nvPr/>
        </p:nvSpPr>
        <p:spPr>
          <a:xfrm>
            <a:off x="6224010" y="5246410"/>
            <a:ext cx="3862443" cy="523220"/>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06  </a:t>
            </a: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结果总结</a:t>
            </a:r>
            <a:endPar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1115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65544" y="898069"/>
            <a:ext cx="5045529" cy="5045529"/>
            <a:chOff x="-2237013" y="304326"/>
            <a:chExt cx="5927270" cy="5927270"/>
          </a:xfrm>
        </p:grpSpPr>
        <p:sp>
          <p:nvSpPr>
            <p:cNvPr id="8" name="椭圆 7"/>
            <p:cNvSpPr/>
            <p:nvPr/>
          </p:nvSpPr>
          <p:spPr>
            <a:xfrm>
              <a:off x="-2237013" y="304326"/>
              <a:ext cx="5927270" cy="5927270"/>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1792760">
              <a:off x="-1924189" y="617150"/>
              <a:ext cx="5301622" cy="53016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grpSp>
      <p:sp>
        <p:nvSpPr>
          <p:cNvPr id="11" name="椭圆 10"/>
          <p:cNvSpPr/>
          <p:nvPr/>
        </p:nvSpPr>
        <p:spPr>
          <a:xfrm>
            <a:off x="3804555" y="1137080"/>
            <a:ext cx="4555095" cy="4555095"/>
          </a:xfrm>
          <a:prstGeom prst="ellipse">
            <a:avLst/>
          </a:prstGeom>
          <a:solidFill>
            <a:schemeClr val="accent1">
              <a:alpha val="3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44015" y="2420111"/>
            <a:ext cx="3476173" cy="2753574"/>
          </a:xfrm>
          <a:prstGeom prst="rect">
            <a:avLst/>
          </a:prstGeom>
          <a:noFill/>
        </p:spPr>
        <p:txBody>
          <a:bodyPr wrap="square" rtlCol="0">
            <a:spAutoFit/>
          </a:bodyPr>
          <a:lstStyle/>
          <a:p>
            <a:pPr algn="ctr">
              <a:lnSpc>
                <a:spcPct val="150000"/>
              </a:lnSpc>
            </a:pPr>
            <a:r>
              <a:rPr lang="en-US" altLang="zh-CN"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PART 05  </a:t>
            </a:r>
          </a:p>
          <a:p>
            <a:pPr algn="ctr">
              <a:lnSpc>
                <a:spcPct val="150000"/>
              </a:lnSpc>
            </a:pP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FP-Tree</a:t>
            </a: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挖掘</a:t>
            </a:r>
          </a:p>
        </p:txBody>
      </p:sp>
    </p:spTree>
    <p:extLst>
      <p:ext uri="{BB962C8B-B14F-4D97-AF65-F5344CB8AC3E}">
        <p14:creationId xmlns:p14="http://schemas.microsoft.com/office/powerpoint/2010/main" val="2769992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05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FP-Tree</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挖掘</a:t>
            </a:r>
          </a:p>
        </p:txBody>
      </p:sp>
      <p:sp>
        <p:nvSpPr>
          <p:cNvPr id="12" name="文本框 47">
            <a:extLst>
              <a:ext uri="{FF2B5EF4-FFF2-40B4-BE49-F238E27FC236}">
                <a16:creationId xmlns:a16="http://schemas.microsoft.com/office/drawing/2014/main" id="{5C7EADA7-0BA4-44DF-BA67-787252B310E9}"/>
              </a:ext>
            </a:extLst>
          </p:cNvPr>
          <p:cNvSpPr txBox="1">
            <a:spLocks noChangeArrowheads="1"/>
          </p:cNvSpPr>
          <p:nvPr/>
        </p:nvSpPr>
        <p:spPr bwMode="auto">
          <a:xfrm>
            <a:off x="1885219" y="5747493"/>
            <a:ext cx="232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构建</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FP-Tree</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32986" y="1134796"/>
            <a:ext cx="232602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主要方法代码展示</a:t>
            </a:r>
          </a:p>
        </p:txBody>
      </p:sp>
      <p:sp>
        <p:nvSpPr>
          <p:cNvPr id="27" name="文本框 47">
            <a:extLst>
              <a:ext uri="{FF2B5EF4-FFF2-40B4-BE49-F238E27FC236}">
                <a16:creationId xmlns:a16="http://schemas.microsoft.com/office/drawing/2014/main" id="{A8E5CDA2-92C9-27E8-187A-93429424C521}"/>
              </a:ext>
            </a:extLst>
          </p:cNvPr>
          <p:cNvSpPr txBox="1">
            <a:spLocks noChangeArrowheads="1"/>
          </p:cNvSpPr>
          <p:nvPr/>
        </p:nvSpPr>
        <p:spPr bwMode="auto">
          <a:xfrm>
            <a:off x="7980752" y="5747493"/>
            <a:ext cx="232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递归寻找频繁项目集</a:t>
            </a:r>
          </a:p>
        </p:txBody>
      </p:sp>
      <p:pic>
        <p:nvPicPr>
          <p:cNvPr id="13" name="图片 12">
            <a:extLst>
              <a:ext uri="{FF2B5EF4-FFF2-40B4-BE49-F238E27FC236}">
                <a16:creationId xmlns:a16="http://schemas.microsoft.com/office/drawing/2014/main" id="{1DE61D01-B184-E0F2-16F5-A3BB46A37875}"/>
              </a:ext>
            </a:extLst>
          </p:cNvPr>
          <p:cNvPicPr>
            <a:picLocks noChangeAspect="1"/>
          </p:cNvPicPr>
          <p:nvPr/>
        </p:nvPicPr>
        <p:blipFill>
          <a:blip r:embed="rId2"/>
          <a:stretch>
            <a:fillRect/>
          </a:stretch>
        </p:blipFill>
        <p:spPr>
          <a:xfrm>
            <a:off x="374046" y="1591714"/>
            <a:ext cx="5706926" cy="4155779"/>
          </a:xfrm>
          <a:prstGeom prst="rect">
            <a:avLst/>
          </a:prstGeom>
        </p:spPr>
      </p:pic>
      <p:pic>
        <p:nvPicPr>
          <p:cNvPr id="16" name="图片 15">
            <a:extLst>
              <a:ext uri="{FF2B5EF4-FFF2-40B4-BE49-F238E27FC236}">
                <a16:creationId xmlns:a16="http://schemas.microsoft.com/office/drawing/2014/main" id="{E8E8BD4C-6132-D6F9-973E-86D0C0BB44E1}"/>
              </a:ext>
            </a:extLst>
          </p:cNvPr>
          <p:cNvPicPr>
            <a:picLocks noChangeAspect="1"/>
          </p:cNvPicPr>
          <p:nvPr/>
        </p:nvPicPr>
        <p:blipFill>
          <a:blip r:embed="rId3"/>
          <a:stretch>
            <a:fillRect/>
          </a:stretch>
        </p:blipFill>
        <p:spPr>
          <a:xfrm>
            <a:off x="6480265" y="2519002"/>
            <a:ext cx="5327002" cy="2301201"/>
          </a:xfrm>
          <a:prstGeom prst="rect">
            <a:avLst/>
          </a:prstGeom>
        </p:spPr>
      </p:pic>
    </p:spTree>
    <p:extLst>
      <p:ext uri="{BB962C8B-B14F-4D97-AF65-F5344CB8AC3E}">
        <p14:creationId xmlns:p14="http://schemas.microsoft.com/office/powerpoint/2010/main" val="2534296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A087A33-EAE6-9F89-E94D-111F8EE3C1CF}"/>
              </a:ext>
            </a:extLst>
          </p:cNvPr>
          <p:cNvSpPr/>
          <p:nvPr/>
        </p:nvSpPr>
        <p:spPr>
          <a:xfrm>
            <a:off x="5702904" y="1529955"/>
            <a:ext cx="6054934" cy="1467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05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FP-Tree</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挖掘</a:t>
            </a:r>
          </a:p>
        </p:txBody>
      </p:sp>
      <p:pic>
        <p:nvPicPr>
          <p:cNvPr id="6" name="图片 5">
            <a:extLst>
              <a:ext uri="{FF2B5EF4-FFF2-40B4-BE49-F238E27FC236}">
                <a16:creationId xmlns:a16="http://schemas.microsoft.com/office/drawing/2014/main" id="{ECF8552A-C359-1D0F-8D28-1E3005E02AF4}"/>
              </a:ext>
            </a:extLst>
          </p:cNvPr>
          <p:cNvPicPr>
            <a:picLocks noChangeAspect="1"/>
          </p:cNvPicPr>
          <p:nvPr/>
        </p:nvPicPr>
        <p:blipFill>
          <a:blip r:embed="rId2"/>
          <a:stretch>
            <a:fillRect/>
          </a:stretch>
        </p:blipFill>
        <p:spPr>
          <a:xfrm>
            <a:off x="1387165" y="1529955"/>
            <a:ext cx="3877752" cy="4826000"/>
          </a:xfrm>
          <a:prstGeom prst="rect">
            <a:avLst/>
          </a:prstGeom>
        </p:spPr>
      </p:pic>
      <p:pic>
        <p:nvPicPr>
          <p:cNvPr id="8" name="图片 7">
            <a:extLst>
              <a:ext uri="{FF2B5EF4-FFF2-40B4-BE49-F238E27FC236}">
                <a16:creationId xmlns:a16="http://schemas.microsoft.com/office/drawing/2014/main" id="{DBAAF405-0E7D-15A1-30C0-49DA24FA1E67}"/>
              </a:ext>
            </a:extLst>
          </p:cNvPr>
          <p:cNvPicPr>
            <a:picLocks noChangeAspect="1"/>
          </p:cNvPicPr>
          <p:nvPr/>
        </p:nvPicPr>
        <p:blipFill>
          <a:blip r:embed="rId3"/>
          <a:stretch>
            <a:fillRect/>
          </a:stretch>
        </p:blipFill>
        <p:spPr>
          <a:xfrm>
            <a:off x="5935133" y="1939767"/>
            <a:ext cx="5590476" cy="647619"/>
          </a:xfrm>
          <a:prstGeom prst="rect">
            <a:avLst/>
          </a:prstGeom>
        </p:spPr>
      </p:pic>
      <p:sp>
        <p:nvSpPr>
          <p:cNvPr id="13" name="箭头: 左 12">
            <a:extLst>
              <a:ext uri="{FF2B5EF4-FFF2-40B4-BE49-F238E27FC236}">
                <a16:creationId xmlns:a16="http://schemas.microsoft.com/office/drawing/2014/main" id="{EA093C6C-8AA8-B322-3C41-8C256DAD9AAC}"/>
              </a:ext>
            </a:extLst>
          </p:cNvPr>
          <p:cNvSpPr/>
          <p:nvPr/>
        </p:nvSpPr>
        <p:spPr>
          <a:xfrm>
            <a:off x="5702904" y="3674533"/>
            <a:ext cx="4200835" cy="13412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9">
            <a:extLst>
              <a:ext uri="{FF2B5EF4-FFF2-40B4-BE49-F238E27FC236}">
                <a16:creationId xmlns:a16="http://schemas.microsoft.com/office/drawing/2014/main" id="{0D6FDC2F-2923-50F0-2D39-9287BD7BCE88}"/>
              </a:ext>
            </a:extLst>
          </p:cNvPr>
          <p:cNvSpPr txBox="1"/>
          <p:nvPr/>
        </p:nvSpPr>
        <p:spPr>
          <a:xfrm>
            <a:off x="6760662" y="4068153"/>
            <a:ext cx="2840537"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pc="300" dirty="0"/>
              <a:t>利用定义的函数构建的频繁模式树</a:t>
            </a:r>
          </a:p>
        </p:txBody>
      </p:sp>
    </p:spTree>
    <p:extLst>
      <p:ext uri="{BB962C8B-B14F-4D97-AF65-F5344CB8AC3E}">
        <p14:creationId xmlns:p14="http://schemas.microsoft.com/office/powerpoint/2010/main" val="3590031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A087A33-EAE6-9F89-E94D-111F8EE3C1CF}"/>
              </a:ext>
            </a:extLst>
          </p:cNvPr>
          <p:cNvSpPr/>
          <p:nvPr/>
        </p:nvSpPr>
        <p:spPr>
          <a:xfrm>
            <a:off x="2907666" y="1813668"/>
            <a:ext cx="6050067" cy="1200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05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定义</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FP-Tree</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挖掘</a:t>
            </a:r>
          </a:p>
        </p:txBody>
      </p:sp>
      <p:pic>
        <p:nvPicPr>
          <p:cNvPr id="5" name="图片 4">
            <a:extLst>
              <a:ext uri="{FF2B5EF4-FFF2-40B4-BE49-F238E27FC236}">
                <a16:creationId xmlns:a16="http://schemas.microsoft.com/office/drawing/2014/main" id="{7A50CA88-9A14-D400-7834-816681DAFB20}"/>
              </a:ext>
            </a:extLst>
          </p:cNvPr>
          <p:cNvPicPr>
            <a:picLocks noChangeAspect="1"/>
          </p:cNvPicPr>
          <p:nvPr/>
        </p:nvPicPr>
        <p:blipFill>
          <a:blip r:embed="rId2"/>
          <a:stretch>
            <a:fillRect/>
          </a:stretch>
        </p:blipFill>
        <p:spPr>
          <a:xfrm>
            <a:off x="3464388" y="2152824"/>
            <a:ext cx="5263224" cy="494743"/>
          </a:xfrm>
          <a:prstGeom prst="rect">
            <a:avLst/>
          </a:prstGeom>
        </p:spPr>
      </p:pic>
      <p:sp>
        <p:nvSpPr>
          <p:cNvPr id="7" name="标注: 上箭头 6">
            <a:extLst>
              <a:ext uri="{FF2B5EF4-FFF2-40B4-BE49-F238E27FC236}">
                <a16:creationId xmlns:a16="http://schemas.microsoft.com/office/drawing/2014/main" id="{8B5EBBBA-BBD4-E0A5-CF42-E2F0CA4390EB}"/>
              </a:ext>
            </a:extLst>
          </p:cNvPr>
          <p:cNvSpPr/>
          <p:nvPr/>
        </p:nvSpPr>
        <p:spPr>
          <a:xfrm>
            <a:off x="3733482" y="3110526"/>
            <a:ext cx="4402985" cy="3273341"/>
          </a:xfrm>
          <a:prstGeom prst="upArrowCallout">
            <a:avLst>
              <a:gd name="adj1" fmla="val 21896"/>
              <a:gd name="adj2" fmla="val 25000"/>
              <a:gd name="adj3" fmla="val 25000"/>
              <a:gd name="adj4" fmla="val 685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9">
            <a:extLst>
              <a:ext uri="{FF2B5EF4-FFF2-40B4-BE49-F238E27FC236}">
                <a16:creationId xmlns:a16="http://schemas.microsoft.com/office/drawing/2014/main" id="{B071E14D-E4B5-7A1E-8125-B45D75E7E66A}"/>
              </a:ext>
            </a:extLst>
          </p:cNvPr>
          <p:cNvSpPr txBox="1"/>
          <p:nvPr/>
        </p:nvSpPr>
        <p:spPr>
          <a:xfrm>
            <a:off x="4203334" y="4280037"/>
            <a:ext cx="3785332" cy="193899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pc="300" dirty="0"/>
              <a:t>在利用定义的</a:t>
            </a:r>
            <a:r>
              <a:rPr lang="en-US" altLang="zh-CN" sz="1800" b="1" spc="300" dirty="0" err="1"/>
              <a:t>mineTree</a:t>
            </a:r>
            <a:r>
              <a:rPr lang="zh-CN" altLang="en-US" sz="1800" b="1" spc="300" dirty="0"/>
              <a:t>函数递归查找频繁项集时，由于频繁模式树太深，即原始数据的特征数太大，递归算法占用的内存过大，内存不足，运行失败。所以说在编辑代码时要尽量避免使用递归算法，尤其是在树形结构中。</a:t>
            </a:r>
            <a:endParaRPr lang="zh-CN" altLang="en-US" sz="1800" spc="300" dirty="0"/>
          </a:p>
        </p:txBody>
      </p:sp>
    </p:spTree>
    <p:extLst>
      <p:ext uri="{BB962C8B-B14F-4D97-AF65-F5344CB8AC3E}">
        <p14:creationId xmlns:p14="http://schemas.microsoft.com/office/powerpoint/2010/main" val="1790592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65544" y="898069"/>
            <a:ext cx="5045529" cy="5045529"/>
            <a:chOff x="-2237013" y="304326"/>
            <a:chExt cx="5927270" cy="5927270"/>
          </a:xfrm>
        </p:grpSpPr>
        <p:sp>
          <p:nvSpPr>
            <p:cNvPr id="8" name="椭圆 7"/>
            <p:cNvSpPr/>
            <p:nvPr/>
          </p:nvSpPr>
          <p:spPr>
            <a:xfrm>
              <a:off x="-2237013" y="304326"/>
              <a:ext cx="5927270" cy="5927270"/>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1792760">
              <a:off x="-1924189" y="617150"/>
              <a:ext cx="5301622" cy="53016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grpSp>
      <p:sp>
        <p:nvSpPr>
          <p:cNvPr id="11" name="椭圆 10"/>
          <p:cNvSpPr/>
          <p:nvPr/>
        </p:nvSpPr>
        <p:spPr>
          <a:xfrm>
            <a:off x="3804555" y="1137080"/>
            <a:ext cx="4555095" cy="4555095"/>
          </a:xfrm>
          <a:prstGeom prst="ellipse">
            <a:avLst/>
          </a:prstGeom>
          <a:solidFill>
            <a:schemeClr val="accent1">
              <a:alpha val="3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44015" y="2420111"/>
            <a:ext cx="3476173" cy="1830245"/>
          </a:xfrm>
          <a:prstGeom prst="rect">
            <a:avLst/>
          </a:prstGeom>
          <a:noFill/>
        </p:spPr>
        <p:txBody>
          <a:bodyPr wrap="square" rtlCol="0">
            <a:spAutoFit/>
          </a:bodyPr>
          <a:lstStyle/>
          <a:p>
            <a:pPr algn="ctr">
              <a:lnSpc>
                <a:spcPct val="150000"/>
              </a:lnSpc>
            </a:pPr>
            <a:r>
              <a:rPr lang="en-US" altLang="zh-CN"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PART 06  </a:t>
            </a:r>
          </a:p>
          <a:p>
            <a:pPr algn="ctr">
              <a:lnSpc>
                <a:spcPct val="150000"/>
              </a:lnSpc>
            </a:pP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结果总结</a:t>
            </a:r>
          </a:p>
        </p:txBody>
      </p:sp>
    </p:spTree>
    <p:extLst>
      <p:ext uri="{BB962C8B-B14F-4D97-AF65-F5344CB8AC3E}">
        <p14:creationId xmlns:p14="http://schemas.microsoft.com/office/powerpoint/2010/main" val="2807099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A087A33-EAE6-9F89-E94D-111F8EE3C1CF}"/>
              </a:ext>
            </a:extLst>
          </p:cNvPr>
          <p:cNvSpPr/>
          <p:nvPr/>
        </p:nvSpPr>
        <p:spPr>
          <a:xfrm>
            <a:off x="1161446" y="1717474"/>
            <a:ext cx="4934554" cy="3914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06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结果总结</a:t>
            </a:r>
          </a:p>
        </p:txBody>
      </p:sp>
      <p:pic>
        <p:nvPicPr>
          <p:cNvPr id="2" name="图片 1">
            <a:extLst>
              <a:ext uri="{FF2B5EF4-FFF2-40B4-BE49-F238E27FC236}">
                <a16:creationId xmlns:a16="http://schemas.microsoft.com/office/drawing/2014/main" id="{85C091BC-CD6B-D082-8D8F-0D539AD652AF}"/>
              </a:ext>
            </a:extLst>
          </p:cNvPr>
          <p:cNvPicPr>
            <a:picLocks noChangeAspect="1"/>
          </p:cNvPicPr>
          <p:nvPr/>
        </p:nvPicPr>
        <p:blipFill>
          <a:blip r:embed="rId2"/>
          <a:stretch>
            <a:fillRect/>
          </a:stretch>
        </p:blipFill>
        <p:spPr>
          <a:xfrm>
            <a:off x="1483931" y="1950719"/>
            <a:ext cx="4289583" cy="3447619"/>
          </a:xfrm>
          <a:prstGeom prst="rect">
            <a:avLst/>
          </a:prstGeom>
        </p:spPr>
      </p:pic>
      <p:sp>
        <p:nvSpPr>
          <p:cNvPr id="5" name="文本框 47">
            <a:extLst>
              <a:ext uri="{FF2B5EF4-FFF2-40B4-BE49-F238E27FC236}">
                <a16:creationId xmlns:a16="http://schemas.microsoft.com/office/drawing/2014/main" id="{B2AC4916-D02A-B1A9-32CD-C3B426C022B9}"/>
              </a:ext>
            </a:extLst>
          </p:cNvPr>
          <p:cNvSpPr txBox="1">
            <a:spLocks noChangeArrowheads="1"/>
          </p:cNvSpPr>
          <p:nvPr/>
        </p:nvSpPr>
        <p:spPr bwMode="auto">
          <a:xfrm>
            <a:off x="6883402" y="2064492"/>
            <a:ext cx="388951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通过几种关联规则挖掘方法对</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supermarket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数据集的挖掘，我们可以发现频繁项目集中支持度较高的项目有</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(bread and cake)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(fruit)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。超市的管理人员可从顾客的购物线路入手，考虑将这些商品摆放在顾客进出超市的必经之路上，促进商品的销售同时提高顾客的购物效率。</a:t>
            </a:r>
          </a:p>
        </p:txBody>
      </p:sp>
    </p:spTree>
    <p:extLst>
      <p:ext uri="{BB962C8B-B14F-4D97-AF65-F5344CB8AC3E}">
        <p14:creationId xmlns:p14="http://schemas.microsoft.com/office/powerpoint/2010/main" val="4111579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A087A33-EAE6-9F89-E94D-111F8EE3C1CF}"/>
              </a:ext>
            </a:extLst>
          </p:cNvPr>
          <p:cNvSpPr/>
          <p:nvPr/>
        </p:nvSpPr>
        <p:spPr>
          <a:xfrm>
            <a:off x="6520846" y="1717472"/>
            <a:ext cx="4934554" cy="3914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46273" y="329626"/>
            <a:ext cx="5388860"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06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结果总结</a:t>
            </a:r>
          </a:p>
        </p:txBody>
      </p:sp>
      <p:sp>
        <p:nvSpPr>
          <p:cNvPr id="5" name="文本框 47">
            <a:extLst>
              <a:ext uri="{FF2B5EF4-FFF2-40B4-BE49-F238E27FC236}">
                <a16:creationId xmlns:a16="http://schemas.microsoft.com/office/drawing/2014/main" id="{B2AC4916-D02A-B1A9-32CD-C3B426C022B9}"/>
              </a:ext>
            </a:extLst>
          </p:cNvPr>
          <p:cNvSpPr txBox="1">
            <a:spLocks noChangeArrowheads="1"/>
          </p:cNvSpPr>
          <p:nvPr/>
        </p:nvSpPr>
        <p:spPr bwMode="auto">
          <a:xfrm>
            <a:off x="1387165" y="2613392"/>
            <a:ext cx="38895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根据关联规则挖掘的结果，超市的管理人员可以通过合理安排置信度高的频繁项目集中的商品摆放位置，尽量将其距离缩短，以达到‘捆绑销售’的效果。如：</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(frozen foods, fruit, vegetables, biscuits, baking </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rPr>
              <a:t>needs,bread</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and cake)</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121D962-5546-6552-DFDB-8B8A6760D550}"/>
              </a:ext>
            </a:extLst>
          </p:cNvPr>
          <p:cNvPicPr>
            <a:picLocks noChangeAspect="1"/>
          </p:cNvPicPr>
          <p:nvPr/>
        </p:nvPicPr>
        <p:blipFill>
          <a:blip r:embed="rId2"/>
          <a:stretch>
            <a:fillRect/>
          </a:stretch>
        </p:blipFill>
        <p:spPr>
          <a:xfrm>
            <a:off x="6721456" y="1831670"/>
            <a:ext cx="4533333" cy="3685714"/>
          </a:xfrm>
          <a:prstGeom prst="rect">
            <a:avLst/>
          </a:prstGeom>
        </p:spPr>
      </p:pic>
    </p:spTree>
    <p:extLst>
      <p:ext uri="{BB962C8B-B14F-4D97-AF65-F5344CB8AC3E}">
        <p14:creationId xmlns:p14="http://schemas.microsoft.com/office/powerpoint/2010/main" val="22777571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103664" y="2477982"/>
            <a:ext cx="7984672" cy="1314206"/>
          </a:xfrm>
          <a:prstGeom prst="rect">
            <a:avLst/>
          </a:prstGeom>
          <a:noFill/>
        </p:spPr>
        <p:txBody>
          <a:bodyPr wrap="square" rtlCol="0">
            <a:spAutoFit/>
          </a:bodyPr>
          <a:lstStyle/>
          <a:p>
            <a:pPr algn="ctr">
              <a:lnSpc>
                <a:spcPct val="150000"/>
              </a:lnSpc>
            </a:pPr>
            <a:r>
              <a:rPr lang="zh-CN" altLang="en-US" sz="60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谢谢观看</a:t>
            </a:r>
            <a:endParaRPr lang="en-US" altLang="zh-CN" sz="6000" b="1" dirty="0">
              <a:solidFill>
                <a:srgbClr val="0070C0"/>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8" name="椭圆 17"/>
          <p:cNvSpPr/>
          <p:nvPr/>
        </p:nvSpPr>
        <p:spPr>
          <a:xfrm>
            <a:off x="9282040" y="3252106"/>
            <a:ext cx="4310744" cy="4310744"/>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477983" y="3369127"/>
            <a:ext cx="4310744" cy="4310744"/>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sp>
        <p:nvSpPr>
          <p:cNvPr id="21" name="椭圆 20"/>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8212510" y="1893350"/>
            <a:ext cx="430556" cy="430556"/>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椭圆 8"/>
          <p:cNvSpPr/>
          <p:nvPr/>
        </p:nvSpPr>
        <p:spPr>
          <a:xfrm>
            <a:off x="8815350" y="1690817"/>
            <a:ext cx="218097" cy="218097"/>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914729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64502" y="3944365"/>
            <a:ext cx="3862443" cy="954107"/>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Python 3.9.12</a:t>
            </a:r>
          </a:p>
          <a:p>
            <a:pPr algn="ctr"/>
            <a:endPar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3907086" y="4898472"/>
            <a:ext cx="4529478" cy="523220"/>
          </a:xfrm>
          <a:prstGeom prst="rect">
            <a:avLst/>
          </a:prstGeom>
          <a:noFill/>
        </p:spPr>
        <p:txBody>
          <a:bodyPr wrap="square" rtlCol="0">
            <a:spAutoFit/>
          </a:bodyPr>
          <a:lstStyle/>
          <a:p>
            <a:pPr algn="ctr"/>
            <a:r>
              <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编辑器：</a:t>
            </a: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VS Code 1.74</a:t>
            </a:r>
          </a:p>
        </p:txBody>
      </p:sp>
      <p:sp>
        <p:nvSpPr>
          <p:cNvPr id="8" name="椭圆 7"/>
          <p:cNvSpPr/>
          <p:nvPr/>
        </p:nvSpPr>
        <p:spPr>
          <a:xfrm>
            <a:off x="7724676" y="616514"/>
            <a:ext cx="430556" cy="430556"/>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椭圆 8"/>
          <p:cNvSpPr/>
          <p:nvPr/>
        </p:nvSpPr>
        <p:spPr>
          <a:xfrm>
            <a:off x="8327516" y="413981"/>
            <a:ext cx="218097" cy="218097"/>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4700969" y="362373"/>
            <a:ext cx="3004458" cy="1933414"/>
          </a:xfrm>
          <a:prstGeom prst="rect">
            <a:avLst/>
          </a:prstGeom>
          <a:noFill/>
        </p:spPr>
        <p:txBody>
          <a:bodyPr wrap="square" rtlCol="0">
            <a:spAutoFit/>
          </a:bodyPr>
          <a:lstStyle/>
          <a:p>
            <a:pPr algn="ctr">
              <a:lnSpc>
                <a:spcPct val="150000"/>
              </a:lnSpc>
            </a:pPr>
            <a:endParaRPr lang="en-US" altLang="zh-CN" sz="48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a:p>
            <a:pPr algn="ctr">
              <a:lnSpc>
                <a:spcPct val="150000"/>
              </a:lnSpc>
            </a:pPr>
            <a:r>
              <a:rPr lang="zh-CN" altLang="en-US" sz="36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运行环境</a:t>
            </a:r>
            <a:r>
              <a:rPr lang="en-US" altLang="zh-CN" sz="36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endParaRPr lang="zh-CN" altLang="en-US" sz="3600" b="1" dirty="0">
              <a:solidFill>
                <a:schemeClr val="tx1">
                  <a:lumMod val="75000"/>
                  <a:lumOff val="25000"/>
                </a:schemeClr>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1" name="椭圆 10"/>
          <p:cNvSpPr/>
          <p:nvPr/>
        </p:nvSpPr>
        <p:spPr>
          <a:xfrm>
            <a:off x="-891724" y="4196443"/>
            <a:ext cx="3317422" cy="3317422"/>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93051" y="4196443"/>
            <a:ext cx="3317422" cy="33174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sp>
        <p:nvSpPr>
          <p:cNvPr id="2" name="文本框 1">
            <a:extLst>
              <a:ext uri="{FF2B5EF4-FFF2-40B4-BE49-F238E27FC236}">
                <a16:creationId xmlns:a16="http://schemas.microsoft.com/office/drawing/2014/main" id="{68791F3D-6DD1-E6DE-CA4E-CFCCC29BC41C}"/>
              </a:ext>
            </a:extLst>
          </p:cNvPr>
          <p:cNvSpPr txBox="1"/>
          <p:nvPr/>
        </p:nvSpPr>
        <p:spPr>
          <a:xfrm>
            <a:off x="4271976" y="3073208"/>
            <a:ext cx="3862443" cy="523220"/>
          </a:xfrm>
          <a:prstGeom prst="rect">
            <a:avLst/>
          </a:prstGeom>
          <a:noFill/>
        </p:spPr>
        <p:txBody>
          <a:bodyPr wrap="square" rtlCol="0">
            <a:spAutoFit/>
          </a:bodyPr>
          <a:lstStyle/>
          <a:p>
            <a:pPr algn="ctr"/>
            <a:r>
              <a:rPr lang="en-US" altLang="zh-CN"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Windows11</a:t>
            </a:r>
            <a:endParaRPr lang="zh-CN" altLang="en-US" sz="28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808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65544" y="898069"/>
            <a:ext cx="5045529" cy="5045529"/>
            <a:chOff x="-2237013" y="304326"/>
            <a:chExt cx="5927270" cy="5927270"/>
          </a:xfrm>
        </p:grpSpPr>
        <p:sp>
          <p:nvSpPr>
            <p:cNvPr id="8" name="椭圆 7"/>
            <p:cNvSpPr/>
            <p:nvPr/>
          </p:nvSpPr>
          <p:spPr>
            <a:xfrm>
              <a:off x="-2237013" y="304326"/>
              <a:ext cx="5927270" cy="5927270"/>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1792760">
              <a:off x="-1924189" y="617150"/>
              <a:ext cx="5301622" cy="53016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grpSp>
      <p:sp>
        <p:nvSpPr>
          <p:cNvPr id="11" name="椭圆 10"/>
          <p:cNvSpPr/>
          <p:nvPr/>
        </p:nvSpPr>
        <p:spPr>
          <a:xfrm>
            <a:off x="3804555" y="1137080"/>
            <a:ext cx="4555095" cy="4555095"/>
          </a:xfrm>
          <a:prstGeom prst="ellipse">
            <a:avLst/>
          </a:prstGeom>
          <a:solidFill>
            <a:schemeClr val="accent1">
              <a:alpha val="3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344015" y="2420111"/>
            <a:ext cx="3476173" cy="1830245"/>
          </a:xfrm>
          <a:prstGeom prst="rect">
            <a:avLst/>
          </a:prstGeom>
          <a:noFill/>
        </p:spPr>
        <p:txBody>
          <a:bodyPr wrap="square" rtlCol="0">
            <a:spAutoFit/>
          </a:bodyPr>
          <a:lstStyle/>
          <a:p>
            <a:pPr algn="ctr">
              <a:lnSpc>
                <a:spcPct val="150000"/>
              </a:lnSpc>
            </a:pPr>
            <a:r>
              <a:rPr lang="en-US" altLang="zh-CN" sz="4000" b="1" dirty="0">
                <a:solidFill>
                  <a:schemeClr val="bg1"/>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PART 01  </a:t>
            </a:r>
          </a:p>
          <a:p>
            <a:pPr algn="ctr">
              <a:lnSpc>
                <a:spcPct val="150000"/>
              </a:lnSpc>
            </a:pPr>
            <a:r>
              <a:rPr lang="zh-CN" altLang="en-US" sz="4000" b="1" dirty="0">
                <a:solidFill>
                  <a:schemeClr val="bg1"/>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数据预处理</a:t>
            </a:r>
          </a:p>
        </p:txBody>
      </p:sp>
    </p:spTree>
    <p:extLst>
      <p:ext uri="{BB962C8B-B14F-4D97-AF65-F5344CB8AC3E}">
        <p14:creationId xmlns:p14="http://schemas.microsoft.com/office/powerpoint/2010/main" val="1539827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A28EC827-AA48-D80D-AA64-10868F4DD966}"/>
              </a:ext>
            </a:extLst>
          </p:cNvPr>
          <p:cNvSpPr>
            <a:spLocks noChangeArrowheads="1"/>
          </p:cNvSpPr>
          <p:nvPr/>
        </p:nvSpPr>
        <p:spPr bwMode="auto">
          <a:xfrm>
            <a:off x="1217829" y="2029914"/>
            <a:ext cx="5707903" cy="3702020"/>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2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95257" y="296969"/>
            <a:ext cx="3862443"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01</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数据预处理</a:t>
            </a:r>
          </a:p>
        </p:txBody>
      </p:sp>
      <p:sp>
        <p:nvSpPr>
          <p:cNvPr id="11" name="TextBox 12">
            <a:extLst>
              <a:ext uri="{FF2B5EF4-FFF2-40B4-BE49-F238E27FC236}">
                <a16:creationId xmlns:a16="http://schemas.microsoft.com/office/drawing/2014/main" id="{80AB090D-B5D1-A0E6-397C-69EA4F2133C7}"/>
              </a:ext>
            </a:extLst>
          </p:cNvPr>
          <p:cNvSpPr txBox="1"/>
          <p:nvPr/>
        </p:nvSpPr>
        <p:spPr>
          <a:xfrm>
            <a:off x="7733812" y="2637533"/>
            <a:ext cx="3240359" cy="142295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读入数据，检查并删除掉空值行，然后删除掉对挖掘没有帮助的“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total</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”列</a:t>
            </a:r>
          </a:p>
        </p:txBody>
      </p:sp>
      <p:pic>
        <p:nvPicPr>
          <p:cNvPr id="5" name="图片 4">
            <a:extLst>
              <a:ext uri="{FF2B5EF4-FFF2-40B4-BE49-F238E27FC236}">
                <a16:creationId xmlns:a16="http://schemas.microsoft.com/office/drawing/2014/main" id="{1080CC43-AD90-7595-A89E-C3EEA5BBCA16}"/>
              </a:ext>
            </a:extLst>
          </p:cNvPr>
          <p:cNvPicPr>
            <a:picLocks noChangeAspect="1"/>
          </p:cNvPicPr>
          <p:nvPr/>
        </p:nvPicPr>
        <p:blipFill>
          <a:blip r:embed="rId2"/>
          <a:stretch>
            <a:fillRect/>
          </a:stretch>
        </p:blipFill>
        <p:spPr>
          <a:xfrm>
            <a:off x="2397308" y="2341698"/>
            <a:ext cx="3348943" cy="3078451"/>
          </a:xfrm>
          <a:prstGeom prst="rect">
            <a:avLst/>
          </a:prstGeom>
        </p:spPr>
      </p:pic>
    </p:spTree>
    <p:extLst>
      <p:ext uri="{BB962C8B-B14F-4D97-AF65-F5344CB8AC3E}">
        <p14:creationId xmlns:p14="http://schemas.microsoft.com/office/powerpoint/2010/main" val="65838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95257" y="296969"/>
            <a:ext cx="3862443"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01</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数据预处理</a:t>
            </a:r>
          </a:p>
        </p:txBody>
      </p:sp>
      <p:sp>
        <p:nvSpPr>
          <p:cNvPr id="6" name="Rectangle 3">
            <a:extLst>
              <a:ext uri="{FF2B5EF4-FFF2-40B4-BE49-F238E27FC236}">
                <a16:creationId xmlns:a16="http://schemas.microsoft.com/office/drawing/2014/main" id="{D21084F3-F433-403C-881C-010B3BFA23FE}"/>
              </a:ext>
            </a:extLst>
          </p:cNvPr>
          <p:cNvSpPr>
            <a:spLocks noChangeArrowheads="1"/>
          </p:cNvSpPr>
          <p:nvPr/>
        </p:nvSpPr>
        <p:spPr bwMode="auto">
          <a:xfrm>
            <a:off x="1217829" y="2029914"/>
            <a:ext cx="5707903" cy="3702020"/>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2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10" name="图片 9">
            <a:extLst>
              <a:ext uri="{FF2B5EF4-FFF2-40B4-BE49-F238E27FC236}">
                <a16:creationId xmlns:a16="http://schemas.microsoft.com/office/drawing/2014/main" id="{FBD37C1D-E42F-0F1A-DB67-7B249EB18CC0}"/>
              </a:ext>
            </a:extLst>
          </p:cNvPr>
          <p:cNvPicPr>
            <a:picLocks noChangeAspect="1"/>
          </p:cNvPicPr>
          <p:nvPr/>
        </p:nvPicPr>
        <p:blipFill>
          <a:blip r:embed="rId2"/>
          <a:stretch>
            <a:fillRect/>
          </a:stretch>
        </p:blipFill>
        <p:spPr>
          <a:xfrm>
            <a:off x="1333686" y="2637533"/>
            <a:ext cx="5476190" cy="2666667"/>
          </a:xfrm>
          <a:prstGeom prst="rect">
            <a:avLst/>
          </a:prstGeom>
        </p:spPr>
      </p:pic>
      <p:sp>
        <p:nvSpPr>
          <p:cNvPr id="13" name="TextBox 12">
            <a:extLst>
              <a:ext uri="{FF2B5EF4-FFF2-40B4-BE49-F238E27FC236}">
                <a16:creationId xmlns:a16="http://schemas.microsoft.com/office/drawing/2014/main" id="{BAE8F30C-6E3F-89DE-9598-9180351661BA}"/>
              </a:ext>
            </a:extLst>
          </p:cNvPr>
          <p:cNvSpPr txBox="1"/>
          <p:nvPr/>
        </p:nvSpPr>
        <p:spPr>
          <a:xfrm>
            <a:off x="7733812" y="2034587"/>
            <a:ext cx="3467588" cy="326961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观察数据，“</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”分别代表顾客是否购买了列名所示的商品</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”代表是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，运用双层</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循环语句将所有的“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”替换为其所在列的列名，并将数据集从</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DataFrame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转为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list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37883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95257" y="296969"/>
            <a:ext cx="3862443"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01</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数据预处理</a:t>
            </a:r>
          </a:p>
        </p:txBody>
      </p:sp>
      <p:sp>
        <p:nvSpPr>
          <p:cNvPr id="6" name="Rectangle 3">
            <a:extLst>
              <a:ext uri="{FF2B5EF4-FFF2-40B4-BE49-F238E27FC236}">
                <a16:creationId xmlns:a16="http://schemas.microsoft.com/office/drawing/2014/main" id="{D21084F3-F433-403C-881C-010B3BFA23FE}"/>
              </a:ext>
            </a:extLst>
          </p:cNvPr>
          <p:cNvSpPr>
            <a:spLocks noChangeArrowheads="1"/>
          </p:cNvSpPr>
          <p:nvPr/>
        </p:nvSpPr>
        <p:spPr bwMode="auto">
          <a:xfrm>
            <a:off x="2365748" y="2029914"/>
            <a:ext cx="7460504" cy="984219"/>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2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3" name="TextBox 12">
            <a:extLst>
              <a:ext uri="{FF2B5EF4-FFF2-40B4-BE49-F238E27FC236}">
                <a16:creationId xmlns:a16="http://schemas.microsoft.com/office/drawing/2014/main" id="{BAE8F30C-6E3F-89DE-9598-9180351661BA}"/>
              </a:ext>
            </a:extLst>
          </p:cNvPr>
          <p:cNvSpPr txBox="1"/>
          <p:nvPr/>
        </p:nvSpPr>
        <p:spPr>
          <a:xfrm>
            <a:off x="3094273" y="3452314"/>
            <a:ext cx="6003454" cy="961289"/>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最后利用上图中所示代码将列表中的“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”删除，得到如下图所示的</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item_list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A7436B1-3D98-0D0F-8FF7-C5651E98733C}"/>
              </a:ext>
            </a:extLst>
          </p:cNvPr>
          <p:cNvPicPr>
            <a:picLocks noChangeAspect="1"/>
          </p:cNvPicPr>
          <p:nvPr/>
        </p:nvPicPr>
        <p:blipFill>
          <a:blip r:embed="rId2"/>
          <a:stretch>
            <a:fillRect/>
          </a:stretch>
        </p:blipFill>
        <p:spPr>
          <a:xfrm>
            <a:off x="2662667" y="2317247"/>
            <a:ext cx="6866667" cy="428571"/>
          </a:xfrm>
          <a:prstGeom prst="rect">
            <a:avLst/>
          </a:prstGeom>
        </p:spPr>
      </p:pic>
      <p:pic>
        <p:nvPicPr>
          <p:cNvPr id="9" name="图片 8">
            <a:extLst>
              <a:ext uri="{FF2B5EF4-FFF2-40B4-BE49-F238E27FC236}">
                <a16:creationId xmlns:a16="http://schemas.microsoft.com/office/drawing/2014/main" id="{0A1FEA3B-0166-41CA-AF49-D3592E981519}"/>
              </a:ext>
            </a:extLst>
          </p:cNvPr>
          <p:cNvPicPr>
            <a:picLocks noChangeAspect="1"/>
          </p:cNvPicPr>
          <p:nvPr/>
        </p:nvPicPr>
        <p:blipFill>
          <a:blip r:embed="rId3"/>
          <a:stretch>
            <a:fillRect/>
          </a:stretch>
        </p:blipFill>
        <p:spPr>
          <a:xfrm>
            <a:off x="649928" y="4851784"/>
            <a:ext cx="10892144" cy="646331"/>
          </a:xfrm>
          <a:prstGeom prst="rect">
            <a:avLst/>
          </a:prstGeom>
        </p:spPr>
      </p:pic>
    </p:spTree>
    <p:extLst>
      <p:ext uri="{BB962C8B-B14F-4D97-AF65-F5344CB8AC3E}">
        <p14:creationId xmlns:p14="http://schemas.microsoft.com/office/powerpoint/2010/main" val="3714363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65544" y="898069"/>
            <a:ext cx="5045529" cy="5045529"/>
            <a:chOff x="-2237013" y="304326"/>
            <a:chExt cx="5927270" cy="5927270"/>
          </a:xfrm>
        </p:grpSpPr>
        <p:sp>
          <p:nvSpPr>
            <p:cNvPr id="8" name="椭圆 7"/>
            <p:cNvSpPr/>
            <p:nvPr/>
          </p:nvSpPr>
          <p:spPr>
            <a:xfrm>
              <a:off x="-2237013" y="304326"/>
              <a:ext cx="5927270" cy="5927270"/>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1792760">
              <a:off x="-1924189" y="617150"/>
              <a:ext cx="5301622" cy="5301622"/>
            </a:xfrm>
            <a:custGeom>
              <a:avLst/>
              <a:gdLst>
                <a:gd name="connsiteX0" fmla="*/ 2155372 w 4310744"/>
                <a:gd name="connsiteY0" fmla="*/ 0 h 4310744"/>
                <a:gd name="connsiteX1" fmla="*/ 4310744 w 4310744"/>
                <a:gd name="connsiteY1" fmla="*/ 2155372 h 4310744"/>
                <a:gd name="connsiteX2" fmla="*/ 2155372 w 4310744"/>
                <a:gd name="connsiteY2" fmla="*/ 4310744 h 4310744"/>
                <a:gd name="connsiteX3" fmla="*/ 0 w 4310744"/>
                <a:gd name="connsiteY3" fmla="*/ 2155372 h 4310744"/>
                <a:gd name="connsiteX4" fmla="*/ 2155372 w 4310744"/>
                <a:gd name="connsiteY4" fmla="*/ 0 h 431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4" h="4310744">
                  <a:moveTo>
                    <a:pt x="2155372" y="0"/>
                  </a:moveTo>
                  <a:cubicBezTo>
                    <a:pt x="3345751" y="0"/>
                    <a:pt x="4310744" y="964993"/>
                    <a:pt x="4310744" y="2155372"/>
                  </a:cubicBezTo>
                  <a:cubicBezTo>
                    <a:pt x="4310744" y="3345751"/>
                    <a:pt x="3345751" y="4310744"/>
                    <a:pt x="2155372" y="4310744"/>
                  </a:cubicBezTo>
                  <a:cubicBezTo>
                    <a:pt x="964993" y="4310744"/>
                    <a:pt x="0" y="3345751"/>
                    <a:pt x="0" y="2155372"/>
                  </a:cubicBezTo>
                  <a:cubicBezTo>
                    <a:pt x="0" y="964993"/>
                    <a:pt x="964993" y="0"/>
                    <a:pt x="2155372" y="0"/>
                  </a:cubicBezTo>
                  <a:close/>
                </a:path>
              </a:pathLst>
            </a:custGeom>
            <a:effectLst>
              <a:outerShdw blurRad="63500" sx="101000" sy="101000" algn="ctr" rotWithShape="0">
                <a:prstClr val="black">
                  <a:alpha val="40000"/>
                </a:prstClr>
              </a:outerShdw>
            </a:effectLst>
          </p:spPr>
        </p:pic>
      </p:grpSp>
      <p:sp>
        <p:nvSpPr>
          <p:cNvPr id="11" name="椭圆 10"/>
          <p:cNvSpPr/>
          <p:nvPr/>
        </p:nvSpPr>
        <p:spPr>
          <a:xfrm>
            <a:off x="3804555" y="1137080"/>
            <a:ext cx="4555095" cy="4555095"/>
          </a:xfrm>
          <a:prstGeom prst="ellipse">
            <a:avLst/>
          </a:prstGeom>
          <a:solidFill>
            <a:schemeClr val="accent1">
              <a:alpha val="3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44015" y="2420111"/>
            <a:ext cx="3476173" cy="2753574"/>
          </a:xfrm>
          <a:prstGeom prst="rect">
            <a:avLst/>
          </a:prstGeom>
          <a:noFill/>
        </p:spPr>
        <p:txBody>
          <a:bodyPr wrap="square" rtlCol="0">
            <a:spAutoFit/>
          </a:bodyPr>
          <a:lstStyle/>
          <a:p>
            <a:pPr algn="ctr">
              <a:lnSpc>
                <a:spcPct val="150000"/>
              </a:lnSpc>
            </a:pPr>
            <a:r>
              <a:rPr lang="en-US" altLang="zh-CN"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PART 02  </a:t>
            </a:r>
          </a:p>
          <a:p>
            <a:pPr algn="ctr">
              <a:lnSpc>
                <a:spcPct val="150000"/>
              </a:lnSpc>
            </a:pP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4000" b="1" dirty="0" err="1">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mlxtend</a:t>
            </a:r>
            <a:r>
              <a:rPr lang="zh-CN" altLang="en-US" sz="4000" b="1" dirty="0">
                <a:solidFill>
                  <a:prstClr val="white"/>
                </a:solidFill>
                <a:effectLst>
                  <a:outerShdw blurRad="5588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a:t>
            </a:r>
          </a:p>
        </p:txBody>
      </p:sp>
    </p:spTree>
    <p:extLst>
      <p:ext uri="{BB962C8B-B14F-4D97-AF65-F5344CB8AC3E}">
        <p14:creationId xmlns:p14="http://schemas.microsoft.com/office/powerpoint/2010/main" val="3400054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9073" y="-530678"/>
            <a:ext cx="2026238" cy="2026238"/>
          </a:xfrm>
          <a:prstGeom prst="ellipse">
            <a:avLst/>
          </a:prstGeom>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78928" y="273992"/>
            <a:ext cx="5347739" cy="646331"/>
          </a:xfrm>
          <a:prstGeom prst="rect">
            <a:avLst/>
          </a:prstGeom>
          <a:noFill/>
        </p:spPr>
        <p:txBody>
          <a:bodyPr wrap="square" rtlCol="0">
            <a:spAutoFit/>
          </a:bodyPr>
          <a:lstStyle/>
          <a:p>
            <a:r>
              <a:rPr lang="en-US" altLang="zh-CN" sz="3600" b="1" dirty="0">
                <a:solidFill>
                  <a:schemeClr val="bg1"/>
                </a:soli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02 </a:t>
            </a:r>
            <a:r>
              <a:rPr lang="en-US" altLang="zh-CN"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利用</a:t>
            </a:r>
            <a:r>
              <a:rPr lang="en-US" altLang="zh-CN" sz="3600" b="1" dirty="0" err="1">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mlxtend</a:t>
            </a:r>
            <a:r>
              <a:rPr lang="zh-CN" altLang="en-US" sz="3600" b="1" dirty="0">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包挖掘</a:t>
            </a:r>
          </a:p>
        </p:txBody>
      </p:sp>
      <p:sp>
        <p:nvSpPr>
          <p:cNvPr id="6" name="TextBox 12">
            <a:extLst>
              <a:ext uri="{FF2B5EF4-FFF2-40B4-BE49-F238E27FC236}">
                <a16:creationId xmlns:a16="http://schemas.microsoft.com/office/drawing/2014/main" id="{D08459A1-9CD5-4ED2-8123-9E2C67310D8C}"/>
              </a:ext>
            </a:extLst>
          </p:cNvPr>
          <p:cNvSpPr txBox="1"/>
          <p:nvPr/>
        </p:nvSpPr>
        <p:spPr>
          <a:xfrm>
            <a:off x="7544103" y="2401339"/>
            <a:ext cx="4049334" cy="1023742"/>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导入</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mlxtend</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包，利用</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mlxtend</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包中的</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TransactionEncoder</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方法，对</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item_list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进行处理</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12">
            <a:extLst>
              <a:ext uri="{FF2B5EF4-FFF2-40B4-BE49-F238E27FC236}">
                <a16:creationId xmlns:a16="http://schemas.microsoft.com/office/drawing/2014/main" id="{D08459A1-9CD5-4ED2-8123-9E2C67310D8C}"/>
              </a:ext>
            </a:extLst>
          </p:cNvPr>
          <p:cNvSpPr txBox="1"/>
          <p:nvPr/>
        </p:nvSpPr>
        <p:spPr>
          <a:xfrm>
            <a:off x="7544103" y="4338273"/>
            <a:ext cx="4049334" cy="1346907"/>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处理的结果如左图所示，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TransactionEncoder</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方法根据</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item_list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重新构建</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DataFrame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，并用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False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对数据进行填充，</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就代表顾客购买了列名所示的商品</a:t>
            </a:r>
          </a:p>
        </p:txBody>
      </p:sp>
      <p:sp>
        <p:nvSpPr>
          <p:cNvPr id="8" name="Freeform 32"/>
          <p:cNvSpPr>
            <a:spLocks noEditPoints="1"/>
          </p:cNvSpPr>
          <p:nvPr/>
        </p:nvSpPr>
        <p:spPr bwMode="auto">
          <a:xfrm>
            <a:off x="7000311" y="2626511"/>
            <a:ext cx="543792" cy="444645"/>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prstClr val="black"/>
              </a:solidFill>
              <a:latin typeface="华文细黑" panose="02010600040101010101" pitchFamily="2" charset="-122"/>
              <a:ea typeface="华文细黑" panose="02010600040101010101" pitchFamily="2" charset="-122"/>
            </a:endParaRPr>
          </a:p>
        </p:txBody>
      </p:sp>
      <p:sp>
        <p:nvSpPr>
          <p:cNvPr id="9" name="Freeform 32"/>
          <p:cNvSpPr>
            <a:spLocks noEditPoints="1"/>
          </p:cNvSpPr>
          <p:nvPr/>
        </p:nvSpPr>
        <p:spPr bwMode="auto">
          <a:xfrm>
            <a:off x="7000311" y="4558657"/>
            <a:ext cx="543792" cy="444645"/>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prstClr val="black"/>
              </a:solidFill>
              <a:latin typeface="华文细黑" panose="02010600040101010101" pitchFamily="2" charset="-122"/>
              <a:ea typeface="华文细黑" panose="02010600040101010101" pitchFamily="2" charset="-122"/>
            </a:endParaRPr>
          </a:p>
        </p:txBody>
      </p:sp>
      <p:pic>
        <p:nvPicPr>
          <p:cNvPr id="12" name="图片 11">
            <a:extLst>
              <a:ext uri="{FF2B5EF4-FFF2-40B4-BE49-F238E27FC236}">
                <a16:creationId xmlns:a16="http://schemas.microsoft.com/office/drawing/2014/main" id="{8EA0F457-58B6-17DB-DBF9-2BE1929034C6}"/>
              </a:ext>
            </a:extLst>
          </p:cNvPr>
          <p:cNvPicPr>
            <a:picLocks noChangeAspect="1"/>
          </p:cNvPicPr>
          <p:nvPr/>
        </p:nvPicPr>
        <p:blipFill>
          <a:blip r:embed="rId2"/>
          <a:stretch>
            <a:fillRect/>
          </a:stretch>
        </p:blipFill>
        <p:spPr>
          <a:xfrm>
            <a:off x="578928" y="3667854"/>
            <a:ext cx="6243110" cy="2240577"/>
          </a:xfrm>
          <a:prstGeom prst="rect">
            <a:avLst/>
          </a:prstGeom>
        </p:spPr>
      </p:pic>
      <p:pic>
        <p:nvPicPr>
          <p:cNvPr id="5" name="图片 4">
            <a:extLst>
              <a:ext uri="{FF2B5EF4-FFF2-40B4-BE49-F238E27FC236}">
                <a16:creationId xmlns:a16="http://schemas.microsoft.com/office/drawing/2014/main" id="{5FC03EAB-9CDD-9B3B-4EE2-370B4EF86F08}"/>
              </a:ext>
            </a:extLst>
          </p:cNvPr>
          <p:cNvPicPr>
            <a:picLocks noChangeAspect="1"/>
          </p:cNvPicPr>
          <p:nvPr/>
        </p:nvPicPr>
        <p:blipFill>
          <a:blip r:embed="rId3"/>
          <a:stretch>
            <a:fillRect/>
          </a:stretch>
        </p:blipFill>
        <p:spPr>
          <a:xfrm>
            <a:off x="2317276" y="1743286"/>
            <a:ext cx="4504762" cy="1685714"/>
          </a:xfrm>
          <a:prstGeom prst="rect">
            <a:avLst/>
          </a:prstGeom>
        </p:spPr>
      </p:pic>
    </p:spTree>
    <p:extLst>
      <p:ext uri="{BB962C8B-B14F-4D97-AF65-F5344CB8AC3E}">
        <p14:creationId xmlns:p14="http://schemas.microsoft.com/office/powerpoint/2010/main" val="3248855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766</Words>
  <Application>Microsoft Office PowerPoint</Application>
  <PresentationFormat>宽屏</PresentationFormat>
  <Paragraphs>78</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微软雅黑</vt:lpstr>
      <vt:lpstr>Arial</vt:lpstr>
      <vt:lpstr>华文细黑</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李 典</cp:lastModifiedBy>
  <cp:revision>60</cp:revision>
  <dcterms:created xsi:type="dcterms:W3CDTF">2020-03-13T12:05:00Z</dcterms:created>
  <dcterms:modified xsi:type="dcterms:W3CDTF">2022-12-12T06:35:54Z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v1.0_mb_So6iJlfktHsGdYdl1Ngejg==</vt:lpwstr>
  </property>
</Properties>
</file>