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4" r:id="rId4"/>
    <p:sldId id="267" r:id="rId5"/>
    <p:sldId id="271" r:id="rId6"/>
    <p:sldId id="269" r:id="rId7"/>
    <p:sldId id="270" r:id="rId8"/>
    <p:sldId id="272" r:id="rId9"/>
    <p:sldId id="273" r:id="rId10"/>
    <p:sldId id="268" r:id="rId11"/>
    <p:sldId id="275" r:id="rId12"/>
    <p:sldId id="276" r:id="rId13"/>
    <p:sldId id="278" r:id="rId14"/>
    <p:sldId id="274" r:id="rId15"/>
    <p:sldId id="257" r:id="rId16"/>
    <p:sldId id="279" r:id="rId17"/>
    <p:sldId id="280" r:id="rId18"/>
    <p:sldId id="281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FF"/>
    <a:srgbClr val="984CD6"/>
    <a:srgbClr val="7711FF"/>
    <a:srgbClr val="9933FF"/>
    <a:srgbClr val="772AB8"/>
    <a:srgbClr val="9900CC"/>
    <a:srgbClr val="660066"/>
    <a:srgbClr val="571896"/>
    <a:srgbClr val="3A0A6A"/>
    <a:srgbClr val="5B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5324" autoAdjust="0"/>
  </p:normalViewPr>
  <p:slideViewPr>
    <p:cSldViewPr snapToGrid="0">
      <p:cViewPr varScale="1">
        <p:scale>
          <a:sx n="65" d="100"/>
          <a:sy n="65" d="100"/>
        </p:scale>
        <p:origin x="96" y="50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3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7" Type="http://schemas.openxmlformats.org/officeDocument/2006/relationships/slide" Target="slides/slide29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4.xml"/><Relationship Id="rId5" Type="http://schemas.openxmlformats.org/officeDocument/2006/relationships/slide" Target="slides/slide11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0C6AB5-6EF7-4ED0-8E1E-486C40688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DA47-0331-4057-9539-2DB94DC30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A6AE-8419-410E-A1A2-8BBFFF2E906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6E2AB-4292-4EDB-A60E-07844B0B4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BC3CB-637D-4142-80C2-8DC45BBC63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E9C67-D9EA-4604-BD9B-DF6CEE5D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1803-6215-4EA1-8C97-986AE4E478D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B9803-1491-4FCF-AAB5-32F9D006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1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منظور از موجودیت چیزی است که ما در واقعیت به کلاس نسبت میدهیم مانند انسانها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حیوانات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نباتات و حتی جامدات.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اگر بخواهیم انسان را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بعنوان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کلاس ذخیره کنیم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رنگ پوست(سفید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زرد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قهوه ای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صورتی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سیاه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کرمی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رنگ چشم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رنگ مو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نوع مو(فر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صاف...)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ملیّت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نژاد(سرخ پوست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سیاه پوست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سفید پوست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فارس, کرد, لر, بلوچ, ترکمن, ترک, عرب, گیلک(رشتی), مازندرانی)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وزن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شکل چهره(مستطیلی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دایره...)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شکل اندام(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هفتی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هشتی...)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تاریخ تولد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جنسیت و... میشود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خوردن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خوابیدن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نشستن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ایستادن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راه رفتن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دویدن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خواندن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نوشتن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حرف زدن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اندیشیدن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گریه کردن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خندیدن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لبخند زدن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تعجب کردن و... میشود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1. Regular or Non-Abstract Class:</a:t>
            </a:r>
          </a:p>
          <a:p>
            <a:pPr algn="r" rtl="1"/>
            <a:r>
              <a:rPr lang="fa-IR" dirty="0"/>
              <a:t>کلاس معمولی که همه ی ما میشناسیم.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2. </a:t>
            </a:r>
            <a:r>
              <a:rPr lang="en-US" dirty="0"/>
              <a:t>Abstract Class:</a:t>
            </a:r>
          </a:p>
          <a:p>
            <a:pPr algn="r" rtl="1"/>
            <a:r>
              <a:rPr lang="fa-IR" dirty="0"/>
              <a:t>این کلاس همون طوری که از اسمش (</a:t>
            </a:r>
            <a:r>
              <a:rPr lang="en-US" dirty="0"/>
              <a:t>abstract ,</a:t>
            </a:r>
            <a:r>
              <a:rPr lang="fa-IR" dirty="0" err="1"/>
              <a:t>تجرید</a:t>
            </a:r>
            <a:r>
              <a:rPr lang="fa-IR" dirty="0"/>
              <a:t>, خلاصه کردن) پیداست, کلاسی است که </a:t>
            </a:r>
            <a:r>
              <a:rPr lang="fa-IR" dirty="0" err="1"/>
              <a:t>اطلاعاتش</a:t>
            </a:r>
            <a:r>
              <a:rPr lang="fa-IR" dirty="0"/>
              <a:t> یا رفتارش(</a:t>
            </a:r>
            <a:r>
              <a:rPr lang="fa-IR" dirty="0" err="1"/>
              <a:t>تابعش</a:t>
            </a:r>
            <a:r>
              <a:rPr lang="fa-IR" dirty="0"/>
              <a:t>) ناقص است و یک جای دیگر باید تعریف شود.(بعضی مواقع به آن کلاس انتزاعی هم میگویند)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3. </a:t>
            </a:r>
            <a:r>
              <a:rPr lang="en-US" dirty="0"/>
              <a:t>Partial Class:</a:t>
            </a:r>
          </a:p>
          <a:p>
            <a:pPr algn="r" rtl="1"/>
            <a:r>
              <a:rPr lang="fa-IR" dirty="0"/>
              <a:t>همین طور که از </a:t>
            </a:r>
            <a:r>
              <a:rPr lang="en-US" dirty="0"/>
              <a:t>Partial </a:t>
            </a:r>
            <a:r>
              <a:rPr lang="fa-IR" dirty="0"/>
              <a:t>یعنی "کلاس قسمتی" که قسمت بندی شده است و در کار گروهی استفاده میشود و برای توسعه دادن چندین نفری کلاس است به این منظور که یک قسمت از کد کلاس را یک نفر میتواند در یک قسمت از پروژه و قسمت بعدی کلاس را فرد دیگری در قسمت دیگر پروژه بنویسد یا حتی در یک فایل .</a:t>
            </a:r>
            <a:r>
              <a:rPr lang="en-US" dirty="0"/>
              <a:t>cs </a:t>
            </a:r>
            <a:r>
              <a:rPr lang="fa-IR" dirty="0"/>
              <a:t>دیگری بنویسد. </a:t>
            </a:r>
            <a:r>
              <a:rPr lang="fa-IR" dirty="0" err="1"/>
              <a:t>کامپایلر</a:t>
            </a:r>
            <a:r>
              <a:rPr lang="fa-IR" dirty="0"/>
              <a:t> </a:t>
            </a:r>
            <a:r>
              <a:rPr lang="en-US" dirty="0"/>
              <a:t>C# </a:t>
            </a:r>
            <a:r>
              <a:rPr lang="fa-IR" dirty="0"/>
              <a:t>این قسمت ها را با هم </a:t>
            </a:r>
            <a:r>
              <a:rPr lang="fa-IR" dirty="0" err="1"/>
              <a:t>کامپایل</a:t>
            </a:r>
            <a:r>
              <a:rPr lang="fa-IR" dirty="0"/>
              <a:t> میکند و به هم ربط میدهد و یک کلاس مرجع میسازد. در کار های گروهی استفاده میشود. اگر در کلاس </a:t>
            </a:r>
            <a:r>
              <a:rPr lang="en-US" dirty="0"/>
              <a:t>partial </a:t>
            </a:r>
            <a:r>
              <a:rPr lang="fa-IR" dirty="0"/>
              <a:t>یک از افراد توسعه کننده (</a:t>
            </a:r>
            <a:r>
              <a:rPr lang="en-US" dirty="0"/>
              <a:t>developer) </a:t>
            </a:r>
            <a:r>
              <a:rPr lang="fa-IR" dirty="0"/>
              <a:t>در هنگام نوشتن اسم کلاس, به اشتباه از صفات </a:t>
            </a:r>
            <a:r>
              <a:rPr lang="en-US" dirty="0"/>
              <a:t>abstract </a:t>
            </a:r>
            <a:r>
              <a:rPr lang="fa-IR" dirty="0"/>
              <a:t>یا </a:t>
            </a:r>
            <a:r>
              <a:rPr lang="en-US" dirty="0"/>
              <a:t>sealed </a:t>
            </a:r>
            <a:r>
              <a:rPr lang="fa-IR" dirty="0"/>
              <a:t>یا </a:t>
            </a:r>
            <a:r>
              <a:rPr lang="en-US" dirty="0"/>
              <a:t>static </a:t>
            </a:r>
            <a:r>
              <a:rPr lang="fa-IR" dirty="0"/>
              <a:t>استفاده کند, </a:t>
            </a:r>
            <a:r>
              <a:rPr lang="fa-IR" dirty="0" err="1"/>
              <a:t>کامپایلر</a:t>
            </a:r>
            <a:r>
              <a:rPr lang="fa-IR" dirty="0"/>
              <a:t> هنگام ساختن کلاس مرجع </a:t>
            </a:r>
            <a:r>
              <a:rPr lang="en-US" dirty="0"/>
              <a:t>partial </a:t>
            </a:r>
            <a:r>
              <a:rPr lang="fa-IR" dirty="0"/>
              <a:t>آن کلاس را همان </a:t>
            </a:r>
            <a:r>
              <a:rPr lang="fa-IR" dirty="0" err="1"/>
              <a:t>صفتی</a:t>
            </a:r>
            <a:r>
              <a:rPr lang="fa-IR" dirty="0"/>
              <a:t> که تعریف شده در نظر میگیرد(یعنی اگه 10 تا </a:t>
            </a:r>
            <a:r>
              <a:rPr lang="en-US" dirty="0"/>
              <a:t>partial class </a:t>
            </a:r>
            <a:r>
              <a:rPr lang="fa-IR" dirty="0"/>
              <a:t>داشته باشیم و یکیش به اشتباه </a:t>
            </a:r>
            <a:r>
              <a:rPr lang="en-US" dirty="0"/>
              <a:t>static partial class </a:t>
            </a:r>
            <a:r>
              <a:rPr lang="fa-IR" dirty="0"/>
              <a:t>نوشته شده باشد, کلاس مرجع </a:t>
            </a:r>
            <a:r>
              <a:rPr lang="en-US" dirty="0"/>
              <a:t>static class </a:t>
            </a:r>
            <a:r>
              <a:rPr lang="fa-IR" dirty="0"/>
              <a:t>است).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4.</a:t>
            </a:r>
            <a:r>
              <a:rPr lang="en-US" dirty="0"/>
              <a:t>Sealed Class:</a:t>
            </a:r>
          </a:p>
          <a:p>
            <a:pPr algn="r" rtl="1"/>
            <a:r>
              <a:rPr lang="fa-IR" dirty="0"/>
              <a:t>همان طور که از اسمش پیداست کلاس </a:t>
            </a:r>
            <a:r>
              <a:rPr lang="en-US" dirty="0"/>
              <a:t>Sealed </a:t>
            </a:r>
            <a:r>
              <a:rPr lang="fa-IR" dirty="0"/>
              <a:t>به معنی "مهر و موم شده" که </a:t>
            </a:r>
            <a:r>
              <a:rPr lang="fa-IR" dirty="0" err="1"/>
              <a:t>نمیگذارد</a:t>
            </a:r>
            <a:r>
              <a:rPr lang="fa-IR" dirty="0"/>
              <a:t> کسی </a:t>
            </a:r>
            <a:r>
              <a:rPr lang="fa-IR" dirty="0" err="1"/>
              <a:t>ازش</a:t>
            </a:r>
            <a:r>
              <a:rPr lang="fa-IR" dirty="0"/>
              <a:t> ارث بری کند. موقعی از این کلاس استفاده میکنیم که </a:t>
            </a:r>
            <a:r>
              <a:rPr lang="fa-IR" dirty="0" err="1"/>
              <a:t>نمی</a:t>
            </a:r>
            <a:r>
              <a:rPr lang="fa-IR" dirty="0"/>
              <a:t> خواهیم کسی از آن ارث بری کند تا از ویژگی های کلاسمان استفاده کند!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5.</a:t>
            </a:r>
            <a:r>
              <a:rPr lang="en-US" dirty="0"/>
              <a:t>Static Class:</a:t>
            </a:r>
          </a:p>
          <a:p>
            <a:pPr algn="r" rtl="1"/>
            <a:r>
              <a:rPr lang="fa-IR" dirty="0"/>
              <a:t>کلاس </a:t>
            </a:r>
            <a:r>
              <a:rPr lang="en-US" dirty="0"/>
              <a:t>Static </a:t>
            </a:r>
            <a:r>
              <a:rPr lang="fa-IR" dirty="0"/>
              <a:t>که معنی ایستا, ایستاده یا ساکن میدهد </a:t>
            </a:r>
            <a:r>
              <a:rPr lang="fa-IR" dirty="0" err="1"/>
              <a:t>کلاسیس</a:t>
            </a:r>
            <a:r>
              <a:rPr lang="fa-IR" dirty="0"/>
              <a:t> که همه ی اعضای کلاس </a:t>
            </a:r>
            <a:r>
              <a:rPr lang="en-US" dirty="0"/>
              <a:t>Static </a:t>
            </a:r>
            <a:r>
              <a:rPr lang="fa-IR" dirty="0"/>
              <a:t>است و نمیتوان از این کلاس ارث بری یا نمونه گرفت و فقط با صدا زدن نام کلاس فراخوانی میشود. </a:t>
            </a:r>
            <a:r>
              <a:rPr lang="en-US" dirty="0"/>
              <a:t>Static </a:t>
            </a:r>
            <a:r>
              <a:rPr lang="fa-IR" dirty="0"/>
              <a:t>را میتوان جوری فهمید که به معنی این است نمیتواند در </a:t>
            </a:r>
            <a:r>
              <a:rPr lang="en-US" dirty="0"/>
              <a:t>obj </a:t>
            </a:r>
            <a:r>
              <a:rPr lang="fa-IR" dirty="0"/>
              <a:t>حضور پیدا کند و فقط و فقط متعلق کلاس است. چون </a:t>
            </a:r>
            <a:r>
              <a:rPr lang="en-US" dirty="0"/>
              <a:t>obj </a:t>
            </a:r>
            <a:r>
              <a:rPr lang="fa-IR" dirty="0"/>
              <a:t>گرفتن همان نمونه گیری یا کپی کردن از کلاس است میتوان گفت که اگر یک چیز </a:t>
            </a:r>
            <a:r>
              <a:rPr lang="en-US" dirty="0"/>
              <a:t>static </a:t>
            </a:r>
            <a:r>
              <a:rPr lang="fa-IR" dirty="0"/>
              <a:t>باشد پس نمیتوان </a:t>
            </a:r>
            <a:r>
              <a:rPr lang="fa-IR" dirty="0" err="1"/>
              <a:t>ازش</a:t>
            </a:r>
            <a:r>
              <a:rPr lang="fa-IR" dirty="0"/>
              <a:t> کپی گرفت و فقط یک بار در حافظه قرار میگیرد.</a:t>
            </a:r>
          </a:p>
          <a:p>
            <a:pPr algn="r" rtl="1"/>
            <a:r>
              <a:rPr lang="fa-IR" dirty="0"/>
              <a:t>اگر تمام اعضای کلاس شما </a:t>
            </a:r>
            <a:r>
              <a:rPr lang="en-US" dirty="0"/>
              <a:t>static </a:t>
            </a:r>
            <a:r>
              <a:rPr lang="fa-IR" dirty="0"/>
              <a:t>است پیشنهاد میشود که کلاس هم </a:t>
            </a:r>
            <a:r>
              <a:rPr lang="en-US" dirty="0"/>
              <a:t>static </a:t>
            </a:r>
            <a:r>
              <a:rPr lang="fa-IR" dirty="0"/>
              <a:t>باشد. کلاس </a:t>
            </a:r>
            <a:r>
              <a:rPr lang="en-US" dirty="0" err="1"/>
              <a:t>System.Math</a:t>
            </a:r>
            <a:r>
              <a:rPr lang="en-US" dirty="0"/>
              <a:t> </a:t>
            </a:r>
            <a:r>
              <a:rPr lang="fa-IR" dirty="0"/>
              <a:t>یک کلاس </a:t>
            </a:r>
            <a:r>
              <a:rPr lang="en-US" dirty="0"/>
              <a:t>static </a:t>
            </a:r>
            <a:r>
              <a:rPr lang="fa-IR" dirty="0"/>
              <a:t>است. به استثنا در این کلاس </a:t>
            </a:r>
            <a:r>
              <a:rPr lang="en-US" dirty="0"/>
              <a:t>field </a:t>
            </a:r>
            <a:r>
              <a:rPr lang="fa-IR" dirty="0"/>
              <a:t>ها به شرط </a:t>
            </a:r>
            <a:r>
              <a:rPr lang="en-US" dirty="0"/>
              <a:t>const </a:t>
            </a:r>
            <a:r>
              <a:rPr lang="fa-IR" dirty="0"/>
              <a:t>بودن میتوانند </a:t>
            </a:r>
            <a:r>
              <a:rPr lang="en-US" dirty="0"/>
              <a:t>static </a:t>
            </a:r>
            <a:r>
              <a:rPr lang="fa-IR" dirty="0"/>
              <a:t>نباشند!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</a:t>
            </a:r>
            <a:r>
              <a:rPr lang="en-US" dirty="0"/>
              <a:t>C# </a:t>
            </a:r>
            <a:r>
              <a:rPr lang="fa-IR" dirty="0"/>
              <a:t>یک </a:t>
            </a:r>
            <a:r>
              <a:rPr lang="en-US" dirty="0"/>
              <a:t>reference data type </a:t>
            </a:r>
            <a:r>
              <a:rPr lang="fa-IR" dirty="0"/>
              <a:t>دیگری هم داریم که کلاس ها از آن به عنوان واسط استفاده میکنند که اسمش </a:t>
            </a:r>
            <a:r>
              <a:rPr lang="en-US" dirty="0"/>
              <a:t>interface </a:t>
            </a:r>
            <a:r>
              <a:rPr lang="fa-IR" dirty="0"/>
              <a:t>است. </a:t>
            </a:r>
            <a:r>
              <a:rPr lang="en-US" dirty="0"/>
              <a:t>interface </a:t>
            </a:r>
            <a:r>
              <a:rPr lang="fa-IR" dirty="0"/>
              <a:t>یک کلاس نیست! و با کلاس ها متفاوت است.</a:t>
            </a:r>
          </a:p>
          <a:p>
            <a:pPr algn="r" rtl="1"/>
            <a:endParaRPr lang="fa-IR" dirty="0"/>
          </a:p>
          <a:p>
            <a:pPr algn="r" rtl="1"/>
            <a:r>
              <a:rPr lang="en-US" dirty="0"/>
              <a:t>Interface:</a:t>
            </a:r>
          </a:p>
          <a:p>
            <a:pPr algn="r" rtl="1"/>
            <a:r>
              <a:rPr lang="en-US" dirty="0"/>
              <a:t>OOP </a:t>
            </a:r>
            <a:r>
              <a:rPr lang="fa-IR" dirty="0"/>
              <a:t>از بدر تولد که </a:t>
            </a:r>
            <a:r>
              <a:rPr lang="fa-IR" dirty="0" err="1"/>
              <a:t>بوجود</a:t>
            </a:r>
            <a:r>
              <a:rPr lang="fa-IR" dirty="0"/>
              <a:t> آمد </a:t>
            </a:r>
            <a:r>
              <a:rPr lang="fa-IR" dirty="0" err="1"/>
              <a:t>شعارش</a:t>
            </a:r>
            <a:r>
              <a:rPr lang="fa-IR" dirty="0"/>
              <a:t> این بود که امنیت را بالا و پیچیدگی را پایین </a:t>
            </a:r>
            <a:r>
              <a:rPr lang="fa-IR" dirty="0" err="1"/>
              <a:t>بیآورد</a:t>
            </a:r>
            <a:r>
              <a:rPr lang="fa-IR" dirty="0"/>
              <a:t> ولی همیشه </a:t>
            </a:r>
            <a:r>
              <a:rPr lang="fa-IR" dirty="0" err="1"/>
              <a:t>اینطوری</a:t>
            </a:r>
            <a:r>
              <a:rPr lang="fa-IR" dirty="0"/>
              <a:t> نبوده است!. مثلا چون </a:t>
            </a:r>
            <a:r>
              <a:rPr lang="en-US" dirty="0"/>
              <a:t>C++ </a:t>
            </a:r>
            <a:r>
              <a:rPr lang="fa-IR" dirty="0"/>
              <a:t>از </a:t>
            </a:r>
            <a:r>
              <a:rPr lang="en-US" dirty="0"/>
              <a:t>Multiple Inheritance </a:t>
            </a:r>
            <a:r>
              <a:rPr lang="fa-IR" dirty="0"/>
              <a:t>پیروی میکند, بعد از استفاده ی چندین بار از ارث بری باعث میشود که پروژه دیگر قادر به توسعه دادن نباشد چون به دلیل ویژگی ارث بری (سلسله مراتب, </a:t>
            </a:r>
            <a:r>
              <a:rPr lang="en-US" dirty="0"/>
              <a:t>Hierarchy) </a:t>
            </a:r>
            <a:r>
              <a:rPr lang="fa-IR" dirty="0"/>
              <a:t>پیچیدگی کلاس به حدی میرسد که قابل توسعه نمیشود, و به همین دلیل در </a:t>
            </a:r>
            <a:r>
              <a:rPr lang="en-US" dirty="0"/>
              <a:t>C# </a:t>
            </a:r>
            <a:r>
              <a:rPr lang="fa-IR" dirty="0"/>
              <a:t>ما درون یک کلاس فقط میتوانیم یک کلاس دیگر ارث بری کنیم که به آن </a:t>
            </a:r>
            <a:r>
              <a:rPr lang="en-US" dirty="0"/>
              <a:t>Single Inheritance </a:t>
            </a:r>
            <a:r>
              <a:rPr lang="fa-IR" dirty="0"/>
              <a:t>می گویند. اگر ما بخواهیم از ارث بری </a:t>
            </a:r>
            <a:r>
              <a:rPr lang="fa-IR" dirty="0" err="1"/>
              <a:t>چندگانه</a:t>
            </a:r>
            <a:r>
              <a:rPr lang="fa-IR" dirty="0"/>
              <a:t> (</a:t>
            </a:r>
            <a:r>
              <a:rPr lang="en-US" dirty="0"/>
              <a:t>Multiple Inheritance) </a:t>
            </a:r>
            <a:r>
              <a:rPr lang="fa-IR" dirty="0"/>
              <a:t>در </a:t>
            </a:r>
            <a:r>
              <a:rPr lang="en-US" dirty="0"/>
              <a:t>C# </a:t>
            </a:r>
            <a:r>
              <a:rPr lang="fa-IR" dirty="0"/>
              <a:t>استفاده کنیم و در عین حال در آینده دچار پیچیدگی نشویم, میتوانیم از </a:t>
            </a:r>
            <a:r>
              <a:rPr lang="en-US" dirty="0"/>
              <a:t>Interface </a:t>
            </a:r>
            <a:r>
              <a:rPr lang="fa-IR" dirty="0"/>
              <a:t>استفاده کنیم. اعضای </a:t>
            </a:r>
            <a:r>
              <a:rPr lang="en-US" dirty="0"/>
              <a:t>Interface </a:t>
            </a:r>
            <a:r>
              <a:rPr lang="fa-IR" dirty="0"/>
              <a:t>بخاطر نداشتن بدنه, دوباره تعریف شدن شان از کلاس وارث, با پیچیدگی کمتری مواجه میشوند. در </a:t>
            </a:r>
            <a:r>
              <a:rPr lang="en-US" dirty="0"/>
              <a:t>Interface </a:t>
            </a:r>
            <a:r>
              <a:rPr lang="fa-IR" dirty="0"/>
              <a:t>نمیتوان </a:t>
            </a:r>
            <a:r>
              <a:rPr lang="en-US" dirty="0"/>
              <a:t>field </a:t>
            </a:r>
            <a:r>
              <a:rPr lang="fa-IR" dirty="0"/>
              <a:t>تعریف کرد چون </a:t>
            </a:r>
            <a:r>
              <a:rPr lang="en-US" dirty="0"/>
              <a:t>field </a:t>
            </a:r>
            <a:r>
              <a:rPr lang="fa-IR" dirty="0"/>
              <a:t>را نمیتوان </a:t>
            </a:r>
            <a:r>
              <a:rPr lang="en-US" dirty="0"/>
              <a:t>virtual </a:t>
            </a:r>
            <a:r>
              <a:rPr lang="fa-IR" dirty="0"/>
              <a:t>یا </a:t>
            </a:r>
            <a:r>
              <a:rPr lang="en-US" dirty="0"/>
              <a:t>abstract </a:t>
            </a:r>
            <a:r>
              <a:rPr lang="fa-IR" dirty="0"/>
              <a:t>تعریف کرد که بعدا </a:t>
            </a:r>
            <a:r>
              <a:rPr lang="en-US" dirty="0"/>
              <a:t>override </a:t>
            </a:r>
            <a:r>
              <a:rPr lang="fa-IR" dirty="0"/>
              <a:t>ش کرد!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دو تعریف برای </a:t>
            </a:r>
            <a:r>
              <a:rPr lang="en-US" dirty="0"/>
              <a:t>Interface </a:t>
            </a:r>
            <a:r>
              <a:rPr lang="fa-IR" dirty="0"/>
              <a:t>وجود دارد:</a:t>
            </a:r>
          </a:p>
          <a:p>
            <a:pPr algn="r" rtl="1"/>
            <a:r>
              <a:rPr lang="fa-IR" dirty="0"/>
              <a:t>•</a:t>
            </a:r>
            <a:r>
              <a:rPr lang="en-US" dirty="0"/>
              <a:t>Interface </a:t>
            </a:r>
            <a:r>
              <a:rPr lang="fa-IR" dirty="0"/>
              <a:t>یک </a:t>
            </a:r>
            <a:r>
              <a:rPr lang="en-US" dirty="0"/>
              <a:t>fully abstract class </a:t>
            </a:r>
            <a:r>
              <a:rPr lang="fa-IR" dirty="0"/>
              <a:t>است که باید همه ی اعضایش بدون بدنه و به طور پیش فرض </a:t>
            </a:r>
            <a:r>
              <a:rPr lang="en-US" dirty="0"/>
              <a:t>public abstract </a:t>
            </a:r>
            <a:r>
              <a:rPr lang="fa-IR" dirty="0"/>
              <a:t>تعریف میشوند(که در </a:t>
            </a:r>
            <a:r>
              <a:rPr lang="en-US" dirty="0"/>
              <a:t>Abstract class </a:t>
            </a:r>
            <a:r>
              <a:rPr lang="fa-IR" dirty="0"/>
              <a:t>اختیار با برنامه </a:t>
            </a:r>
            <a:r>
              <a:rPr lang="fa-IR" dirty="0" err="1"/>
              <a:t>نویس</a:t>
            </a:r>
            <a:r>
              <a:rPr lang="fa-IR" dirty="0"/>
              <a:t> است که چه چیزی را </a:t>
            </a:r>
            <a:r>
              <a:rPr lang="en-US" dirty="0"/>
              <a:t>abstract </a:t>
            </a:r>
            <a:r>
              <a:rPr lang="fa-IR" dirty="0"/>
              <a:t>و چه چیزی را </a:t>
            </a:r>
            <a:r>
              <a:rPr lang="en-US" dirty="0"/>
              <a:t>non-abstract </a:t>
            </a:r>
            <a:r>
              <a:rPr lang="fa-IR" dirty="0"/>
              <a:t>تعریف کند.)</a:t>
            </a:r>
          </a:p>
          <a:p>
            <a:pPr algn="r" rtl="1"/>
            <a:r>
              <a:rPr lang="fa-IR" dirty="0"/>
              <a:t>•</a:t>
            </a:r>
            <a:r>
              <a:rPr lang="en-US" dirty="0"/>
              <a:t>Interface </a:t>
            </a:r>
            <a:r>
              <a:rPr lang="fa-IR" dirty="0"/>
              <a:t>یک قرار داد است.(چونکه </a:t>
            </a:r>
            <a:r>
              <a:rPr lang="en-US" dirty="0"/>
              <a:t>Interface </a:t>
            </a:r>
            <a:r>
              <a:rPr lang="fa-IR" dirty="0"/>
              <a:t>شرط میکند که برای ارث بری باید در کلاس وارث تمام اعضایش پیاده سازی شود(تعریف یا </a:t>
            </a:r>
            <a:r>
              <a:rPr lang="en-US" dirty="0"/>
              <a:t>Implement </a:t>
            </a:r>
            <a:r>
              <a:rPr lang="fa-IR" dirty="0"/>
              <a:t>شود), میگویند انگار که یک قرارداد است)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به واسطه ی </a:t>
            </a:r>
            <a:r>
              <a:rPr lang="en-US" dirty="0"/>
              <a:t>Interface </a:t>
            </a:r>
            <a:r>
              <a:rPr lang="fa-IR" dirty="0"/>
              <a:t>میتوانیم کلاس </a:t>
            </a:r>
            <a:r>
              <a:rPr lang="fa-IR" dirty="0" err="1"/>
              <a:t>هایی</a:t>
            </a:r>
            <a:r>
              <a:rPr lang="fa-IR" dirty="0"/>
              <a:t> که یک نوع توابع دارند ولی ماهیت توابع (ضابطه تابع, کد داخل تابع, </a:t>
            </a:r>
            <a:r>
              <a:rPr lang="en-US" dirty="0"/>
              <a:t>implementation of method) </a:t>
            </a:r>
            <a:r>
              <a:rPr lang="fa-IR" dirty="0"/>
              <a:t>با هم متفاوت است را به </a:t>
            </a:r>
            <a:r>
              <a:rPr lang="en-US" dirty="0"/>
              <a:t>Interface </a:t>
            </a:r>
            <a:r>
              <a:rPr lang="fa-IR" dirty="0"/>
              <a:t>مختلف نسبت داد یا یک مجموعه از رفتارهایی را تعریف کنید که چندین کلاس مختلف باید پیاده سازی کنند.</a:t>
            </a:r>
          </a:p>
          <a:p>
            <a:pPr algn="r" rtl="1"/>
            <a:r>
              <a:rPr lang="fa-IR" dirty="0"/>
              <a:t>. مثلا. به مثال توجه کنید...</a:t>
            </a:r>
          </a:p>
          <a:p>
            <a:pPr algn="r" rtl="1"/>
            <a:r>
              <a:rPr lang="fa-IR" dirty="0"/>
              <a:t>به عنوان مثال، فرض کنید شما یک برنامه </a:t>
            </a:r>
            <a:r>
              <a:rPr lang="fa-IR" dirty="0" err="1"/>
              <a:t>نویسید</a:t>
            </a:r>
            <a:r>
              <a:rPr lang="fa-IR" dirty="0"/>
              <a:t> که نیاز به ذخیره سازی داده ها در چندین منبع مختلف دارد، مانند پایگاه داده، فایل و حافظه. شما می توانید یک </a:t>
            </a:r>
            <a:r>
              <a:rPr lang="en-US" dirty="0"/>
              <a:t>interface </a:t>
            </a:r>
            <a:r>
              <a:rPr lang="fa-IR" dirty="0"/>
              <a:t>تعریف کنید که عملکردهای ذخیره سازی و بازیابی داده ها را تعریف می کند و سپس چندین کلاس را برای پیاده سازی این </a:t>
            </a:r>
            <a:r>
              <a:rPr lang="en-US" dirty="0"/>
              <a:t>interface </a:t>
            </a:r>
            <a:r>
              <a:rPr lang="fa-IR" dirty="0"/>
              <a:t>برای هر منبع داده ایجاد کنید. به عبارتی دیگر موجودیت های انسان, سگ و گربه رفتار مشترک مثل غذا خوردن و دویدن و حرف زدن را دارند ولی هیچ وقت مثل همدیگر عمل نمیکنند! یا همه ی اشکال دو بعدی محیط و مساحت دارند ولی </a:t>
            </a:r>
            <a:r>
              <a:rPr lang="fa-IR" dirty="0" err="1"/>
              <a:t>فرمولشان</a:t>
            </a:r>
            <a:r>
              <a:rPr lang="fa-IR" dirty="0"/>
              <a:t> با هم یکسان نیست, از </a:t>
            </a:r>
            <a:r>
              <a:rPr lang="en-US" dirty="0"/>
              <a:t>interface </a:t>
            </a:r>
            <a:r>
              <a:rPr lang="fa-IR" dirty="0"/>
              <a:t>استفاده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1. Regular or Non-Abstract Class:</a:t>
            </a:r>
          </a:p>
          <a:p>
            <a:pPr algn="r" rtl="1"/>
            <a:r>
              <a:rPr lang="fa-IR" dirty="0"/>
              <a:t>کلاس معمولی که همه ی ما میشناسیم.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2. </a:t>
            </a:r>
            <a:r>
              <a:rPr lang="en-US" dirty="0"/>
              <a:t>Abstract Class:</a:t>
            </a:r>
          </a:p>
          <a:p>
            <a:pPr algn="r" rtl="1"/>
            <a:r>
              <a:rPr lang="fa-IR" dirty="0"/>
              <a:t>این کلاس همون طوری که از اسمش (</a:t>
            </a:r>
            <a:r>
              <a:rPr lang="en-US" dirty="0"/>
              <a:t>abstract ,</a:t>
            </a:r>
            <a:r>
              <a:rPr lang="fa-IR" dirty="0" err="1"/>
              <a:t>تجرید</a:t>
            </a:r>
            <a:r>
              <a:rPr lang="fa-IR" dirty="0"/>
              <a:t>, خلاصه کردن) پیداست, کلاسی است که </a:t>
            </a:r>
            <a:r>
              <a:rPr lang="fa-IR" dirty="0" err="1"/>
              <a:t>اطلاعاتش</a:t>
            </a:r>
            <a:r>
              <a:rPr lang="fa-IR" dirty="0"/>
              <a:t> یا رفتارش(</a:t>
            </a:r>
            <a:r>
              <a:rPr lang="fa-IR" dirty="0" err="1"/>
              <a:t>تابعش</a:t>
            </a:r>
            <a:r>
              <a:rPr lang="fa-IR" dirty="0"/>
              <a:t>) ناقص است و یک جای دیگر باید تعریف شود.(بعضی مواقع به آن کلاس انتزاعی هم میگویند)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3. </a:t>
            </a:r>
            <a:r>
              <a:rPr lang="en-US" dirty="0"/>
              <a:t>Partial Class:</a:t>
            </a:r>
          </a:p>
          <a:p>
            <a:pPr algn="r" rtl="1"/>
            <a:r>
              <a:rPr lang="fa-IR" dirty="0"/>
              <a:t>همین طور که از </a:t>
            </a:r>
            <a:r>
              <a:rPr lang="en-US" dirty="0"/>
              <a:t>Partial </a:t>
            </a:r>
            <a:r>
              <a:rPr lang="fa-IR" dirty="0"/>
              <a:t>یعنی "کلاس قسمتی" که قسمت بندی شده است و در کار گروهی استفاده میشود و برای توسعه دادن چندین نفری کلاس است به این منظور که یک قسمت از کد کلاس را یک نفر میتواند در یک قسمت از پروژه و قسمت بعدی کلاس را فرد دیگری در قسمت دیگر پروژه بنویسد یا حتی در یک فایل .</a:t>
            </a:r>
            <a:r>
              <a:rPr lang="en-US" dirty="0"/>
              <a:t>cs </a:t>
            </a:r>
            <a:r>
              <a:rPr lang="fa-IR" dirty="0"/>
              <a:t>دیگری بنویسد. </a:t>
            </a:r>
            <a:r>
              <a:rPr lang="fa-IR" dirty="0" err="1"/>
              <a:t>کامپایلر</a:t>
            </a:r>
            <a:r>
              <a:rPr lang="fa-IR" dirty="0"/>
              <a:t> </a:t>
            </a:r>
            <a:r>
              <a:rPr lang="en-US" dirty="0"/>
              <a:t>C# </a:t>
            </a:r>
            <a:r>
              <a:rPr lang="fa-IR" dirty="0"/>
              <a:t>این قسمت ها را با هم </a:t>
            </a:r>
            <a:r>
              <a:rPr lang="fa-IR" dirty="0" err="1"/>
              <a:t>کامپایل</a:t>
            </a:r>
            <a:r>
              <a:rPr lang="fa-IR" dirty="0"/>
              <a:t> میکند و به هم ربط میدهد و یک کلاس مرجع میسازد. در کار های گروهی استفاده میشود. اگر در کلاس </a:t>
            </a:r>
            <a:r>
              <a:rPr lang="en-US" dirty="0"/>
              <a:t>partial </a:t>
            </a:r>
            <a:r>
              <a:rPr lang="fa-IR" dirty="0"/>
              <a:t>یک از افراد توسعه کننده (</a:t>
            </a:r>
            <a:r>
              <a:rPr lang="en-US" dirty="0"/>
              <a:t>developer) </a:t>
            </a:r>
            <a:r>
              <a:rPr lang="fa-IR" dirty="0"/>
              <a:t>در هنگام نوشتن اسم کلاس, به اشتباه از صفات </a:t>
            </a:r>
            <a:r>
              <a:rPr lang="en-US" dirty="0"/>
              <a:t>abstract </a:t>
            </a:r>
            <a:r>
              <a:rPr lang="fa-IR" dirty="0"/>
              <a:t>یا </a:t>
            </a:r>
            <a:r>
              <a:rPr lang="en-US" dirty="0"/>
              <a:t>sealed </a:t>
            </a:r>
            <a:r>
              <a:rPr lang="fa-IR" dirty="0"/>
              <a:t>یا </a:t>
            </a:r>
            <a:r>
              <a:rPr lang="en-US" dirty="0"/>
              <a:t>static </a:t>
            </a:r>
            <a:r>
              <a:rPr lang="fa-IR" dirty="0"/>
              <a:t>استفاده کند, </a:t>
            </a:r>
            <a:r>
              <a:rPr lang="fa-IR" dirty="0" err="1"/>
              <a:t>کامپایلر</a:t>
            </a:r>
            <a:r>
              <a:rPr lang="fa-IR" dirty="0"/>
              <a:t> هنگام ساختن کلاس مرجع </a:t>
            </a:r>
            <a:r>
              <a:rPr lang="en-US" dirty="0"/>
              <a:t>partial </a:t>
            </a:r>
            <a:r>
              <a:rPr lang="fa-IR" dirty="0"/>
              <a:t>آن کلاس را همان </a:t>
            </a:r>
            <a:r>
              <a:rPr lang="fa-IR" dirty="0" err="1"/>
              <a:t>صفتی</a:t>
            </a:r>
            <a:r>
              <a:rPr lang="fa-IR" dirty="0"/>
              <a:t> که تعریف شده در نظر میگیرد(یعنی اگه 10 تا </a:t>
            </a:r>
            <a:r>
              <a:rPr lang="en-US" dirty="0"/>
              <a:t>partial class </a:t>
            </a:r>
            <a:r>
              <a:rPr lang="fa-IR" dirty="0"/>
              <a:t>داشته باشیم و یکیش به اشتباه </a:t>
            </a:r>
            <a:r>
              <a:rPr lang="en-US" dirty="0"/>
              <a:t>static partial class </a:t>
            </a:r>
            <a:r>
              <a:rPr lang="fa-IR" dirty="0"/>
              <a:t>نوشته شده باشد, کلاس مرجع </a:t>
            </a:r>
            <a:r>
              <a:rPr lang="en-US" dirty="0"/>
              <a:t>static class </a:t>
            </a:r>
            <a:r>
              <a:rPr lang="fa-IR" dirty="0"/>
              <a:t>است).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4.</a:t>
            </a:r>
            <a:r>
              <a:rPr lang="en-US" dirty="0"/>
              <a:t>Sealed Class:</a:t>
            </a:r>
          </a:p>
          <a:p>
            <a:pPr algn="r" rtl="1"/>
            <a:r>
              <a:rPr lang="fa-IR" dirty="0"/>
              <a:t>همان طور که از اسمش پیداست کلاس </a:t>
            </a:r>
            <a:r>
              <a:rPr lang="en-US" dirty="0"/>
              <a:t>Sealed </a:t>
            </a:r>
            <a:r>
              <a:rPr lang="fa-IR" dirty="0"/>
              <a:t>به معنی "مهر و موم شده" که </a:t>
            </a:r>
            <a:r>
              <a:rPr lang="fa-IR" dirty="0" err="1"/>
              <a:t>نمیگذارد</a:t>
            </a:r>
            <a:r>
              <a:rPr lang="fa-IR" dirty="0"/>
              <a:t> کسی </a:t>
            </a:r>
            <a:r>
              <a:rPr lang="fa-IR" dirty="0" err="1"/>
              <a:t>ازش</a:t>
            </a:r>
            <a:r>
              <a:rPr lang="fa-IR" dirty="0"/>
              <a:t> ارث بری کند. موقعی از این کلاس استفاده میکنیم که </a:t>
            </a:r>
            <a:r>
              <a:rPr lang="fa-IR" dirty="0" err="1"/>
              <a:t>نمی</a:t>
            </a:r>
            <a:r>
              <a:rPr lang="fa-IR" dirty="0"/>
              <a:t> خواهیم کسی از آن ارث بری کند تا از ویژگی های کلاسمان استفاده کند!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5.</a:t>
            </a:r>
            <a:r>
              <a:rPr lang="en-US" dirty="0"/>
              <a:t>Static Class:</a:t>
            </a:r>
          </a:p>
          <a:p>
            <a:pPr algn="r" rtl="1"/>
            <a:r>
              <a:rPr lang="fa-IR" dirty="0"/>
              <a:t>کلاس </a:t>
            </a:r>
            <a:r>
              <a:rPr lang="en-US" dirty="0"/>
              <a:t>Static </a:t>
            </a:r>
            <a:r>
              <a:rPr lang="fa-IR" dirty="0"/>
              <a:t>که معنی ایستا, ایستاده یا ساکن میدهد </a:t>
            </a:r>
            <a:r>
              <a:rPr lang="fa-IR" dirty="0" err="1"/>
              <a:t>کلاسیس</a:t>
            </a:r>
            <a:r>
              <a:rPr lang="fa-IR" dirty="0"/>
              <a:t> که همه ی اعضای کلاس </a:t>
            </a:r>
            <a:r>
              <a:rPr lang="en-US" dirty="0"/>
              <a:t>Static </a:t>
            </a:r>
            <a:r>
              <a:rPr lang="fa-IR" dirty="0"/>
              <a:t>است و نمیتوان از این کلاس ارث بری یا نمونه گرفت و فقط با صدا زدن نام کلاس فراخوانی میشود. </a:t>
            </a:r>
            <a:r>
              <a:rPr lang="en-US" dirty="0"/>
              <a:t>Static </a:t>
            </a:r>
            <a:r>
              <a:rPr lang="fa-IR" dirty="0"/>
              <a:t>را میتوان جوری فهمید که به معنی این است نمیتواند در </a:t>
            </a:r>
            <a:r>
              <a:rPr lang="en-US" dirty="0"/>
              <a:t>obj </a:t>
            </a:r>
            <a:r>
              <a:rPr lang="fa-IR" dirty="0"/>
              <a:t>حضور پیدا کند و فقط و فقط متعلق کلاس است. چون </a:t>
            </a:r>
            <a:r>
              <a:rPr lang="en-US" dirty="0"/>
              <a:t>obj </a:t>
            </a:r>
            <a:r>
              <a:rPr lang="fa-IR" dirty="0"/>
              <a:t>گرفتن همان نمونه گیری یا کپی کردن از کلاس است میتوان گفت که اگر یک چیز </a:t>
            </a:r>
            <a:r>
              <a:rPr lang="en-US" dirty="0"/>
              <a:t>static </a:t>
            </a:r>
            <a:r>
              <a:rPr lang="fa-IR" dirty="0"/>
              <a:t>باشد پس نمیتوان </a:t>
            </a:r>
            <a:r>
              <a:rPr lang="fa-IR" dirty="0" err="1"/>
              <a:t>ازش</a:t>
            </a:r>
            <a:r>
              <a:rPr lang="fa-IR" dirty="0"/>
              <a:t> کپی گرفت و فقط یک بار در حافظه قرار میگیرد.</a:t>
            </a:r>
          </a:p>
          <a:p>
            <a:pPr algn="r" rtl="1"/>
            <a:r>
              <a:rPr lang="fa-IR" dirty="0"/>
              <a:t>اگر تمام اعضای کلاس شما </a:t>
            </a:r>
            <a:r>
              <a:rPr lang="en-US" dirty="0"/>
              <a:t>static </a:t>
            </a:r>
            <a:r>
              <a:rPr lang="fa-IR" dirty="0"/>
              <a:t>است پیشنهاد میشود که کلاس هم </a:t>
            </a:r>
            <a:r>
              <a:rPr lang="en-US" dirty="0"/>
              <a:t>static </a:t>
            </a:r>
            <a:r>
              <a:rPr lang="fa-IR" dirty="0"/>
              <a:t>باشد. کلاس </a:t>
            </a:r>
            <a:r>
              <a:rPr lang="en-US" dirty="0" err="1"/>
              <a:t>System.Math</a:t>
            </a:r>
            <a:r>
              <a:rPr lang="en-US" dirty="0"/>
              <a:t> </a:t>
            </a:r>
            <a:r>
              <a:rPr lang="fa-IR" dirty="0"/>
              <a:t>یک کلاس </a:t>
            </a:r>
            <a:r>
              <a:rPr lang="en-US" dirty="0"/>
              <a:t>static </a:t>
            </a:r>
            <a:r>
              <a:rPr lang="fa-IR" dirty="0"/>
              <a:t>است. به استثنا در این کلاس </a:t>
            </a:r>
            <a:r>
              <a:rPr lang="en-US" dirty="0"/>
              <a:t>field </a:t>
            </a:r>
            <a:r>
              <a:rPr lang="fa-IR" dirty="0"/>
              <a:t>ها به شرط </a:t>
            </a:r>
            <a:r>
              <a:rPr lang="en-US" dirty="0"/>
              <a:t>const </a:t>
            </a:r>
            <a:r>
              <a:rPr lang="fa-IR" dirty="0"/>
              <a:t>بودن میتوانند </a:t>
            </a:r>
            <a:r>
              <a:rPr lang="en-US" dirty="0"/>
              <a:t>static </a:t>
            </a:r>
            <a:r>
              <a:rPr lang="fa-IR" dirty="0"/>
              <a:t>نباشند!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</a:t>
            </a:r>
            <a:r>
              <a:rPr lang="en-US" dirty="0"/>
              <a:t>C# </a:t>
            </a:r>
            <a:r>
              <a:rPr lang="fa-IR" dirty="0"/>
              <a:t>یک </a:t>
            </a:r>
            <a:r>
              <a:rPr lang="en-US" dirty="0"/>
              <a:t>reference data type </a:t>
            </a:r>
            <a:r>
              <a:rPr lang="fa-IR" dirty="0"/>
              <a:t>دیگری هم داریم که کلاس ها از آن به عنوان واسط استفاده میکنند که اسمش </a:t>
            </a:r>
            <a:r>
              <a:rPr lang="en-US" dirty="0"/>
              <a:t>interface </a:t>
            </a:r>
            <a:r>
              <a:rPr lang="fa-IR" dirty="0"/>
              <a:t>است. </a:t>
            </a:r>
            <a:r>
              <a:rPr lang="en-US" dirty="0"/>
              <a:t>interface </a:t>
            </a:r>
            <a:r>
              <a:rPr lang="fa-IR" dirty="0"/>
              <a:t>یک کلاس نیست! و با کلاس ها متفاوت است.</a:t>
            </a:r>
          </a:p>
          <a:p>
            <a:pPr algn="r" rtl="1"/>
            <a:endParaRPr lang="fa-IR" dirty="0"/>
          </a:p>
          <a:p>
            <a:pPr algn="r" rtl="1"/>
            <a:r>
              <a:rPr lang="en-US" dirty="0"/>
              <a:t>Interface:</a:t>
            </a:r>
          </a:p>
          <a:p>
            <a:pPr algn="r" rtl="1"/>
            <a:r>
              <a:rPr lang="en-US" dirty="0"/>
              <a:t>OOP </a:t>
            </a:r>
            <a:r>
              <a:rPr lang="fa-IR" dirty="0"/>
              <a:t>از بدر تولد که </a:t>
            </a:r>
            <a:r>
              <a:rPr lang="fa-IR" dirty="0" err="1"/>
              <a:t>بوجود</a:t>
            </a:r>
            <a:r>
              <a:rPr lang="fa-IR" dirty="0"/>
              <a:t> آمد </a:t>
            </a:r>
            <a:r>
              <a:rPr lang="fa-IR" dirty="0" err="1"/>
              <a:t>شعارش</a:t>
            </a:r>
            <a:r>
              <a:rPr lang="fa-IR" dirty="0"/>
              <a:t> این بود که امنیت را بالا و پیچیدگی را پایین </a:t>
            </a:r>
            <a:r>
              <a:rPr lang="fa-IR" dirty="0" err="1"/>
              <a:t>بیآورد</a:t>
            </a:r>
            <a:r>
              <a:rPr lang="fa-IR" dirty="0"/>
              <a:t> ولی همیشه </a:t>
            </a:r>
            <a:r>
              <a:rPr lang="fa-IR" dirty="0" err="1"/>
              <a:t>اینطوری</a:t>
            </a:r>
            <a:r>
              <a:rPr lang="fa-IR" dirty="0"/>
              <a:t> نبوده است!. مثلا چون </a:t>
            </a:r>
            <a:r>
              <a:rPr lang="en-US" dirty="0"/>
              <a:t>C++ </a:t>
            </a:r>
            <a:r>
              <a:rPr lang="fa-IR" dirty="0"/>
              <a:t>از </a:t>
            </a:r>
            <a:r>
              <a:rPr lang="en-US" dirty="0"/>
              <a:t>Multiple Inheritance </a:t>
            </a:r>
            <a:r>
              <a:rPr lang="fa-IR" dirty="0"/>
              <a:t>پیروی میکند, بعد از استفاده ی چندین بار از ارث بری باعث میشود که پروژه دیگر قادر به توسعه دادن نباشد چون به دلیل ویژگی ارث بری (سلسله مراتب, </a:t>
            </a:r>
            <a:r>
              <a:rPr lang="en-US" dirty="0"/>
              <a:t>Hierarchy) </a:t>
            </a:r>
            <a:r>
              <a:rPr lang="fa-IR" dirty="0"/>
              <a:t>پیچیدگی کلاس به حدی میرسد که قابل توسعه نمیشود, و به همین دلیل در </a:t>
            </a:r>
            <a:r>
              <a:rPr lang="en-US" dirty="0"/>
              <a:t>C# </a:t>
            </a:r>
            <a:r>
              <a:rPr lang="fa-IR" dirty="0"/>
              <a:t>ما درون یک کلاس فقط میتوانیم یک کلاس دیگر ارث بری کنیم که به آن </a:t>
            </a:r>
            <a:r>
              <a:rPr lang="en-US" dirty="0"/>
              <a:t>Single Inheritance </a:t>
            </a:r>
            <a:r>
              <a:rPr lang="fa-IR" dirty="0"/>
              <a:t>می گویند. اگر ما بخواهیم از ارث بری </a:t>
            </a:r>
            <a:r>
              <a:rPr lang="fa-IR" dirty="0" err="1"/>
              <a:t>چندگانه</a:t>
            </a:r>
            <a:r>
              <a:rPr lang="fa-IR" dirty="0"/>
              <a:t> (</a:t>
            </a:r>
            <a:r>
              <a:rPr lang="en-US" dirty="0"/>
              <a:t>Multiple Inheritance) </a:t>
            </a:r>
            <a:r>
              <a:rPr lang="fa-IR" dirty="0"/>
              <a:t>در </a:t>
            </a:r>
            <a:r>
              <a:rPr lang="en-US" dirty="0"/>
              <a:t>C# </a:t>
            </a:r>
            <a:r>
              <a:rPr lang="fa-IR" dirty="0"/>
              <a:t>استفاده کنیم و در عین حال در آینده دچار پیچیدگی نشویم, میتوانیم از </a:t>
            </a:r>
            <a:r>
              <a:rPr lang="en-US" dirty="0"/>
              <a:t>Interface </a:t>
            </a:r>
            <a:r>
              <a:rPr lang="fa-IR" dirty="0"/>
              <a:t>استفاده کنیم. اعضای </a:t>
            </a:r>
            <a:r>
              <a:rPr lang="en-US" dirty="0"/>
              <a:t>Interface </a:t>
            </a:r>
            <a:r>
              <a:rPr lang="fa-IR" dirty="0"/>
              <a:t>بخاطر نداشتن بدنه, دوباره تعریف شدن شان از کلاس وارث, با پیچیدگی کمتری مواجه میشوند. در </a:t>
            </a:r>
            <a:r>
              <a:rPr lang="en-US" dirty="0"/>
              <a:t>Interface </a:t>
            </a:r>
            <a:r>
              <a:rPr lang="fa-IR" dirty="0"/>
              <a:t>نمیتوان </a:t>
            </a:r>
            <a:r>
              <a:rPr lang="en-US" dirty="0"/>
              <a:t>field </a:t>
            </a:r>
            <a:r>
              <a:rPr lang="fa-IR" dirty="0"/>
              <a:t>تعریف کرد چون </a:t>
            </a:r>
            <a:r>
              <a:rPr lang="en-US" dirty="0"/>
              <a:t>field </a:t>
            </a:r>
            <a:r>
              <a:rPr lang="fa-IR" dirty="0"/>
              <a:t>را نمیتوان </a:t>
            </a:r>
            <a:r>
              <a:rPr lang="en-US" dirty="0"/>
              <a:t>virtual </a:t>
            </a:r>
            <a:r>
              <a:rPr lang="fa-IR" dirty="0"/>
              <a:t>یا </a:t>
            </a:r>
            <a:r>
              <a:rPr lang="en-US" dirty="0"/>
              <a:t>abstract </a:t>
            </a:r>
            <a:r>
              <a:rPr lang="fa-IR" dirty="0"/>
              <a:t>تعریف کرد که بعدا </a:t>
            </a:r>
            <a:r>
              <a:rPr lang="en-US" dirty="0"/>
              <a:t>override </a:t>
            </a:r>
            <a:r>
              <a:rPr lang="fa-IR" dirty="0"/>
              <a:t>ش کرد!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دو تعریف برای </a:t>
            </a:r>
            <a:r>
              <a:rPr lang="en-US" dirty="0"/>
              <a:t>Interface </a:t>
            </a:r>
            <a:r>
              <a:rPr lang="fa-IR" dirty="0"/>
              <a:t>وجود دارد:</a:t>
            </a:r>
          </a:p>
          <a:p>
            <a:pPr algn="r" rtl="1"/>
            <a:r>
              <a:rPr lang="fa-IR" dirty="0"/>
              <a:t>•</a:t>
            </a:r>
            <a:r>
              <a:rPr lang="en-US" dirty="0"/>
              <a:t>Interface </a:t>
            </a:r>
            <a:r>
              <a:rPr lang="fa-IR" dirty="0"/>
              <a:t>یک </a:t>
            </a:r>
            <a:r>
              <a:rPr lang="en-US" dirty="0"/>
              <a:t>fully abstract class </a:t>
            </a:r>
            <a:r>
              <a:rPr lang="fa-IR" dirty="0"/>
              <a:t>است که باید همه ی اعضایش بدون بدنه و به طور پیش فرض </a:t>
            </a:r>
            <a:r>
              <a:rPr lang="en-US" dirty="0"/>
              <a:t>public abstract </a:t>
            </a:r>
            <a:r>
              <a:rPr lang="fa-IR" dirty="0"/>
              <a:t>تعریف میشوند(که در </a:t>
            </a:r>
            <a:r>
              <a:rPr lang="en-US" dirty="0"/>
              <a:t>Abstract class </a:t>
            </a:r>
            <a:r>
              <a:rPr lang="fa-IR" dirty="0"/>
              <a:t>اختیار با برنامه </a:t>
            </a:r>
            <a:r>
              <a:rPr lang="fa-IR" dirty="0" err="1"/>
              <a:t>نویس</a:t>
            </a:r>
            <a:r>
              <a:rPr lang="fa-IR" dirty="0"/>
              <a:t> است که چه چیزی را </a:t>
            </a:r>
            <a:r>
              <a:rPr lang="en-US" dirty="0"/>
              <a:t>abstract </a:t>
            </a:r>
            <a:r>
              <a:rPr lang="fa-IR" dirty="0"/>
              <a:t>و چه چیزی را </a:t>
            </a:r>
            <a:r>
              <a:rPr lang="en-US" dirty="0"/>
              <a:t>non-abstract </a:t>
            </a:r>
            <a:r>
              <a:rPr lang="fa-IR" dirty="0"/>
              <a:t>تعریف کند.)</a:t>
            </a:r>
          </a:p>
          <a:p>
            <a:pPr algn="r" rtl="1"/>
            <a:r>
              <a:rPr lang="fa-IR" dirty="0"/>
              <a:t>•</a:t>
            </a:r>
            <a:r>
              <a:rPr lang="en-US" dirty="0"/>
              <a:t>Interface </a:t>
            </a:r>
            <a:r>
              <a:rPr lang="fa-IR" dirty="0"/>
              <a:t>یک قرار داد است.(چونکه </a:t>
            </a:r>
            <a:r>
              <a:rPr lang="en-US" dirty="0"/>
              <a:t>Interface </a:t>
            </a:r>
            <a:r>
              <a:rPr lang="fa-IR" dirty="0"/>
              <a:t>شرط میکند که برای ارث بری باید در کلاس وارث تمام اعضایش پیاده سازی شود(تعریف یا </a:t>
            </a:r>
            <a:r>
              <a:rPr lang="en-US" dirty="0"/>
              <a:t>Implement </a:t>
            </a:r>
            <a:r>
              <a:rPr lang="fa-IR" dirty="0"/>
              <a:t>شود), میگویند انگار که یک قرارداد است)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به واسطه ی </a:t>
            </a:r>
            <a:r>
              <a:rPr lang="en-US" dirty="0"/>
              <a:t>Interface </a:t>
            </a:r>
            <a:r>
              <a:rPr lang="fa-IR" dirty="0"/>
              <a:t>میتوانیم کلاس </a:t>
            </a:r>
            <a:r>
              <a:rPr lang="fa-IR" dirty="0" err="1"/>
              <a:t>هایی</a:t>
            </a:r>
            <a:r>
              <a:rPr lang="fa-IR" dirty="0"/>
              <a:t> که یک نوع توابع دارند ولی ماهیت توابع (ضابطه تابع, کد داخل تابع, </a:t>
            </a:r>
            <a:r>
              <a:rPr lang="en-US" dirty="0"/>
              <a:t>implementation of method) </a:t>
            </a:r>
            <a:r>
              <a:rPr lang="fa-IR" dirty="0"/>
              <a:t>با هم متفاوت است را به </a:t>
            </a:r>
            <a:r>
              <a:rPr lang="en-US" dirty="0"/>
              <a:t>Interface </a:t>
            </a:r>
            <a:r>
              <a:rPr lang="fa-IR" dirty="0"/>
              <a:t>مختلف نسبت داد یا یک مجموعه از رفتارهایی را تعریف کنید که چندین کلاس مختلف باید پیاده سازی کنند.</a:t>
            </a:r>
          </a:p>
          <a:p>
            <a:pPr algn="r" rtl="1"/>
            <a:r>
              <a:rPr lang="fa-IR" dirty="0"/>
              <a:t>. مثلا. به مثال توجه کنید...</a:t>
            </a:r>
          </a:p>
          <a:p>
            <a:pPr algn="r" rtl="1"/>
            <a:r>
              <a:rPr lang="fa-IR" dirty="0"/>
              <a:t>به عنوان مثال، فرض کنید شما یک برنامه </a:t>
            </a:r>
            <a:r>
              <a:rPr lang="fa-IR" dirty="0" err="1"/>
              <a:t>نویسید</a:t>
            </a:r>
            <a:r>
              <a:rPr lang="fa-IR" dirty="0"/>
              <a:t> که نیاز به ذخیره سازی داده ها در چندین منبع مختلف دارد، مانند پایگاه داده، فایل و حافظه. شما می توانید یک </a:t>
            </a:r>
            <a:r>
              <a:rPr lang="en-US" dirty="0"/>
              <a:t>interface </a:t>
            </a:r>
            <a:r>
              <a:rPr lang="fa-IR" dirty="0"/>
              <a:t>تعریف کنید که عملکردهای ذخیره سازی و بازیابی داده ها را تعریف می کند و سپس چندین کلاس را برای پیاده سازی این </a:t>
            </a:r>
            <a:r>
              <a:rPr lang="en-US" dirty="0"/>
              <a:t>interface </a:t>
            </a:r>
            <a:r>
              <a:rPr lang="fa-IR" dirty="0"/>
              <a:t>برای هر منبع داده ایجاد کنید. به عبارتی دیگر موجودیت های انسان, سگ و گربه رفتار مشترک مثل غذا خوردن و دویدن و حرف زدن را دارند ولی هیچ وقت مثل همدیگر عمل نمیکنند! یا همه ی اشکال دو بعدی محیط و مساحت دارند ولی </a:t>
            </a:r>
            <a:r>
              <a:rPr lang="fa-IR" dirty="0" err="1"/>
              <a:t>فرمولشان</a:t>
            </a:r>
            <a:r>
              <a:rPr lang="fa-IR" dirty="0"/>
              <a:t> با هم یکسان نیست, از </a:t>
            </a:r>
            <a:r>
              <a:rPr lang="en-US" dirty="0"/>
              <a:t>interface </a:t>
            </a:r>
            <a:r>
              <a:rPr lang="fa-IR" dirty="0"/>
              <a:t>استفاده میکنیم.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مثال یک زن خانه دار(کاربر) وقتی که بخواهد قرمه سبزی درست کند به سراغ سبزی های تره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جعفری و شنبلیله میرود یا اگر بخواهد آش رشته بپزد به سراغ سبزی های تره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جعفری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گیشنیز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اسفناج و سیر میرود و سراغ سبزی های دیگر نمیرود چون نیازش ندارد و اگر هم سبزی های دیگر را بهش بدهیم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ازش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استفاده نمیکند و تا بردن سبزی از سبزی فروش به منزل فقط خودش را خسته کرده است و انرژی الکی هدر داده است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یا مثلا اگر یک شخصی بخواهد لپ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تاپی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بخرد با توجه به اینکه برنامه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نویس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یا گرافیست است به همان مقدار لازم سراغ لپ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تاپی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میرود که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ram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کارت گرافیک دارد بقیه چیز ها برایش اهمیتی ندارد. این کار یعنی استفاده ی بهینه از حافظه و زمان چون شما فقط اطلاعات مورد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نیازتون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رو ذخیره میکنید در نتیجه از حافظه استفاده ی حداکثری می برید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از طرفی چون اطلاعات اضافی را نادیده گرفتید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خود را درگیر چیز های بیهوده که تاثیری در سیستم شما ندارد نمیکنید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 نتیجه در مدت زمان ساختن کلاس صرفه جویی کردید و از طرفی چون تمام اطلاعات کلاس را نیاز دارید و هیچ اطلاعات اضافی موجود نیست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مدیریت آن کلاس آسانتر و پیچیدگی کمتر میشود بنابراین عمر برنامه بیشتر میشود.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مثال یک زن خانه دار(کاربر) وقتی که بخواهد قرمه سبزی درست کند به سراغ سبزی های تره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جعفری و شنبلیله میرود یا اگر بخواهد آش رشته بپزد به سراغ سبزی های تره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جعفری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گیشنیز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اسفناج و سیر میرود و سراغ سبزی های دیگر نمیرود چون نیازش ندارد و اگر هم سبزی های دیگر را بهش بدهیم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ازش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استفاده نمیکند و تا بردن سبزی از سبزی فروش به منزل فقط خودش را خسته کرده است و انرژی الکی هدر داده است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یا مثلا اگر یک شخصی بخواهد لپ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تاپی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بخرد با توجه به اینکه برنامه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نویس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یا گرافیست است به همان مقدار لازم سراغ لپ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تاپی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میرود که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ram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کارت گرافیک دارد بقیه چیز ها برایش اهمیتی ندارد. این کار یعنی استفاده ی بهینه از حافظه و زمان چون شما فقط اطلاعات مورد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نیازتون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رو ذخیره میکنید در نتیجه از حافظه استفاده ی حداکثری می برید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از طرفی چون اطلاعات اضافی را نادیده گرفتید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خود را درگیر چیز های بیهوده که تاثیری در سیستم شما ندارد نمیکنید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a-I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در نتیجه در مدت زمان ساختن کلاس صرفه جویی کردید و از طرفی چون تمام اطلاعات کلاس را نیاز دارید و هیچ اطلاعات اضافی موجود نیست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مدیریت آن کلاس آسانتر و پیچیدگی کمتر میشود بنابراین عمر برنامه بیشتر میشود.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B9803-1491-4FCF-AAB5-32F9D006BC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71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1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6D20-A2DA-4057-8F05-0E3E8FF7F8B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9449-07F6-41E5-9469-3F11783302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65D1A-D7F5-4853-B6C5-F6E7F3132B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t="17639" r="18135" b="18195"/>
          <a:stretch/>
        </p:blipFill>
        <p:spPr>
          <a:xfrm>
            <a:off x="11321071" y="5981701"/>
            <a:ext cx="851879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oop.php" TargetMode="External"/><Relationship Id="rId2" Type="http://schemas.openxmlformats.org/officeDocument/2006/relationships/hyperlink" Target="https://learn.microsoft.com/en-us/dotnet/csharp/fundamentals/object-orien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29.xml"/><Relationship Id="rId4" Type="http://schemas.openxmlformats.org/officeDocument/2006/relationships/slide" Target="slide13.xml"/><Relationship Id="rId9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27D0FD-EF9B-4806-8B13-2166BE18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5790"/>
            <a:ext cx="9144000" cy="5429250"/>
          </a:xfrm>
        </p:spPr>
        <p:txBody>
          <a:bodyPr anchor="ctr">
            <a:normAutofit/>
          </a:bodyPr>
          <a:lstStyle/>
          <a:p>
            <a:r>
              <a:rPr lang="fa-IR" sz="6000" dirty="0"/>
              <a:t>به نام خدا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569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37-9B95-4A15-9B53-AF83D733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A1D15E-0929-41DF-8971-F6AEC6F81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41478"/>
              </p:ext>
            </p:extLst>
          </p:nvPr>
        </p:nvGraphicFramePr>
        <p:xfrm>
          <a:off x="300037" y="1831467"/>
          <a:ext cx="10266044" cy="4890008"/>
        </p:xfrm>
        <a:graphic>
          <a:graphicData uri="http://schemas.openxmlformats.org/drawingml/2006/table">
            <a:tbl>
              <a:tblPr firstRow="1" firstCol="1" bandRow="1"/>
              <a:tblGrid>
                <a:gridCol w="3201035">
                  <a:extLst>
                    <a:ext uri="{9D8B030D-6E8A-4147-A177-3AD203B41FA5}">
                      <a16:colId xmlns:a16="http://schemas.microsoft.com/office/drawing/2014/main" val="980685556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54507988"/>
                    </a:ext>
                  </a:extLst>
                </a:gridCol>
                <a:gridCol w="1335722">
                  <a:extLst>
                    <a:ext uri="{9D8B030D-6E8A-4147-A177-3AD203B41FA5}">
                      <a16:colId xmlns:a16="http://schemas.microsoft.com/office/drawing/2014/main" val="110786816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817692417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864192685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1466721046"/>
                    </a:ext>
                  </a:extLst>
                </a:gridCol>
                <a:gridCol w="1367472">
                  <a:extLst>
                    <a:ext uri="{9D8B030D-6E8A-4147-A177-3AD203B41FA5}">
                      <a16:colId xmlns:a16="http://schemas.microsoft.com/office/drawing/2014/main" val="203864422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Class Type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lang="en-US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5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انواع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ویژگی و اجزاء آن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Regular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Abstract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Partial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Sealed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02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Abstract Field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7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Non-Abstract Field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2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Abstract Property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58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Non-Abstract Property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74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Abstract Method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5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Non-Abstract Method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8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Instantiation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Constructor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946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Destructor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7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Single Inheritance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85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Multiple Inheritance</a:t>
                      </a:r>
                      <a:endParaRPr lang="en-US" sz="2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FF00"/>
                          </a:solidFill>
                          <a:effectLst/>
                          <a:latin typeface="Segoe UI Emoji" panose="020B0502040204020203" pitchFamily="34" charset="0"/>
                          <a:ea typeface="Calibri" panose="020F0502020204030204" pitchFamily="34" charset="0"/>
                          <a:cs typeface="Segoe UI Emoji" panose="020B0502040204020203" pitchFamily="34" charset="0"/>
                        </a:rPr>
                        <a:t>✔️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189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D8FD8C-F504-4D5D-AF5D-A05090544CEA}"/>
              </a:ext>
            </a:extLst>
          </p:cNvPr>
          <p:cNvSpPr txBox="1"/>
          <p:nvPr/>
        </p:nvSpPr>
        <p:spPr>
          <a:xfrm>
            <a:off x="6945497" y="1391746"/>
            <a:ext cx="5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جدول رو به رو تمامی ویژگی های کلاس ها در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fa-IR" dirty="0">
                <a:solidFill>
                  <a:schemeClr val="bg1"/>
                </a:solidFill>
              </a:rPr>
              <a:t> را نشان میدهد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2A9AD-BDA8-488E-B26C-26290E448BBF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24EF26B4-F977-41CC-96DB-E5E0136C3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37-9B95-4A15-9B53-AF83D733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6BAD0-A267-411C-881F-0A61E780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سه تابع مهم در کلاس: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Constructor(</a:t>
            </a:r>
            <a:r>
              <a:rPr lang="fa-IR" dirty="0"/>
              <a:t>تابع سازنده</a:t>
            </a:r>
            <a:r>
              <a:rPr lang="en-US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Destructor(Finalizer </a:t>
            </a:r>
            <a:r>
              <a:rPr lang="fa-IR" dirty="0"/>
              <a:t>تابع مخرب</a:t>
            </a:r>
            <a:r>
              <a:rPr lang="en-US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Disposable(</a:t>
            </a:r>
            <a:r>
              <a:rPr lang="fa-IR" dirty="0"/>
              <a:t>یک بار مصرف</a:t>
            </a:r>
            <a:r>
              <a:rPr lang="en-US" dirty="0"/>
              <a:t>)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0C3DD-6A68-4926-A98C-490AA582D887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4EF26B4-F977-41CC-96DB-E5E0136C3E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66C-D34B-458A-8BC8-2A410E07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16A83-C2FD-4F2E-ACE5-4F5813BD12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690688"/>
            <a:ext cx="6997301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E1095-C300-4916-B5F9-1464FCC49B08}"/>
              </a:ext>
            </a:extLst>
          </p:cNvPr>
          <p:cNvSpPr txBox="1"/>
          <p:nvPr/>
        </p:nvSpPr>
        <p:spPr>
          <a:xfrm>
            <a:off x="6836785" y="180594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کد رو به رو مثالی از این تابع است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C2D29-8F9E-4519-ACDB-B81E14092405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2EEE3B81-87A6-4EBD-BA69-2DD094DF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896497D-5AB6-46EC-B556-D77DA685C30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9"/>
          <a:stretch/>
        </p:blipFill>
        <p:spPr>
          <a:xfrm>
            <a:off x="1826185" y="1442978"/>
            <a:ext cx="9055100" cy="5415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BC66C-D34B-458A-8BC8-2A410E07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E1095-C300-4916-B5F9-1464FCC49B08}"/>
              </a:ext>
            </a:extLst>
          </p:cNvPr>
          <p:cNvSpPr txBox="1"/>
          <p:nvPr/>
        </p:nvSpPr>
        <p:spPr>
          <a:xfrm>
            <a:off x="8144885" y="1506022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کد رو به رو مثالی از این تابع است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6D15E-1F4B-45FD-A02D-E8E3B256D150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2EEE3B81-87A6-4EBD-BA69-2DD094DF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2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C3B1-7130-449A-A877-E3E0258C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301E-05F6-4603-A18C-04CD18E3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اکثر منابع شی گرایی را 4 اصل میداند ولی بعضی جا ها آن را به 5 اصل</a:t>
            </a:r>
            <a:r>
              <a:rPr lang="en-US" dirty="0"/>
              <a:t> </a:t>
            </a:r>
            <a:r>
              <a:rPr lang="fa-IR" dirty="0"/>
              <a:t>می شناسند</a:t>
            </a:r>
            <a:r>
              <a:rPr lang="en-US" dirty="0"/>
              <a:t>[1]</a:t>
            </a:r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fa-IR" dirty="0"/>
              <a:t>آخری </a:t>
            </a:r>
            <a:r>
              <a:rPr lang="en-US" dirty="0"/>
              <a:t>Exception</a:t>
            </a:r>
            <a:r>
              <a:rPr lang="fa-IR" dirty="0"/>
              <a:t> برای مدیریت کردن خطا های کلاس است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9C3C0-C3FA-40EB-A27D-42F2D2203E99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FA75BAC5-CDC6-4D7F-A307-9A454AD0F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914280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609600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3046800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6CA53E-A43A-4461-864E-ED65F4081726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8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37980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71005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4297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984CC4-1DF5-4EF2-B993-B3C872F9250C}"/>
              </a:ext>
            </a:extLst>
          </p:cNvPr>
          <p:cNvSpPr txBox="1"/>
          <p:nvPr/>
        </p:nvSpPr>
        <p:spPr>
          <a:xfrm>
            <a:off x="3909292" y="174648"/>
            <a:ext cx="803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chemeClr val="bg1"/>
                </a:solidFill>
              </a:rPr>
              <a:t>Abstraction</a:t>
            </a:r>
            <a:r>
              <a:rPr lang="fa-IR" sz="2400" dirty="0">
                <a:solidFill>
                  <a:schemeClr val="bg1"/>
                </a:solidFill>
              </a:rPr>
              <a:t> یا </a:t>
            </a:r>
            <a:r>
              <a:rPr lang="fa-IR" sz="2400" dirty="0" err="1">
                <a:solidFill>
                  <a:schemeClr val="bg1"/>
                </a:solidFill>
              </a:rPr>
              <a:t>تجرید</a:t>
            </a:r>
            <a:r>
              <a:rPr lang="fa-IR" sz="2400" dirty="0">
                <a:solidFill>
                  <a:schemeClr val="bg1"/>
                </a:solidFill>
              </a:rPr>
              <a:t> یک تئوری است و فقط کارمان را در تعریف کلاس ساده تر میکند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</a:rPr>
              <a:t>تجرید</a:t>
            </a:r>
            <a:r>
              <a:rPr lang="fa-IR" sz="2400" dirty="0">
                <a:solidFill>
                  <a:schemeClr val="bg1"/>
                </a:solidFill>
              </a:rPr>
              <a:t> 2 کار را انجام میدهد: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solidFill>
                  <a:schemeClr val="bg1"/>
                </a:solidFill>
              </a:rPr>
              <a:t>اطلاعات اضافی از کاربر نمیگیرد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solidFill>
                  <a:schemeClr val="bg1"/>
                </a:solidFill>
              </a:rPr>
              <a:t>اطلاعات کم اهمیت را در کلاس ذخیره نمیکند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مزایا و معایب: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ساختار کلاس را تا حد امکان ساده نگه میدارد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سرعت پیاده سازی کلاس را تسریع می بخشد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زمان و انرژی مان را روی اطلاعات کم اهمیت </a:t>
            </a:r>
            <a:r>
              <a:rPr lang="fa-IR" sz="2400" dirty="0" err="1">
                <a:solidFill>
                  <a:schemeClr val="bg1"/>
                </a:solidFill>
              </a:rPr>
              <a:t>نمی</a:t>
            </a:r>
            <a:r>
              <a:rPr lang="fa-IR" sz="2400" dirty="0">
                <a:solidFill>
                  <a:schemeClr val="bg1"/>
                </a:solidFill>
              </a:rPr>
              <a:t> </a:t>
            </a:r>
            <a:r>
              <a:rPr lang="fa-IR" sz="2400" dirty="0" err="1">
                <a:solidFill>
                  <a:schemeClr val="bg1"/>
                </a:solidFill>
              </a:rPr>
              <a:t>گزاریم</a:t>
            </a:r>
            <a:endParaRPr lang="fa-IR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پروژه را زودتر میتوانیم تحویل دهیم و درگیر </a:t>
            </a:r>
            <a:r>
              <a:rPr lang="fa-IR" sz="2400" dirty="0" err="1">
                <a:solidFill>
                  <a:schemeClr val="bg1"/>
                </a:solidFill>
              </a:rPr>
              <a:t>کمالگرایی</a:t>
            </a:r>
            <a:r>
              <a:rPr lang="fa-IR" sz="2400" dirty="0">
                <a:solidFill>
                  <a:schemeClr val="bg1"/>
                </a:solidFill>
              </a:rPr>
              <a:t> نشویم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+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-"/>
            </a:pPr>
            <a:r>
              <a:rPr lang="fa-IR" sz="2400" dirty="0">
                <a:solidFill>
                  <a:schemeClr val="bg1"/>
                </a:solidFill>
              </a:rPr>
              <a:t>ریز اطلاعاتی که برای آن سیستم مهم است نادیده گرفته میشود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0DB4E-4C4D-4F77-B7DA-8376115710FD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26" name="Picture 25">
            <a:hlinkClick r:id="rId3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914280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609600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3046800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1CAB545-94C4-4B1C-AB7A-EEBC6BCFBAF4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415108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9867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8A27E6-4C33-4A3B-B32A-26704C9B2F5E}"/>
              </a:ext>
            </a:extLst>
          </p:cNvPr>
          <p:cNvSpPr txBox="1"/>
          <p:nvPr/>
        </p:nvSpPr>
        <p:spPr>
          <a:xfrm>
            <a:off x="5788507" y="172753"/>
            <a:ext cx="6124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err="1">
                <a:solidFill>
                  <a:schemeClr val="bg1"/>
                </a:solidFill>
              </a:rPr>
              <a:t>کپسوله</a:t>
            </a:r>
            <a:r>
              <a:rPr lang="fa-IR" sz="2400" dirty="0">
                <a:solidFill>
                  <a:schemeClr val="bg1"/>
                </a:solidFill>
              </a:rPr>
              <a:t> سازی یا محصور سازی یا حفاظت...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این اصل دو کا انجام میدهد: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solidFill>
                  <a:schemeClr val="bg1"/>
                </a:solidFill>
              </a:rPr>
              <a:t>اطلاعات اضافی از کلاس به کاربر نمیدهد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solidFill>
                  <a:schemeClr val="bg1"/>
                </a:solidFill>
              </a:rPr>
              <a:t>از </a:t>
            </a:r>
            <a:r>
              <a:rPr lang="en-US" sz="2400" dirty="0">
                <a:solidFill>
                  <a:schemeClr val="bg1"/>
                </a:solidFill>
              </a:rPr>
              <a:t>side effect</a:t>
            </a:r>
            <a:r>
              <a:rPr lang="fa-IR" sz="2400" dirty="0">
                <a:solidFill>
                  <a:schemeClr val="bg1"/>
                </a:solidFill>
              </a:rPr>
              <a:t> در برنامه </a:t>
            </a:r>
            <a:r>
              <a:rPr lang="fa-IR" sz="2400" dirty="0" err="1">
                <a:solidFill>
                  <a:schemeClr val="bg1"/>
                </a:solidFill>
              </a:rPr>
              <a:t>نویسی</a:t>
            </a:r>
            <a:r>
              <a:rPr lang="fa-IR" sz="2400" dirty="0">
                <a:solidFill>
                  <a:schemeClr val="bg1"/>
                </a:solidFill>
              </a:rPr>
              <a:t> گروهی جلوگیری میکند</a:t>
            </a: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5378E1-B296-430B-BDF6-E470250E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25559"/>
              </p:ext>
            </p:extLst>
          </p:nvPr>
        </p:nvGraphicFramePr>
        <p:xfrm>
          <a:off x="3542463" y="2684973"/>
          <a:ext cx="8234429" cy="3647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079">
                  <a:extLst>
                    <a:ext uri="{9D8B030D-6E8A-4147-A177-3AD203B41FA5}">
                      <a16:colId xmlns:a16="http://schemas.microsoft.com/office/drawing/2014/main" val="1268964744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1175738026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1034580999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949759088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94515942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69172649"/>
                    </a:ext>
                  </a:extLst>
                </a:gridCol>
                <a:gridCol w="1351598">
                  <a:extLst>
                    <a:ext uri="{9D8B030D-6E8A-4147-A177-3AD203B41FA5}">
                      <a16:colId xmlns:a16="http://schemas.microsoft.com/office/drawing/2014/main" val="1098791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Access Modifier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Caller's location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public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private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internal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internal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private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protected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Within The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145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Derived Class</a:t>
                      </a:r>
                      <a:endParaRPr lang="fa-IR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(Same Assembly)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196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Non-Derived Class</a:t>
                      </a:r>
                      <a:endParaRPr lang="fa-IR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(Same Assembly)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169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Derived Class</a:t>
                      </a:r>
                      <a:endParaRPr lang="fa-IR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(Different Assembly)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220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Non-Derived Class</a:t>
                      </a:r>
                      <a:endParaRPr lang="fa-IR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(Different Assembly)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53500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AAA535-E295-4214-A9F6-967D6A96C775}"/>
              </a:ext>
            </a:extLst>
          </p:cNvPr>
          <p:cNvSpPr txBox="1"/>
          <p:nvPr/>
        </p:nvSpPr>
        <p:spPr>
          <a:xfrm>
            <a:off x="5426569" y="220049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ما در </a:t>
            </a:r>
            <a:r>
              <a:rPr lang="en-US" sz="2400" dirty="0">
                <a:solidFill>
                  <a:schemeClr val="bg1"/>
                </a:solidFill>
              </a:rPr>
              <a:t>C#</a:t>
            </a:r>
            <a:r>
              <a:rPr lang="fa-IR" sz="2400" dirty="0">
                <a:solidFill>
                  <a:schemeClr val="bg1"/>
                </a:solidFill>
              </a:rPr>
              <a:t> 6 نوع دسترسی اطلاعات داریم...</a:t>
            </a:r>
          </a:p>
        </p:txBody>
      </p:sp>
      <p:grpSp>
        <p:nvGrpSpPr>
          <p:cNvPr id="27" name="Group 22">
            <a:extLst>
              <a:ext uri="{FF2B5EF4-FFF2-40B4-BE49-F238E27FC236}">
                <a16:creationId xmlns:a16="http://schemas.microsoft.com/office/drawing/2014/main" id="{B32520C0-50EB-4C51-BCFB-FB68C07678EA}"/>
              </a:ext>
            </a:extLst>
          </p:cNvPr>
          <p:cNvGrpSpPr/>
          <p:nvPr/>
        </p:nvGrpSpPr>
        <p:grpSpPr>
          <a:xfrm>
            <a:off x="130793" y="0"/>
            <a:ext cx="3418338" cy="6858000"/>
            <a:chOff x="3046800" y="0"/>
            <a:chExt cx="3418338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D0C83D4-6142-4C1D-81A8-0B3D55895EFB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B78C085-B22B-40AE-B987-AE6896F1AAB0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50ADA31-A54E-402E-9223-C1F4DC374291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68436C-A1D5-4C1E-AF51-167ACCD4A04B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857941C-D7E8-474E-B55B-DE58D16E2DF8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9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415108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9867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8A27E6-4C33-4A3B-B32A-26704C9B2F5E}"/>
              </a:ext>
            </a:extLst>
          </p:cNvPr>
          <p:cNvSpPr txBox="1"/>
          <p:nvPr/>
        </p:nvSpPr>
        <p:spPr>
          <a:xfrm>
            <a:off x="7519045" y="172753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و از طرفی 4 نوع تعریف اعضای کلاس داریم...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7" name="Group 22">
            <a:extLst>
              <a:ext uri="{FF2B5EF4-FFF2-40B4-BE49-F238E27FC236}">
                <a16:creationId xmlns:a16="http://schemas.microsoft.com/office/drawing/2014/main" id="{B32520C0-50EB-4C51-BCFB-FB68C07678EA}"/>
              </a:ext>
            </a:extLst>
          </p:cNvPr>
          <p:cNvGrpSpPr/>
          <p:nvPr/>
        </p:nvGrpSpPr>
        <p:grpSpPr>
          <a:xfrm>
            <a:off x="130793" y="0"/>
            <a:ext cx="3418338" cy="6858000"/>
            <a:chOff x="3046800" y="0"/>
            <a:chExt cx="3418338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D0C83D4-6142-4C1D-81A8-0B3D55895EFB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B78C085-B22B-40AE-B987-AE6896F1AAB0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50ADA31-A54E-402E-9223-C1F4DC374291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68436C-A1D5-4C1E-AF51-167ACCD4A04B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B2A2F4-C272-4AB5-805A-FA9730A0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31777"/>
              </p:ext>
            </p:extLst>
          </p:nvPr>
        </p:nvGraphicFramePr>
        <p:xfrm>
          <a:off x="3006575" y="1567407"/>
          <a:ext cx="9024940" cy="4018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4948">
                  <a:extLst>
                    <a:ext uri="{9D8B030D-6E8A-4147-A177-3AD203B41FA5}">
                      <a16:colId xmlns:a16="http://schemas.microsoft.com/office/drawing/2014/main" val="53131591"/>
                    </a:ext>
                  </a:extLst>
                </a:gridCol>
                <a:gridCol w="964248">
                  <a:extLst>
                    <a:ext uri="{9D8B030D-6E8A-4147-A177-3AD203B41FA5}">
                      <a16:colId xmlns:a16="http://schemas.microsoft.com/office/drawing/2014/main" val="2001736973"/>
                    </a:ext>
                  </a:extLst>
                </a:gridCol>
                <a:gridCol w="659448">
                  <a:extLst>
                    <a:ext uri="{9D8B030D-6E8A-4147-A177-3AD203B41FA5}">
                      <a16:colId xmlns:a16="http://schemas.microsoft.com/office/drawing/2014/main" val="3935557134"/>
                    </a:ext>
                  </a:extLst>
                </a:gridCol>
                <a:gridCol w="786448">
                  <a:extLst>
                    <a:ext uri="{9D8B030D-6E8A-4147-A177-3AD203B41FA5}">
                      <a16:colId xmlns:a16="http://schemas.microsoft.com/office/drawing/2014/main" val="1274597011"/>
                    </a:ext>
                  </a:extLst>
                </a:gridCol>
                <a:gridCol w="1319848">
                  <a:extLst>
                    <a:ext uri="{9D8B030D-6E8A-4147-A177-3AD203B41FA5}">
                      <a16:colId xmlns:a16="http://schemas.microsoft.com/office/drawing/2014/main" val="61557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Member Modifier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Pros &amp; Cons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regular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static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800" dirty="0">
                          <a:effectLst/>
                        </a:rPr>
                        <a:t>static void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7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800" dirty="0">
                          <a:effectLst/>
                        </a:rPr>
                        <a:t>In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1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Can define on field variable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663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Can define on local variable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32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members within object of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276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F0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 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static field variable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1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non-static field variable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50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static 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039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static void 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86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void 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28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Have access to methods within object of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7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Return a value - Has datatype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✔️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❌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21114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81B778F-202F-4432-B10F-29A97C2B2A0B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5DAB-8C88-4CB2-AF4A-88402059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/>
              <a:t>ارائه دهنده: علی </a:t>
            </a:r>
            <a:r>
              <a:rPr lang="fa-IR" dirty="0" err="1"/>
              <a:t>مرادزاده</a:t>
            </a:r>
            <a:endParaRPr lang="fa-IR" dirty="0"/>
          </a:p>
          <a:p>
            <a:pPr marL="0" indent="0" algn="ctr" rtl="1">
              <a:buNone/>
            </a:pPr>
            <a:r>
              <a:rPr lang="fa-IR" dirty="0"/>
              <a:t>عنوان: </a:t>
            </a:r>
            <a:r>
              <a:rPr lang="en-US" dirty="0"/>
              <a:t>C# OOP</a:t>
            </a:r>
            <a:endParaRPr lang="fa-IR" dirty="0"/>
          </a:p>
          <a:p>
            <a:pPr marL="0" indent="0" algn="ctr" rtl="1">
              <a:buNone/>
            </a:pPr>
            <a:r>
              <a:rPr lang="fa-IR" dirty="0"/>
              <a:t>دانشگاه: آزاد اسلامی واحد کرج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15FE4C-A99E-4AE5-ABF0-3F0A3E33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08" y="2479081"/>
            <a:ext cx="2979984" cy="42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1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914280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609600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3046800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4297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391472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63412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1A3FB3-C07E-4FA5-8544-290F9B3375F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016F6-4D05-4AC1-A305-1929FE96D655}"/>
              </a:ext>
            </a:extLst>
          </p:cNvPr>
          <p:cNvSpPr txBox="1"/>
          <p:nvPr/>
        </p:nvSpPr>
        <p:spPr>
          <a:xfrm>
            <a:off x="7006281" y="228571"/>
            <a:ext cx="4922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وراثت یا ارث بری...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در ارث بری اگر بخواهیم کلاس جدیدی را بر پایه کلاس موجود در پروژه بسازیم که اعضای کلاس </a:t>
            </a:r>
            <a:r>
              <a:rPr lang="en-US" sz="2400" dirty="0">
                <a:solidFill>
                  <a:schemeClr val="bg1"/>
                </a:solidFill>
              </a:rPr>
              <a:t>(Class Member)</a:t>
            </a:r>
            <a:r>
              <a:rPr lang="fa-IR" sz="2400" dirty="0">
                <a:solidFill>
                  <a:schemeClr val="bg1"/>
                </a:solidFill>
              </a:rPr>
              <a:t> موجود را دارا باشد و هم اگر همه ی اعضایی که ما میخواستیم را نداشت, خودمان درون کلاس جدید تعریف کنیم, از ارث بری یا در اصل از ویژگی ارث بری سلسله مراتب </a:t>
            </a:r>
            <a:r>
              <a:rPr lang="en-US" sz="2400" dirty="0">
                <a:solidFill>
                  <a:schemeClr val="bg1"/>
                </a:solidFill>
              </a:rPr>
              <a:t>(Hierarchy)</a:t>
            </a:r>
            <a:r>
              <a:rPr lang="fa-IR" sz="2400" dirty="0">
                <a:solidFill>
                  <a:schemeClr val="bg1"/>
                </a:solidFill>
              </a:rPr>
              <a:t> استفاده میکنیم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482F1-47CF-40E5-9C8C-E02DFA7DFC9B}"/>
              </a:ext>
            </a:extLst>
          </p:cNvPr>
          <p:cNvSpPr>
            <a:spLocks noChangeAspect="1"/>
          </p:cNvSpPr>
          <p:nvPr/>
        </p:nvSpPr>
        <p:spPr>
          <a:xfrm>
            <a:off x="3824945" y="84358"/>
            <a:ext cx="3483014" cy="3496820"/>
          </a:xfrm>
          <a:prstGeom prst="ellipse">
            <a:avLst/>
          </a:pr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l="-4000" t="-5000" r="-7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60F43-9918-4725-9A32-61D202AD42EF}"/>
              </a:ext>
            </a:extLst>
          </p:cNvPr>
          <p:cNvSpPr txBox="1"/>
          <p:nvPr/>
        </p:nvSpPr>
        <p:spPr>
          <a:xfrm>
            <a:off x="3716083" y="3779185"/>
            <a:ext cx="82125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مزایا و معایب: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 err="1">
                <a:solidFill>
                  <a:schemeClr val="bg1"/>
                </a:solidFill>
              </a:rPr>
              <a:t>ارثبری</a:t>
            </a:r>
            <a:r>
              <a:rPr lang="fa-IR" sz="2400" dirty="0">
                <a:solidFill>
                  <a:schemeClr val="bg1"/>
                </a:solidFill>
              </a:rPr>
              <a:t> برای ما امکان استفاده ی مجدد میدهد </a:t>
            </a:r>
            <a:r>
              <a:rPr lang="en-US" sz="2400" dirty="0">
                <a:solidFill>
                  <a:schemeClr val="bg1"/>
                </a:solidFill>
              </a:rPr>
              <a:t>(Reusability)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ساختار کلاس را ساده تر میکند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r>
              <a:rPr lang="fa-IR" sz="2400" dirty="0">
                <a:solidFill>
                  <a:schemeClr val="bg1"/>
                </a:solidFill>
              </a:rPr>
              <a:t>سرعت پیاده سازی کلاس را افزایش میدهد</a:t>
            </a:r>
          </a:p>
          <a:p>
            <a:pPr marL="342900" indent="-342900" algn="r" rtl="1">
              <a:buFont typeface="Arial" panose="020B0604020202020204" pitchFamily="34" charset="0"/>
              <a:buChar char="+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-"/>
            </a:pPr>
            <a:r>
              <a:rPr lang="fa-IR" sz="2400" dirty="0">
                <a:solidFill>
                  <a:schemeClr val="bg1"/>
                </a:solidFill>
              </a:rPr>
              <a:t>نمیتوانیم در کلاس فرزند تعیین کنیم که کدام ویژگی از کلاس والد را به ارث ببرد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hlinkClick r:id="rId5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5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4297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391472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63412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1A3FB3-C07E-4FA5-8544-290F9B3375F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016F6-4D05-4AC1-A305-1929FE96D655}"/>
              </a:ext>
            </a:extLst>
          </p:cNvPr>
          <p:cNvSpPr txBox="1"/>
          <p:nvPr/>
        </p:nvSpPr>
        <p:spPr>
          <a:xfrm>
            <a:off x="4457700" y="228571"/>
            <a:ext cx="74708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انواع </a:t>
            </a:r>
            <a:r>
              <a:rPr lang="fa-IR" sz="2400" dirty="0" err="1">
                <a:solidFill>
                  <a:schemeClr val="bg1"/>
                </a:solidFill>
              </a:rPr>
              <a:t>ارثبری</a:t>
            </a:r>
            <a:r>
              <a:rPr lang="fa-IR" sz="2400" dirty="0">
                <a:solidFill>
                  <a:schemeClr val="bg1"/>
                </a:solidFill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Single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Multi-Level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Multiple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Hierarchical Inheritance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Hybrid Inheritance</a:t>
            </a:r>
          </a:p>
          <a:p>
            <a:pPr algn="r" rtl="1"/>
            <a:endParaRPr lang="en-US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در </a:t>
            </a:r>
            <a:r>
              <a:rPr lang="en-US" sz="2400" dirty="0">
                <a:solidFill>
                  <a:schemeClr val="bg1"/>
                </a:solidFill>
              </a:rPr>
              <a:t>C#</a:t>
            </a:r>
            <a:r>
              <a:rPr lang="fa-I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Multiple inheritance</a:t>
            </a:r>
            <a:r>
              <a:rPr lang="fa-IR" sz="2400" dirty="0">
                <a:solidFill>
                  <a:schemeClr val="bg1"/>
                </a:solidFill>
              </a:rPr>
              <a:t> وجود ندارد! ولی </a:t>
            </a:r>
            <a:r>
              <a:rPr lang="en-US" sz="2400" dirty="0">
                <a:solidFill>
                  <a:schemeClr val="bg1"/>
                </a:solidFill>
              </a:rPr>
              <a:t>C++</a:t>
            </a:r>
            <a:r>
              <a:rPr lang="fa-IR" sz="2400" dirty="0">
                <a:solidFill>
                  <a:schemeClr val="bg1"/>
                </a:solidFill>
              </a:rPr>
              <a:t> این نوع </a:t>
            </a:r>
            <a:r>
              <a:rPr lang="fa-IR" sz="2400" dirty="0" err="1">
                <a:solidFill>
                  <a:schemeClr val="bg1"/>
                </a:solidFill>
              </a:rPr>
              <a:t>ارثبری</a:t>
            </a:r>
            <a:r>
              <a:rPr lang="fa-IR" sz="2400" dirty="0">
                <a:solidFill>
                  <a:schemeClr val="bg1"/>
                </a:solidFill>
              </a:rPr>
              <a:t> را دارد.</a:t>
            </a:r>
            <a:endParaRPr lang="en-US" sz="2400" dirty="0">
              <a:solidFill>
                <a:schemeClr val="bg1"/>
              </a:solidFill>
            </a:endParaRP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دو </a:t>
            </a:r>
            <a:r>
              <a:rPr lang="fa-IR" sz="2400" dirty="0" err="1">
                <a:solidFill>
                  <a:schemeClr val="bg1"/>
                </a:solidFill>
              </a:rPr>
              <a:t>ارثبری</a:t>
            </a:r>
            <a:r>
              <a:rPr lang="fa-IR" sz="2400" dirty="0">
                <a:solidFill>
                  <a:schemeClr val="bg1"/>
                </a:solidFill>
              </a:rPr>
              <a:t> زیر در هیچ زبان برنامه </a:t>
            </a:r>
            <a:r>
              <a:rPr lang="fa-IR" sz="2400" dirty="0" err="1">
                <a:solidFill>
                  <a:schemeClr val="bg1"/>
                </a:solidFill>
              </a:rPr>
              <a:t>نویسی</a:t>
            </a:r>
            <a:r>
              <a:rPr lang="fa-IR" sz="2400" dirty="0">
                <a:solidFill>
                  <a:schemeClr val="bg1"/>
                </a:solidFill>
              </a:rPr>
              <a:t> قابل پیاده سازی نیست!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Multi-Path 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Loop</a:t>
            </a:r>
          </a:p>
        </p:txBody>
      </p:sp>
      <p:pic>
        <p:nvPicPr>
          <p:cNvPr id="26" name="Picture 25">
            <a:hlinkClick r:id="rId3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8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67">
            <a:extLst>
              <a:ext uri="{FF2B5EF4-FFF2-40B4-BE49-F238E27FC236}">
                <a16:creationId xmlns:a16="http://schemas.microsoft.com/office/drawing/2014/main" id="{64C075D9-DA7C-448A-AF58-BE6C59E0B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5" t="1436" r="767" b="1406"/>
          <a:stretch/>
        </p:blipFill>
        <p:spPr bwMode="auto">
          <a:xfrm>
            <a:off x="3882433" y="-12357"/>
            <a:ext cx="7750622" cy="6870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4297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391472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263412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1A3FB3-C07E-4FA5-8544-290F9B3375F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1C238-AE9B-4886-A87C-5EDE0F230F65}"/>
              </a:ext>
            </a:extLst>
          </p:cNvPr>
          <p:cNvSpPr txBox="1"/>
          <p:nvPr/>
        </p:nvSpPr>
        <p:spPr>
          <a:xfrm>
            <a:off x="6674856" y="5429388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تصویر روبه رو انواع </a:t>
            </a:r>
            <a:r>
              <a:rPr lang="fa-IR" sz="2000" dirty="0" err="1"/>
              <a:t>ارثبری</a:t>
            </a:r>
            <a:r>
              <a:rPr lang="fa-IR" sz="2000" dirty="0"/>
              <a:t> ها را</a:t>
            </a:r>
          </a:p>
          <a:p>
            <a:pPr algn="r" rtl="1"/>
            <a:r>
              <a:rPr lang="fa-IR" sz="2000" dirty="0"/>
              <a:t>به صورت نمودار نشان میدهد...</a:t>
            </a:r>
            <a:endParaRPr lang="en-US" sz="2000" dirty="0"/>
          </a:p>
        </p:txBody>
      </p:sp>
      <p:pic>
        <p:nvPicPr>
          <p:cNvPr id="26" name="Picture 25">
            <a:hlinkClick r:id="rId5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7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914280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6096000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3046800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357358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8433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54886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3D3198-5360-43A6-A4D9-75504DEFF972}"/>
              </a:ext>
            </a:extLst>
          </p:cNvPr>
          <p:cNvSpPr txBox="1"/>
          <p:nvPr/>
        </p:nvSpPr>
        <p:spPr>
          <a:xfrm>
            <a:off x="4572852" y="1208826"/>
            <a:ext cx="6709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chemeClr val="bg1"/>
                </a:solidFill>
              </a:rPr>
              <a:t>Polymorphism</a:t>
            </a:r>
            <a:r>
              <a:rPr lang="fa-IR" sz="2400" dirty="0">
                <a:solidFill>
                  <a:schemeClr val="bg1"/>
                </a:solidFill>
              </a:rPr>
              <a:t> کلمه ی یونانی که از دو کلمه ی</a:t>
            </a:r>
            <a:r>
              <a:rPr lang="en-US" sz="2400" dirty="0">
                <a:solidFill>
                  <a:schemeClr val="bg1"/>
                </a:solidFill>
              </a:rPr>
              <a:t>Poly</a:t>
            </a:r>
            <a:r>
              <a:rPr lang="fa-I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fa-IR" sz="2400" dirty="0">
                <a:solidFill>
                  <a:schemeClr val="bg1"/>
                </a:solidFill>
              </a:rPr>
              <a:t>به معنای چند </a:t>
            </a:r>
            <a:r>
              <a:rPr lang="fa-IR" sz="2400" dirty="0" err="1">
                <a:solidFill>
                  <a:schemeClr val="bg1"/>
                </a:solidFill>
              </a:rPr>
              <a:t>تایی</a:t>
            </a:r>
            <a:r>
              <a:rPr lang="fa-IR" sz="2400" dirty="0">
                <a:solidFill>
                  <a:schemeClr val="bg1"/>
                </a:solidFill>
              </a:rPr>
              <a:t> و </a:t>
            </a:r>
            <a:r>
              <a:rPr lang="en-US" sz="2400" dirty="0">
                <a:solidFill>
                  <a:schemeClr val="bg1"/>
                </a:solidFill>
              </a:rPr>
              <a:t>Morph</a:t>
            </a:r>
            <a:r>
              <a:rPr lang="fa-IR" sz="2400" dirty="0">
                <a:solidFill>
                  <a:schemeClr val="bg1"/>
                </a:solidFill>
              </a:rPr>
              <a:t> به معنای حالت(ریخت) تشکیل شده است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در چند ریختی دو حالت وجود دارد: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Compile-Time Method(Overloading)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Run-Time Method(Overriding)</a:t>
            </a:r>
            <a:endParaRPr lang="fa-IR" sz="2400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هر دو نوع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fa-IR" sz="2400" dirty="0">
                <a:solidFill>
                  <a:schemeClr val="bg1"/>
                </a:solidFill>
              </a:rPr>
              <a:t> نام توابع شان یکسان است ولی بسته نوع تعریف بدنه تغییر رفتار میدهند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AC806AF-32FA-41FD-A78F-B5845ADEA8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94" y="0"/>
            <a:ext cx="8419205" cy="67214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357358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8433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54886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3D3198-5360-43A6-A4D9-75504DEFF972}"/>
              </a:ext>
            </a:extLst>
          </p:cNvPr>
          <p:cNvSpPr txBox="1"/>
          <p:nvPr/>
        </p:nvSpPr>
        <p:spPr>
          <a:xfrm>
            <a:off x="5405662" y="76200"/>
            <a:ext cx="670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تصویر رو به رو </a:t>
            </a:r>
            <a:r>
              <a:rPr lang="en-US" sz="2400" dirty="0">
                <a:solidFill>
                  <a:schemeClr val="bg1"/>
                </a:solidFill>
              </a:rPr>
              <a:t>Overload</a:t>
            </a:r>
            <a:r>
              <a:rPr lang="fa-IR" sz="2400" dirty="0">
                <a:solidFill>
                  <a:schemeClr val="bg1"/>
                </a:solidFill>
              </a:rPr>
              <a:t> را نشان میدهد</a:t>
            </a:r>
          </a:p>
        </p:txBody>
      </p:sp>
      <p:pic>
        <p:nvPicPr>
          <p:cNvPr id="26" name="Picture 25">
            <a:hlinkClick r:id="rId3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3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357358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8433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54886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E952C-9A03-443B-BA2D-BB5DCAD9E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17035"/>
              </p:ext>
            </p:extLst>
          </p:nvPr>
        </p:nvGraphicFramePr>
        <p:xfrm>
          <a:off x="3746500" y="1969957"/>
          <a:ext cx="8445500" cy="47855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39686375"/>
                    </a:ext>
                  </a:extLst>
                </a:gridCol>
                <a:gridCol w="4635500">
                  <a:extLst>
                    <a:ext uri="{9D8B030D-6E8A-4147-A177-3AD203B41FA5}">
                      <a16:colId xmlns:a16="http://schemas.microsoft.com/office/drawing/2014/main" val="2215230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Non-Overloadable Operators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F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Overloadable Operators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68666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x &amp;&amp; y, x || y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+x, -x, !x, ~x, ++, --, true, false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502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a[</a:t>
                      </a:r>
                      <a:r>
                        <a:rPr lang="en-US" sz="2000" b="0" dirty="0" err="1">
                          <a:effectLst/>
                        </a:rPr>
                        <a:t>i</a:t>
                      </a:r>
                      <a:r>
                        <a:rPr lang="en-US" sz="2000" b="0" dirty="0">
                          <a:effectLst/>
                        </a:rPr>
                        <a:t>], a?[</a:t>
                      </a:r>
                      <a:r>
                        <a:rPr lang="en-US" sz="2000" b="0" dirty="0" err="1">
                          <a:effectLst/>
                        </a:rPr>
                        <a:t>i</a:t>
                      </a:r>
                      <a:r>
                        <a:rPr lang="en-US" sz="2000" b="0" dirty="0">
                          <a:effectLst/>
                        </a:rPr>
                        <a:t>]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x + y, x – y, x * y, x / y, x % y,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x &amp; y, x | y, x ^ y,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x &lt;&lt; y, x &gt;&gt; y, x &gt;&gt;&gt; y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488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(T)x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x == y, x != y, x &lt; y, x &gt; y, x &lt;= y, x &gt;= y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70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+=, -=, *=, /=, %=, &amp;=, |=, ^=, &lt;&lt;=, &gt;&gt;=, &gt;&gt;&gt;=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64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</a:rPr>
                        <a:t>^x, x = y, </a:t>
                      </a:r>
                      <a:r>
                        <a:rPr lang="en-US" sz="2000" b="0" dirty="0" err="1">
                          <a:effectLst/>
                        </a:rPr>
                        <a:t>x.y</a:t>
                      </a:r>
                      <a:r>
                        <a:rPr lang="en-US" sz="2000" b="0" dirty="0">
                          <a:effectLst/>
                        </a:rPr>
                        <a:t>, </a:t>
                      </a:r>
                      <a:r>
                        <a:rPr lang="en-US" sz="2000" b="0" dirty="0" err="1">
                          <a:effectLst/>
                        </a:rPr>
                        <a:t>x?.y</a:t>
                      </a:r>
                      <a:r>
                        <a:rPr lang="en-US" sz="2000" b="0" dirty="0">
                          <a:effectLst/>
                        </a:rPr>
                        <a:t>, c ? t : f, x ?? y, ??= y,</a:t>
                      </a:r>
                      <a:r>
                        <a:rPr lang="fa-IR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x..y</a:t>
                      </a:r>
                      <a:r>
                        <a:rPr lang="en-US" sz="2000" b="0" dirty="0">
                          <a:effectLst/>
                        </a:rPr>
                        <a:t>, x-&gt;y, =&gt;, f(x), as, await, checked, unchecked, default, delegate, is, </a:t>
                      </a:r>
                      <a:r>
                        <a:rPr lang="en-US" sz="2000" b="0" dirty="0" err="1">
                          <a:effectLst/>
                        </a:rPr>
                        <a:t>nameof</a:t>
                      </a:r>
                      <a:r>
                        <a:rPr lang="en-US" sz="2000" b="0" dirty="0">
                          <a:effectLst/>
                        </a:rPr>
                        <a:t>, new,</a:t>
                      </a:r>
                      <a:r>
                        <a:rPr lang="fa-IR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sizeof</a:t>
                      </a:r>
                      <a:r>
                        <a:rPr lang="en-US" sz="2000" b="0" dirty="0">
                          <a:effectLst/>
                        </a:rPr>
                        <a:t>, </a:t>
                      </a:r>
                      <a:r>
                        <a:rPr lang="en-US" sz="2000" b="0" dirty="0" err="1">
                          <a:effectLst/>
                        </a:rPr>
                        <a:t>stackalloc</a:t>
                      </a:r>
                      <a:r>
                        <a:rPr lang="en-US" sz="2000" b="0" dirty="0">
                          <a:effectLst/>
                        </a:rPr>
                        <a:t>, switch, </a:t>
                      </a:r>
                      <a:r>
                        <a:rPr lang="en-US" sz="2000" b="0" dirty="0" err="1">
                          <a:effectLst/>
                        </a:rPr>
                        <a:t>typeof</a:t>
                      </a:r>
                      <a:r>
                        <a:rPr lang="en-US" sz="2000" b="0" dirty="0">
                          <a:effectLst/>
                        </a:rPr>
                        <a:t>, with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81916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3D3198-5360-43A6-A4D9-75504DEFF972}"/>
              </a:ext>
            </a:extLst>
          </p:cNvPr>
          <p:cNvSpPr txBox="1"/>
          <p:nvPr/>
        </p:nvSpPr>
        <p:spPr>
          <a:xfrm>
            <a:off x="5405662" y="76200"/>
            <a:ext cx="6709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ما میتوانیم بعضی از </a:t>
            </a:r>
            <a:r>
              <a:rPr lang="fa-IR" sz="2400" dirty="0" err="1">
                <a:solidFill>
                  <a:schemeClr val="bg1"/>
                </a:solidFill>
              </a:rPr>
              <a:t>عملگر</a:t>
            </a:r>
            <a:r>
              <a:rPr lang="fa-IR" sz="2400" dirty="0">
                <a:solidFill>
                  <a:schemeClr val="bg1"/>
                </a:solidFill>
              </a:rPr>
              <a:t> ها را هم برای کلاس ها دوباره تعریف کنیم که متناسب با آن شی ایجاد شده از کلاس رفتار کنند.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جدول زیر </a:t>
            </a:r>
            <a:r>
              <a:rPr lang="fa-IR" sz="2400" dirty="0" err="1">
                <a:solidFill>
                  <a:schemeClr val="bg1"/>
                </a:solidFill>
              </a:rPr>
              <a:t>عملگر</a:t>
            </a:r>
            <a:r>
              <a:rPr lang="fa-IR" sz="2400" dirty="0">
                <a:solidFill>
                  <a:schemeClr val="bg1"/>
                </a:solidFill>
              </a:rPr>
              <a:t> </a:t>
            </a:r>
            <a:r>
              <a:rPr lang="fa-IR" sz="2400" dirty="0" err="1">
                <a:solidFill>
                  <a:schemeClr val="bg1"/>
                </a:solidFill>
              </a:rPr>
              <a:t>هایی</a:t>
            </a:r>
            <a:r>
              <a:rPr lang="fa-IR" sz="2400" dirty="0">
                <a:solidFill>
                  <a:schemeClr val="bg1"/>
                </a:solidFill>
              </a:rPr>
              <a:t> که میتوان در </a:t>
            </a:r>
            <a:r>
              <a:rPr lang="en-US" sz="2400" dirty="0">
                <a:solidFill>
                  <a:schemeClr val="bg1"/>
                </a:solidFill>
              </a:rPr>
              <a:t>C#</a:t>
            </a:r>
            <a:r>
              <a:rPr lang="fa-IR" sz="2400" dirty="0">
                <a:solidFill>
                  <a:schemeClr val="bg1"/>
                </a:solidFill>
              </a:rPr>
              <a:t> رفتارشان را تغییر داد را نشان میدهد: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24</a:t>
            </a:r>
          </a:p>
        </p:txBody>
      </p:sp>
      <p:pic>
        <p:nvPicPr>
          <p:cNvPr id="26" name="Picture 25">
            <a:hlinkClick r:id="rId2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88F0F17-DA03-4871-AE50-4765B8B20F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15" b="66062"/>
          <a:stretch/>
        </p:blipFill>
        <p:spPr>
          <a:xfrm>
            <a:off x="3618846" y="537865"/>
            <a:ext cx="8573154" cy="5461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E726C14-04B6-40AC-97E8-AA3CE7BF4776}"/>
              </a:ext>
            </a:extLst>
          </p:cNvPr>
          <p:cNvGrpSpPr/>
          <p:nvPr/>
        </p:nvGrpSpPr>
        <p:grpSpPr>
          <a:xfrm>
            <a:off x="357358" y="0"/>
            <a:ext cx="3411138" cy="6858000"/>
            <a:chOff x="6096000" y="0"/>
            <a:chExt cx="3411138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D9175C-6E40-4FFF-AF02-C72A01037E85}"/>
                </a:ext>
              </a:extLst>
            </p:cNvPr>
            <p:cNvGrpSpPr/>
            <p:nvPr/>
          </p:nvGrpSpPr>
          <p:grpSpPr>
            <a:xfrm>
              <a:off x="6096000" y="0"/>
              <a:ext cx="3411138" cy="6858000"/>
              <a:chOff x="6096000" y="0"/>
              <a:chExt cx="3411138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76AE66-E15F-49E5-B895-87FE3FED6EB1}"/>
                  </a:ext>
                </a:extLst>
              </p:cNvPr>
              <p:cNvSpPr/>
              <p:nvPr/>
            </p:nvSpPr>
            <p:spPr>
              <a:xfrm>
                <a:off x="6096000" y="0"/>
                <a:ext cx="3049200" cy="6858000"/>
              </a:xfrm>
              <a:prstGeom prst="rect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2BE3020-F2CB-4131-93DD-87A94BEE3446}"/>
                  </a:ext>
                </a:extLst>
              </p:cNvPr>
              <p:cNvSpPr/>
              <p:nvPr/>
            </p:nvSpPr>
            <p:spPr>
              <a:xfrm rot="5400000">
                <a:off x="8728823" y="1097380"/>
                <a:ext cx="1189892" cy="366738"/>
              </a:xfrm>
              <a:prstGeom prst="triangle">
                <a:avLst/>
              </a:prstGeom>
              <a:solidFill>
                <a:srgbClr val="772AB8"/>
              </a:solidFill>
              <a:ln>
                <a:solidFill>
                  <a:srgbClr val="772A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8270E-FF15-43EB-B9AD-22284AEBE1AA}"/>
                </a:ext>
              </a:extLst>
            </p:cNvPr>
            <p:cNvSpPr txBox="1"/>
            <p:nvPr/>
          </p:nvSpPr>
          <p:spPr>
            <a:xfrm>
              <a:off x="6793881" y="949966"/>
              <a:ext cx="19039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Inheritance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Hierarchy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5FA56-C5C7-4816-9A3B-48BBD5A9ABA0}"/>
              </a:ext>
            </a:extLst>
          </p:cNvPr>
          <p:cNvGrpSpPr/>
          <p:nvPr/>
        </p:nvGrpSpPr>
        <p:grpSpPr>
          <a:xfrm>
            <a:off x="184334" y="0"/>
            <a:ext cx="3418338" cy="6858000"/>
            <a:chOff x="3046800" y="0"/>
            <a:chExt cx="34183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3596DD-5179-4424-9C62-B7BAF96D00D0}"/>
                </a:ext>
              </a:extLst>
            </p:cNvPr>
            <p:cNvGrpSpPr/>
            <p:nvPr/>
          </p:nvGrpSpPr>
          <p:grpSpPr>
            <a:xfrm>
              <a:off x="3046800" y="0"/>
              <a:ext cx="3418338" cy="6858000"/>
              <a:chOff x="3046800" y="0"/>
              <a:chExt cx="3418338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4BF94-9DE8-402A-9236-61FF95807739}"/>
                  </a:ext>
                </a:extLst>
              </p:cNvPr>
              <p:cNvSpPr/>
              <p:nvPr/>
            </p:nvSpPr>
            <p:spPr>
              <a:xfrm>
                <a:off x="3046800" y="0"/>
                <a:ext cx="3049200" cy="6858000"/>
              </a:xfrm>
              <a:prstGeom prst="rect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91BBDA7-73E7-4071-A5AF-8A2451E2EC28}"/>
                  </a:ext>
                </a:extLst>
              </p:cNvPr>
              <p:cNvSpPr/>
              <p:nvPr/>
            </p:nvSpPr>
            <p:spPr>
              <a:xfrm rot="5400000">
                <a:off x="5682023" y="1092580"/>
                <a:ext cx="1189892" cy="376338"/>
              </a:xfrm>
              <a:prstGeom prst="triangle">
                <a:avLst/>
              </a:prstGeom>
              <a:solidFill>
                <a:srgbClr val="571896"/>
              </a:solidFill>
              <a:ln>
                <a:solidFill>
                  <a:srgbClr val="571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C5160-ED22-4B73-9E89-93982941309F}"/>
                </a:ext>
              </a:extLst>
            </p:cNvPr>
            <p:cNvSpPr txBox="1"/>
            <p:nvPr/>
          </p:nvSpPr>
          <p:spPr>
            <a:xfrm>
              <a:off x="3595708" y="957583"/>
              <a:ext cx="237466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Encapsulation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Side Effect: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Access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Member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	Modifier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B0990-8EC2-4D39-A0C9-A6B1BECBC842}"/>
              </a:ext>
            </a:extLst>
          </p:cNvPr>
          <p:cNvGrpSpPr/>
          <p:nvPr/>
        </p:nvGrpSpPr>
        <p:grpSpPr>
          <a:xfrm>
            <a:off x="0" y="0"/>
            <a:ext cx="3423137" cy="6858000"/>
            <a:chOff x="0" y="0"/>
            <a:chExt cx="342313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A4319D-380E-40AF-9F2A-17E028199155}"/>
                </a:ext>
              </a:extLst>
            </p:cNvPr>
            <p:cNvGrpSpPr/>
            <p:nvPr/>
          </p:nvGrpSpPr>
          <p:grpSpPr>
            <a:xfrm>
              <a:off x="0" y="0"/>
              <a:ext cx="3423137" cy="6858000"/>
              <a:chOff x="0" y="0"/>
              <a:chExt cx="3423137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BE0A70-7A9B-4BC3-BE7A-9877601F4B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3049200" cy="6858000"/>
              </a:xfrm>
              <a:prstGeom prst="rect">
                <a:avLst/>
              </a:prstGeom>
              <a:solidFill>
                <a:srgbClr val="3A0A6A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2833C0F-953B-4C41-A330-20CE2564816A}"/>
                  </a:ext>
                </a:extLst>
              </p:cNvPr>
              <p:cNvSpPr/>
              <p:nvPr/>
            </p:nvSpPr>
            <p:spPr>
              <a:xfrm rot="5400000">
                <a:off x="2640022" y="1092580"/>
                <a:ext cx="1189892" cy="376338"/>
              </a:xfrm>
              <a:prstGeom prst="triangle">
                <a:avLst/>
              </a:prstGeom>
              <a:solidFill>
                <a:srgbClr val="3A0A6A"/>
              </a:solidFill>
              <a:ln>
                <a:solidFill>
                  <a:srgbClr val="3A0A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A538C-610F-488B-8D9D-1B02FA368EED}"/>
                </a:ext>
              </a:extLst>
            </p:cNvPr>
            <p:cNvSpPr txBox="1"/>
            <p:nvPr/>
          </p:nvSpPr>
          <p:spPr>
            <a:xfrm>
              <a:off x="627800" y="957583"/>
              <a:ext cx="198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Abstraction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E5CEAE-376B-46F9-838A-8CFF7A40947C}"/>
              </a:ext>
            </a:extLst>
          </p:cNvPr>
          <p:cNvSpPr txBox="1"/>
          <p:nvPr/>
        </p:nvSpPr>
        <p:spPr>
          <a:xfrm>
            <a:off x="11615270" y="6229319"/>
            <a:ext cx="5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7E59F-0912-4FE8-9D30-40DDA50A6080}"/>
              </a:ext>
            </a:extLst>
          </p:cNvPr>
          <p:cNvGrpSpPr/>
          <p:nvPr/>
        </p:nvGrpSpPr>
        <p:grpSpPr>
          <a:xfrm>
            <a:off x="548860" y="0"/>
            <a:ext cx="3420738" cy="6858000"/>
            <a:chOff x="9142800" y="0"/>
            <a:chExt cx="3420738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257A0-7DB9-47DC-9A7F-22474A50DDEB}"/>
                </a:ext>
              </a:extLst>
            </p:cNvPr>
            <p:cNvGrpSpPr/>
            <p:nvPr/>
          </p:nvGrpSpPr>
          <p:grpSpPr>
            <a:xfrm>
              <a:off x="9142800" y="0"/>
              <a:ext cx="3420738" cy="6858000"/>
              <a:chOff x="9142800" y="0"/>
              <a:chExt cx="3420738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5B01D4-57C8-4755-8664-A65F19B63A87}"/>
                  </a:ext>
                </a:extLst>
              </p:cNvPr>
              <p:cNvSpPr/>
              <p:nvPr/>
            </p:nvSpPr>
            <p:spPr>
              <a:xfrm>
                <a:off x="9142800" y="0"/>
                <a:ext cx="3049200" cy="6858000"/>
              </a:xfrm>
              <a:prstGeom prst="rect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726FA7CE-12EF-4C9A-93EE-BB60E2D3D424}"/>
                  </a:ext>
                </a:extLst>
              </p:cNvPr>
              <p:cNvSpPr/>
              <p:nvPr/>
            </p:nvSpPr>
            <p:spPr>
              <a:xfrm rot="5400000">
                <a:off x="11780423" y="1092580"/>
                <a:ext cx="1189892" cy="376338"/>
              </a:xfrm>
              <a:prstGeom prst="triangle">
                <a:avLst/>
              </a:prstGeom>
              <a:solidFill>
                <a:srgbClr val="984CD6"/>
              </a:solidFill>
              <a:ln>
                <a:solidFill>
                  <a:srgbClr val="984C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160C75-EF26-4667-9B64-627011B6AD38}"/>
                </a:ext>
              </a:extLst>
            </p:cNvPr>
            <p:cNvSpPr txBox="1"/>
            <p:nvPr/>
          </p:nvSpPr>
          <p:spPr>
            <a:xfrm>
              <a:off x="9632769" y="957583"/>
              <a:ext cx="2559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Polymorphism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Overloading</a:t>
              </a:r>
            </a:p>
            <a:p>
              <a:endParaRPr lang="en-US" sz="2400" b="1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chemeClr val="bg1"/>
                  </a:solidFill>
                </a:rPr>
                <a:t>Overriding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3D3198-5360-43A6-A4D9-75504DEFF972}"/>
              </a:ext>
            </a:extLst>
          </p:cNvPr>
          <p:cNvSpPr txBox="1"/>
          <p:nvPr/>
        </p:nvSpPr>
        <p:spPr>
          <a:xfrm>
            <a:off x="5405662" y="76200"/>
            <a:ext cx="670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تصویر رو به رو </a:t>
            </a:r>
            <a:r>
              <a:rPr lang="en-US" sz="2400" dirty="0">
                <a:solidFill>
                  <a:schemeClr val="bg1"/>
                </a:solidFill>
              </a:rPr>
              <a:t>Override</a:t>
            </a:r>
            <a:r>
              <a:rPr lang="fa-IR" sz="2400" dirty="0">
                <a:solidFill>
                  <a:schemeClr val="bg1"/>
                </a:solidFill>
              </a:rPr>
              <a:t> را نشان میدهد</a:t>
            </a:r>
          </a:p>
        </p:txBody>
      </p:sp>
      <p:pic>
        <p:nvPicPr>
          <p:cNvPr id="26" name="Picture 25">
            <a:hlinkClick r:id="rId3" action="ppaction://hlinksldjump"/>
            <a:extLst>
              <a:ext uri="{FF2B5EF4-FFF2-40B4-BE49-F238E27FC236}">
                <a16:creationId xmlns:a16="http://schemas.microsoft.com/office/drawing/2014/main" id="{30347601-891C-48B1-AC2B-3A86F3A71A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6EC-5376-49BA-AE22-B0F759BA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0363-7DF6-4E0B-9F7B-48672C4C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Svetlin</a:t>
            </a:r>
            <a:r>
              <a:rPr lang="en-US" dirty="0"/>
              <a:t> </a:t>
            </a:r>
            <a:r>
              <a:rPr lang="en-US" dirty="0" err="1"/>
              <a:t>Nakov</a:t>
            </a:r>
            <a:r>
              <a:rPr lang="en-US" dirty="0"/>
              <a:t>, </a:t>
            </a:r>
            <a:r>
              <a:rPr lang="en-US" dirty="0" err="1"/>
              <a:t>Veselin</a:t>
            </a:r>
            <a:r>
              <a:rPr lang="en-US" dirty="0"/>
              <a:t> Kolev : Fundamentals of Computer Programming with C# 2013</a:t>
            </a:r>
          </a:p>
          <a:p>
            <a:endParaRPr lang="en-US" dirty="0"/>
          </a:p>
          <a:p>
            <a:r>
              <a:rPr lang="en-US" dirty="0"/>
              <a:t>[2] Microsoft C# Documentation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https://learn.microsoft.com/en-us/dotnet/csharp/fundamentals/object-oriented/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[3] W3Schools Online Web Tutorials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https://www.w3schools.com/cs/cs_oop.php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6D57FF09-1192-47F5-BAEA-E901270BDC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B08-D67D-40D7-90C4-62111B61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D69-A228-4C5C-B56C-B2AF3FC7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Oriented Programming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Destructor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OOP Principles</a:t>
            </a:r>
            <a:endParaRPr lang="fa-I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Encapsulation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Inheritance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3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1375-5EBE-42A2-921C-DCDAD594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/>
              <a:t>کلاس یک </a:t>
            </a:r>
            <a:r>
              <a:rPr lang="en-US" dirty="0"/>
              <a:t>reference datatype</a:t>
            </a:r>
            <a:r>
              <a:rPr lang="fa-IR" dirty="0"/>
              <a:t> است که درونش یک سری صفت (</a:t>
            </a:r>
            <a:r>
              <a:rPr lang="en-US" dirty="0"/>
              <a:t>state</a:t>
            </a:r>
            <a:r>
              <a:rPr lang="fa-IR" dirty="0"/>
              <a:t>) و رفتار (</a:t>
            </a:r>
            <a:r>
              <a:rPr lang="en-US" dirty="0"/>
              <a:t>behavior</a:t>
            </a:r>
            <a:r>
              <a:rPr lang="fa-IR" dirty="0"/>
              <a:t>) دارد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کلمات مترادف آنها:</a:t>
            </a:r>
          </a:p>
          <a:p>
            <a:pPr marL="0" indent="0" algn="r" rtl="1">
              <a:buNone/>
            </a:pPr>
            <a:r>
              <a:rPr lang="fa-IR" dirty="0"/>
              <a:t>رفتار = </a:t>
            </a:r>
            <a:r>
              <a:rPr lang="en-US" dirty="0"/>
              <a:t>behavior - method</a:t>
            </a:r>
          </a:p>
          <a:p>
            <a:pPr marL="0" indent="0" algn="r" rtl="1">
              <a:buNone/>
            </a:pPr>
            <a:r>
              <a:rPr lang="fa-IR" dirty="0"/>
              <a:t>صفت = </a:t>
            </a:r>
            <a:r>
              <a:rPr lang="en-US" dirty="0"/>
              <a:t>state - field - attribute - property - data</a:t>
            </a:r>
            <a:endParaRPr lang="fa-IR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fa-IR" dirty="0" err="1"/>
              <a:t>موجودیتی</a:t>
            </a:r>
            <a:r>
              <a:rPr lang="fa-IR" dirty="0"/>
              <a:t> (کلاس) که فقط صفت داشته باشد وجود ندارد!</a:t>
            </a:r>
          </a:p>
          <a:p>
            <a:pPr marL="0" indent="0" algn="r" rtl="1">
              <a:buNone/>
            </a:pPr>
            <a:r>
              <a:rPr lang="fa-IR" dirty="0"/>
              <a:t>به اعضای داخلی یک کلاس </a:t>
            </a:r>
            <a:r>
              <a:rPr lang="en-US" dirty="0"/>
              <a:t>class member</a:t>
            </a:r>
            <a:r>
              <a:rPr lang="fa-IR" dirty="0"/>
              <a:t> گفته میشود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097FB-491F-4B44-8C7E-E6F3017568E1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91CC1D37-DABC-478B-8C09-18AA5F4CD5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83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1375-5EBE-42A2-921C-DCDAD594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fa-IR" dirty="0"/>
              <a:t>مزایا و معایب استفاده از </a:t>
            </a:r>
            <a:r>
              <a:rPr lang="en-US" dirty="0"/>
              <a:t>OOP</a:t>
            </a:r>
            <a:r>
              <a:rPr lang="fa-IR" dirty="0"/>
              <a:t>: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بهبود بهره </a:t>
            </a:r>
            <a:r>
              <a:rPr lang="fa-IR" dirty="0" err="1"/>
              <a:t>وری</a:t>
            </a:r>
            <a:r>
              <a:rPr lang="fa-IR" dirty="0"/>
              <a:t> توسعه نرم افزار(توسعه ی آسان)</a:t>
            </a:r>
            <a:endParaRPr lang="en-US" dirty="0"/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قابلیت استفاده مجدد از کد</a:t>
            </a:r>
            <a:r>
              <a:rPr lang="en-US" dirty="0"/>
              <a:t>(Reusability)</a:t>
            </a:r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نگهداری آسان تر</a:t>
            </a:r>
            <a:endParaRPr lang="en-US" dirty="0"/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طراحی </a:t>
            </a:r>
            <a:r>
              <a:rPr lang="fa-IR" dirty="0" err="1"/>
              <a:t>مدولار</a:t>
            </a:r>
            <a:r>
              <a:rPr lang="en-US" dirty="0"/>
              <a:t>(Modularity)</a:t>
            </a:r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جداسازی وظایف</a:t>
            </a:r>
            <a:endParaRPr lang="en-US" dirty="0"/>
          </a:p>
          <a:p>
            <a:pPr algn="r" rtl="1">
              <a:buFont typeface="Arial" panose="020B0604020202020204" pitchFamily="34" charset="0"/>
              <a:buChar char="+"/>
            </a:pPr>
            <a:r>
              <a:rPr lang="en-US" dirty="0"/>
              <a:t> </a:t>
            </a:r>
            <a:r>
              <a:rPr lang="fa-IR" dirty="0"/>
              <a:t>قابلیت گسترش</a:t>
            </a:r>
            <a:endParaRPr lang="en-US" dirty="0"/>
          </a:p>
          <a:p>
            <a:pPr algn="r" rtl="1">
              <a:buFont typeface="Arial" panose="020B0604020202020204" pitchFamily="34" charset="0"/>
              <a:buChar char="+"/>
            </a:pPr>
            <a:endParaRPr lang="en-US" dirty="0"/>
          </a:p>
          <a:p>
            <a:pPr algn="r" rtl="1">
              <a:buFont typeface="Arial" panose="020B0604020202020204" pitchFamily="34" charset="0"/>
              <a:buChar char="-"/>
            </a:pPr>
            <a:r>
              <a:rPr lang="en-US" dirty="0"/>
              <a:t> </a:t>
            </a:r>
            <a:r>
              <a:rPr lang="fa-IR" dirty="0"/>
              <a:t>برنامه ها می توانند بزرگتر و کندتر اجرا شوند</a:t>
            </a:r>
          </a:p>
          <a:p>
            <a:pPr algn="r" rtl="1">
              <a:buFont typeface="Arial" panose="020B0604020202020204" pitchFamily="34" charset="0"/>
              <a:buChar char="-"/>
            </a:pPr>
            <a:r>
              <a:rPr lang="fa-IR" dirty="0"/>
              <a:t> برای همه ی اهداف برنامه </a:t>
            </a:r>
            <a:r>
              <a:rPr lang="fa-IR" dirty="0" err="1"/>
              <a:t>نویسی</a:t>
            </a:r>
            <a:r>
              <a:rPr lang="fa-IR" dirty="0"/>
              <a:t> مناسب </a:t>
            </a:r>
            <a:r>
              <a:rPr lang="fa-IR" dirty="0" err="1"/>
              <a:t>نیستد</a:t>
            </a:r>
            <a:r>
              <a:rPr lang="fa-IR" dirty="0"/>
              <a:t>(برای هر چیزی نمیتوان از آن استفاده نمود)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E0464-857C-4830-81A0-820F7068C995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0670C880-B27B-49E8-ABE3-198B328651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48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1375-5EBE-42A2-921C-DCDAD594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/>
              <a:t>برای استفاده از کلاس ها دو راه وجود دارد: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1. اسم کلاس را صدا بزنیم:</a:t>
            </a:r>
          </a:p>
          <a:p>
            <a:pPr marL="0" indent="0" algn="r" rtl="1">
              <a:buNone/>
            </a:pPr>
            <a:r>
              <a:rPr lang="fa-IR" dirty="0"/>
              <a:t>فقط به اعضایی دسترسی داریم که </a:t>
            </a:r>
            <a:r>
              <a:rPr lang="en-US" dirty="0"/>
              <a:t>static</a:t>
            </a:r>
            <a:r>
              <a:rPr lang="fa-IR" dirty="0"/>
              <a:t> و </a:t>
            </a:r>
            <a:r>
              <a:rPr lang="en-US" dirty="0"/>
              <a:t>public</a:t>
            </a:r>
            <a:r>
              <a:rPr lang="fa-IR" dirty="0"/>
              <a:t> باشند.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2. از کلاس نمونه گیری کنیم یا </a:t>
            </a:r>
            <a:r>
              <a:rPr lang="en-US" dirty="0"/>
              <a:t>obj</a:t>
            </a:r>
            <a:r>
              <a:rPr lang="fa-IR" dirty="0"/>
              <a:t> بسازیم:</a:t>
            </a:r>
          </a:p>
          <a:p>
            <a:pPr marL="0" indent="0" algn="r" rtl="1">
              <a:buNone/>
            </a:pPr>
            <a:r>
              <a:rPr lang="fa-IR" dirty="0"/>
              <a:t>فقط به اعضایی دسترسی داریم که </a:t>
            </a:r>
            <a:r>
              <a:rPr lang="en-US" dirty="0"/>
              <a:t>non-static</a:t>
            </a:r>
            <a:r>
              <a:rPr lang="fa-IR" dirty="0"/>
              <a:t> و </a:t>
            </a:r>
            <a:r>
              <a:rPr lang="en-US" dirty="0"/>
              <a:t>public</a:t>
            </a:r>
            <a:r>
              <a:rPr lang="fa-IR" dirty="0"/>
              <a:t> باشند.</a:t>
            </a:r>
          </a:p>
          <a:p>
            <a:pPr marL="0" indent="0" algn="r" rtl="1">
              <a:buNone/>
            </a:pPr>
            <a:endParaRPr lang="fa-I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92F5-8054-4A53-8868-DBFD34A7BA6B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AC00F2B7-2766-4447-B44B-959C40399C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638C7-FEEC-4E1D-95AD-AC94C11B2E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81" y="1426379"/>
            <a:ext cx="8622838" cy="5431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CAC2F-448C-4372-9C03-4FDFA4F20F2D}"/>
              </a:ext>
            </a:extLst>
          </p:cNvPr>
          <p:cNvSpPr txBox="1"/>
          <p:nvPr/>
        </p:nvSpPr>
        <p:spPr>
          <a:xfrm>
            <a:off x="5154058" y="1690688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تصویر رو به رو نحوه ی تعریف شدن کلاس و </a:t>
            </a:r>
            <a:r>
              <a:rPr lang="fa-IR" dirty="0" err="1">
                <a:solidFill>
                  <a:schemeClr val="bg1"/>
                </a:solidFill>
              </a:rPr>
              <a:t>اجزاءش</a:t>
            </a:r>
            <a:r>
              <a:rPr lang="fa-IR" dirty="0">
                <a:solidFill>
                  <a:schemeClr val="bg1"/>
                </a:solidFill>
              </a:rPr>
              <a:t> را نشان میدهد: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292A0-D37C-4EA0-A4E7-3AD6B58C8310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C3980243-2BF0-4911-8B5B-4423BCAE0A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6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E91786-BDF1-4BE4-80AC-DA4F724D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انواع کلاس ها در </a:t>
            </a:r>
            <a:r>
              <a:rPr lang="en-US" dirty="0"/>
              <a:t>C#</a:t>
            </a:r>
            <a:r>
              <a:rPr lang="fa-IR" dirty="0"/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Regular/Non-Abstract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Abstract(</a:t>
            </a:r>
            <a:r>
              <a:rPr lang="fa-IR" dirty="0" err="1"/>
              <a:t>تجرید</a:t>
            </a:r>
            <a:r>
              <a:rPr lang="fa-IR" dirty="0"/>
              <a:t> یا خلاصه شده</a:t>
            </a:r>
            <a:r>
              <a:rPr lang="en-US" dirty="0"/>
              <a:t>)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Partial(</a:t>
            </a:r>
            <a:r>
              <a:rPr lang="fa-IR" dirty="0"/>
              <a:t>قسمتی</a:t>
            </a:r>
            <a:r>
              <a:rPr lang="en-US" dirty="0"/>
              <a:t>)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Sealed(</a:t>
            </a:r>
            <a:r>
              <a:rPr lang="fa-IR" dirty="0"/>
              <a:t>مهر و موم شده</a:t>
            </a:r>
            <a:r>
              <a:rPr lang="en-US" dirty="0"/>
              <a:t>) Class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Static(</a:t>
            </a:r>
            <a:r>
              <a:rPr lang="fa-IR" dirty="0"/>
              <a:t>ایستا</a:t>
            </a:r>
            <a:r>
              <a:rPr lang="en-US" dirty="0"/>
              <a:t>) Class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Interface(</a:t>
            </a:r>
            <a:r>
              <a:rPr lang="fa-IR" dirty="0"/>
              <a:t>رابط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16FD3-89D7-4CBE-A1DE-389D0A84CF9F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C3980243-2BF0-4911-8B5B-4423BCAE0A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76467-60F5-4754-AC3F-3D633EC2D8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" y="1437005"/>
            <a:ext cx="10287000" cy="5420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4B653-456A-42F0-9B82-F698A7F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2710A-C74F-4FF4-AB16-ABCE08645243}"/>
              </a:ext>
            </a:extLst>
          </p:cNvPr>
          <p:cNvSpPr txBox="1"/>
          <p:nvPr/>
        </p:nvSpPr>
        <p:spPr>
          <a:xfrm>
            <a:off x="7426406" y="1690688"/>
            <a:ext cx="33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</a:rPr>
              <a:t>نمونه ای از ارث بری </a:t>
            </a:r>
            <a:r>
              <a:rPr lang="fa-IR" dirty="0" err="1">
                <a:solidFill>
                  <a:schemeClr val="bg1"/>
                </a:solidFill>
              </a:rPr>
              <a:t>چندگانه</a:t>
            </a:r>
            <a:r>
              <a:rPr lang="fa-IR" dirty="0">
                <a:solidFill>
                  <a:schemeClr val="bg1"/>
                </a:solidFill>
              </a:rPr>
              <a:t> از </a:t>
            </a:r>
            <a:r>
              <a:rPr lang="en-US" dirty="0">
                <a:solidFill>
                  <a:schemeClr val="bg1"/>
                </a:solidFill>
              </a:rPr>
              <a:t>interface</a:t>
            </a:r>
            <a:r>
              <a:rPr lang="fa-IR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CAF00-6672-4A1D-AC15-BAFD651EF5E1}"/>
              </a:ext>
            </a:extLst>
          </p:cNvPr>
          <p:cNvSpPr txBox="1"/>
          <p:nvPr/>
        </p:nvSpPr>
        <p:spPr>
          <a:xfrm>
            <a:off x="11623366" y="622931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C3980243-2BF0-4911-8B5B-4423BCAE0A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t="20313" r="23828" b="19921"/>
          <a:stretch/>
        </p:blipFill>
        <p:spPr>
          <a:xfrm>
            <a:off x="5838264" y="6137274"/>
            <a:ext cx="515471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513780"/>
      </a:accent1>
      <a:accent2>
        <a:srgbClr val="5E4798"/>
      </a:accent2>
      <a:accent3>
        <a:srgbClr val="8969B7"/>
      </a:accent3>
      <a:accent4>
        <a:srgbClr val="453170"/>
      </a:accent4>
      <a:accent5>
        <a:srgbClr val="634696"/>
      </a:accent5>
      <a:accent6>
        <a:srgbClr val="9B4993"/>
      </a:accent6>
      <a:hlink>
        <a:srgbClr val="8F8F8F"/>
      </a:hlink>
      <a:folHlink>
        <a:srgbClr val="A5A5A5"/>
      </a:folHlink>
    </a:clrScheme>
    <a:fontScheme name="مقاله">
      <a:majorFont>
        <a:latin typeface="Arial"/>
        <a:ea typeface=""/>
        <a:cs typeface="B Titr"/>
      </a:majorFont>
      <a:minorFont>
        <a:latin typeface="Arial"/>
        <a:ea typeface=""/>
        <a:cs typeface="B Nazani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4088</Words>
  <Application>Microsoft Office PowerPoint</Application>
  <PresentationFormat>Widescreen</PresentationFormat>
  <Paragraphs>681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Segoe UI Emoji</vt:lpstr>
      <vt:lpstr>Wingdings</vt:lpstr>
      <vt:lpstr>Office Theme</vt:lpstr>
      <vt:lpstr>PowerPoint Presentation</vt:lpstr>
      <vt:lpstr>PowerPoint Presentation</vt:lpstr>
      <vt:lpstr>فهرست مطالب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Object Oriented Programming</vt:lpstr>
      <vt:lpstr>Constructor</vt:lpstr>
      <vt:lpstr>Destructor</vt:lpstr>
      <vt:lpstr>OOP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</dc:creator>
  <cp:lastModifiedBy>Ali M</cp:lastModifiedBy>
  <cp:revision>57</cp:revision>
  <dcterms:created xsi:type="dcterms:W3CDTF">2023-12-17T14:57:12Z</dcterms:created>
  <dcterms:modified xsi:type="dcterms:W3CDTF">2024-04-03T18:40:42Z</dcterms:modified>
</cp:coreProperties>
</file>