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67" r:id="rId5"/>
    <p:sldId id="258" r:id="rId6"/>
    <p:sldId id="259" r:id="rId7"/>
    <p:sldId id="269" r:id="rId8"/>
    <p:sldId id="270" r:id="rId9"/>
    <p:sldId id="271" r:id="rId10"/>
    <p:sldId id="263" r:id="rId11"/>
    <p:sldId id="264" r:id="rId12"/>
    <p:sldId id="265" r:id="rId13"/>
    <p:sldId id="266" r:id="rId14"/>
    <p:sldId id="260" r:id="rId15"/>
    <p:sldId id="273" r:id="rId16"/>
    <p:sldId id="274" r:id="rId17"/>
    <p:sldId id="275" r:id="rId18"/>
    <p:sldId id="276" r:id="rId19"/>
    <p:sldId id="277" r:id="rId20"/>
    <p:sldId id="272" r:id="rId21"/>
    <p:sldId id="278" r:id="rId22"/>
    <p:sldId id="268" r:id="rId23"/>
  </p:sldIdLst>
  <p:sldSz cx="9145588" cy="5145088"/>
  <p:notesSz cx="6858000" cy="9144000"/>
  <p:embeddedFontLs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Plus Jakarta Sans" panose="020B0604020202020204" charset="0"/>
      <p:regular r:id="rId29"/>
      <p:bold r:id="rId30"/>
      <p:italic r:id="rId31"/>
      <p:boldItalic r:id="rId32"/>
    </p:embeddedFont>
    <p:embeddedFont>
      <p:font typeface="Plus Jakarta Sans Medium" panose="020B0604020202020204" charset="0"/>
      <p:regular r:id="rId33"/>
      <p:bold r:id="rId34"/>
      <p:italic r:id="rId35"/>
      <p:boldItalic r:id="rId36"/>
    </p:embeddedFont>
    <p:embeddedFont>
      <p:font typeface="Trebuchet MS" panose="020B0603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000000"/>
          </p15:clr>
        </p15:guide>
        <p15:guide id="2" pos="2881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gDMw/gOi43TawFSGy+os6c+XKC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46" y="60"/>
      </p:cViewPr>
      <p:guideLst>
        <p:guide orient="horz" pos="1621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55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5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585e5a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585e5a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34e614c3f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134e614c3f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34e614c3f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134e614c3f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34e614c3f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134e614c3f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585e5a41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585e5a41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083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376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307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34e614c3f_2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134e614c3f_2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134e614c3f_2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134e614c3f_2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5d7ff797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15d7ff797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585e5a41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585e5a41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585e5a41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585e5a41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410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585e5a41e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6585e5a41e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585e5a41e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585e5a41e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585e5a41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585e5a41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226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585e5a41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585e5a41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899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560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34e614c3f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134e614c3f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42ff3d8b87_1_105"/>
          <p:cNvSpPr txBox="1">
            <a:spLocks noGrp="1"/>
          </p:cNvSpPr>
          <p:nvPr>
            <p:ph type="ftr" idx="11"/>
          </p:nvPr>
        </p:nvSpPr>
        <p:spPr>
          <a:xfrm>
            <a:off x="3109495" y="4784920"/>
            <a:ext cx="29268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142ff3d8b87_1_105"/>
          <p:cNvSpPr txBox="1">
            <a:spLocks noGrp="1"/>
          </p:cNvSpPr>
          <p:nvPr>
            <p:ph type="dt" idx="10"/>
          </p:nvPr>
        </p:nvSpPr>
        <p:spPr>
          <a:xfrm>
            <a:off x="457279" y="4784920"/>
            <a:ext cx="21033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142ff3d8b87_1_105"/>
          <p:cNvSpPr txBox="1">
            <a:spLocks noGrp="1"/>
          </p:cNvSpPr>
          <p:nvPr>
            <p:ph type="sldNum" idx="12"/>
          </p:nvPr>
        </p:nvSpPr>
        <p:spPr>
          <a:xfrm>
            <a:off x="6584814" y="4784920"/>
            <a:ext cx="210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 rot="5400000">
            <a:off x="2875035" y="-1217234"/>
            <a:ext cx="3395520" cy="823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 rot="5400000">
            <a:off x="3634513" y="1668292"/>
            <a:ext cx="4494806" cy="157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 rot="5400000">
            <a:off x="397832" y="163874"/>
            <a:ext cx="4494806" cy="4588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d97f235b5_0_171"/>
          <p:cNvSpPr txBox="1">
            <a:spLocks noGrp="1"/>
          </p:cNvSpPr>
          <p:nvPr>
            <p:ph type="ctrTitle"/>
          </p:nvPr>
        </p:nvSpPr>
        <p:spPr>
          <a:xfrm>
            <a:off x="311762" y="744803"/>
            <a:ext cx="8522100" cy="2053200"/>
          </a:xfrm>
          <a:prstGeom prst="rect">
            <a:avLst/>
          </a:prstGeom>
        </p:spPr>
        <p:txBody>
          <a:bodyPr spcFirstLastPara="1" wrap="square" lIns="91450" tIns="91450" rIns="91450" bIns="914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g2ad97f235b5_0_171"/>
          <p:cNvSpPr txBox="1">
            <a:spLocks noGrp="1"/>
          </p:cNvSpPr>
          <p:nvPr>
            <p:ph type="subTitle" idx="1"/>
          </p:nvPr>
        </p:nvSpPr>
        <p:spPr>
          <a:xfrm>
            <a:off x="311754" y="2834993"/>
            <a:ext cx="8522100" cy="792900"/>
          </a:xfrm>
          <a:prstGeom prst="rect">
            <a:avLst/>
          </a:prstGeom>
        </p:spPr>
        <p:txBody>
          <a:bodyPr spcFirstLastPara="1" wrap="square" lIns="91450" tIns="91450" rIns="91450" bIns="9145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g2ad97f235b5_0_171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d97f235b5_0_175"/>
          <p:cNvSpPr txBox="1">
            <a:spLocks noGrp="1"/>
          </p:cNvSpPr>
          <p:nvPr>
            <p:ph type="title"/>
          </p:nvPr>
        </p:nvSpPr>
        <p:spPr>
          <a:xfrm>
            <a:off x="311754" y="2151509"/>
            <a:ext cx="8522100" cy="8421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g2ad97f235b5_0_175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d97f235b5_0_178"/>
          <p:cNvSpPr txBox="1">
            <a:spLocks noGrp="1"/>
          </p:cNvSpPr>
          <p:nvPr>
            <p:ph type="title"/>
          </p:nvPr>
        </p:nvSpPr>
        <p:spPr>
          <a:xfrm>
            <a:off x="311754" y="445161"/>
            <a:ext cx="8522100" cy="573000"/>
          </a:xfrm>
          <a:prstGeom prst="rect">
            <a:avLst/>
          </a:prstGeom>
        </p:spPr>
        <p:txBody>
          <a:bodyPr spcFirstLastPara="1" wrap="square" lIns="91450" tIns="91450" rIns="91450" bIns="9145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2ad97f235b5_0_178"/>
          <p:cNvSpPr txBox="1">
            <a:spLocks noGrp="1"/>
          </p:cNvSpPr>
          <p:nvPr>
            <p:ph type="body" idx="1"/>
          </p:nvPr>
        </p:nvSpPr>
        <p:spPr>
          <a:xfrm>
            <a:off x="311754" y="1152828"/>
            <a:ext cx="8522100" cy="3417300"/>
          </a:xfrm>
          <a:prstGeom prst="rect">
            <a:avLst/>
          </a:prstGeom>
        </p:spPr>
        <p:txBody>
          <a:bodyPr spcFirstLastPara="1" wrap="square" lIns="91450" tIns="91450" rIns="91450" bIns="9145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g2ad97f235b5_0_178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d97f235b5_0_182"/>
          <p:cNvSpPr txBox="1">
            <a:spLocks noGrp="1"/>
          </p:cNvSpPr>
          <p:nvPr>
            <p:ph type="title"/>
          </p:nvPr>
        </p:nvSpPr>
        <p:spPr>
          <a:xfrm>
            <a:off x="311754" y="445161"/>
            <a:ext cx="8522100" cy="573000"/>
          </a:xfrm>
          <a:prstGeom prst="rect">
            <a:avLst/>
          </a:prstGeom>
        </p:spPr>
        <p:txBody>
          <a:bodyPr spcFirstLastPara="1" wrap="square" lIns="91450" tIns="91450" rIns="91450" bIns="9145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2ad97f235b5_0_182"/>
          <p:cNvSpPr txBox="1">
            <a:spLocks noGrp="1"/>
          </p:cNvSpPr>
          <p:nvPr>
            <p:ph type="body" idx="1"/>
          </p:nvPr>
        </p:nvSpPr>
        <p:spPr>
          <a:xfrm>
            <a:off x="311754" y="1152828"/>
            <a:ext cx="4000500" cy="3417300"/>
          </a:xfrm>
          <a:prstGeom prst="rect">
            <a:avLst/>
          </a:prstGeom>
        </p:spPr>
        <p:txBody>
          <a:bodyPr spcFirstLastPara="1" wrap="square" lIns="91450" tIns="91450" rIns="91450" bIns="91450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g2ad97f235b5_0_182"/>
          <p:cNvSpPr txBox="1">
            <a:spLocks noGrp="1"/>
          </p:cNvSpPr>
          <p:nvPr>
            <p:ph type="body" idx="2"/>
          </p:nvPr>
        </p:nvSpPr>
        <p:spPr>
          <a:xfrm>
            <a:off x="4833232" y="1152828"/>
            <a:ext cx="4000500" cy="3417300"/>
          </a:xfrm>
          <a:prstGeom prst="rect">
            <a:avLst/>
          </a:prstGeom>
        </p:spPr>
        <p:txBody>
          <a:bodyPr spcFirstLastPara="1" wrap="square" lIns="91450" tIns="91450" rIns="91450" bIns="91450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g2ad97f235b5_0_182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d97f235b5_0_187"/>
          <p:cNvSpPr txBox="1">
            <a:spLocks noGrp="1"/>
          </p:cNvSpPr>
          <p:nvPr>
            <p:ph type="title"/>
          </p:nvPr>
        </p:nvSpPr>
        <p:spPr>
          <a:xfrm>
            <a:off x="311754" y="445161"/>
            <a:ext cx="8522100" cy="573000"/>
          </a:xfrm>
          <a:prstGeom prst="rect">
            <a:avLst/>
          </a:prstGeom>
        </p:spPr>
        <p:txBody>
          <a:bodyPr spcFirstLastPara="1" wrap="square" lIns="91450" tIns="91450" rIns="91450" bIns="9145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2ad97f235b5_0_187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d97f235b5_0_190"/>
          <p:cNvSpPr txBox="1">
            <a:spLocks noGrp="1"/>
          </p:cNvSpPr>
          <p:nvPr>
            <p:ph type="title"/>
          </p:nvPr>
        </p:nvSpPr>
        <p:spPr>
          <a:xfrm>
            <a:off x="311754" y="555770"/>
            <a:ext cx="2808600" cy="756000"/>
          </a:xfrm>
          <a:prstGeom prst="rect">
            <a:avLst/>
          </a:prstGeom>
        </p:spPr>
        <p:txBody>
          <a:bodyPr spcFirstLastPara="1" wrap="square" lIns="91450" tIns="91450" rIns="91450" bIns="9145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g2ad97f235b5_0_190"/>
          <p:cNvSpPr txBox="1">
            <a:spLocks noGrp="1"/>
          </p:cNvSpPr>
          <p:nvPr>
            <p:ph type="body" idx="1"/>
          </p:nvPr>
        </p:nvSpPr>
        <p:spPr>
          <a:xfrm>
            <a:off x="311754" y="1390026"/>
            <a:ext cx="2808600" cy="3180300"/>
          </a:xfrm>
          <a:prstGeom prst="rect">
            <a:avLst/>
          </a:prstGeom>
        </p:spPr>
        <p:txBody>
          <a:bodyPr spcFirstLastPara="1" wrap="square" lIns="91450" tIns="91450" rIns="91450" bIns="91450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4" name="Google Shape;114;g2ad97f235b5_0_190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d97f235b5_0_194"/>
          <p:cNvSpPr txBox="1">
            <a:spLocks noGrp="1"/>
          </p:cNvSpPr>
          <p:nvPr>
            <p:ph type="title"/>
          </p:nvPr>
        </p:nvSpPr>
        <p:spPr>
          <a:xfrm>
            <a:off x="490334" y="450288"/>
            <a:ext cx="6369000" cy="40920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7" name="Google Shape;117;g2ad97f235b5_0_194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d97f235b5_0_197"/>
          <p:cNvSpPr/>
          <p:nvPr/>
        </p:nvSpPr>
        <p:spPr>
          <a:xfrm>
            <a:off x="4572788" y="-125"/>
            <a:ext cx="4572900" cy="514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ad97f235b5_0_197"/>
          <p:cNvSpPr txBox="1">
            <a:spLocks noGrp="1"/>
          </p:cNvSpPr>
          <p:nvPr>
            <p:ph type="title"/>
          </p:nvPr>
        </p:nvSpPr>
        <p:spPr>
          <a:xfrm>
            <a:off x="265546" y="1233553"/>
            <a:ext cx="4045800" cy="1482900"/>
          </a:xfrm>
          <a:prstGeom prst="rect">
            <a:avLst/>
          </a:prstGeom>
        </p:spPr>
        <p:txBody>
          <a:bodyPr spcFirstLastPara="1" wrap="square" lIns="91450" tIns="91450" rIns="91450" bIns="914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1" name="Google Shape;121;g2ad97f235b5_0_197"/>
          <p:cNvSpPr txBox="1">
            <a:spLocks noGrp="1"/>
          </p:cNvSpPr>
          <p:nvPr>
            <p:ph type="subTitle" idx="1"/>
          </p:nvPr>
        </p:nvSpPr>
        <p:spPr>
          <a:xfrm>
            <a:off x="265546" y="2803933"/>
            <a:ext cx="4045800" cy="1235400"/>
          </a:xfrm>
          <a:prstGeom prst="rect">
            <a:avLst/>
          </a:prstGeom>
        </p:spPr>
        <p:txBody>
          <a:bodyPr spcFirstLastPara="1" wrap="square" lIns="91450" tIns="91450" rIns="91450" bIns="9145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2" name="Google Shape;122;g2ad97f235b5_0_197"/>
          <p:cNvSpPr txBox="1">
            <a:spLocks noGrp="1"/>
          </p:cNvSpPr>
          <p:nvPr>
            <p:ph type="body" idx="2"/>
          </p:nvPr>
        </p:nvSpPr>
        <p:spPr>
          <a:xfrm>
            <a:off x="4940351" y="724297"/>
            <a:ext cx="3837600" cy="36963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g2ad97f235b5_0_197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ctrTitle"/>
          </p:nvPr>
        </p:nvSpPr>
        <p:spPr>
          <a:xfrm>
            <a:off x="685920" y="1598313"/>
            <a:ext cx="7773750" cy="110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ubTitle" idx="1"/>
          </p:nvPr>
        </p:nvSpPr>
        <p:spPr>
          <a:xfrm>
            <a:off x="1371839" y="2915550"/>
            <a:ext cx="6401911" cy="1314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d97f235b5_0_203"/>
          <p:cNvSpPr txBox="1">
            <a:spLocks noGrp="1"/>
          </p:cNvSpPr>
          <p:nvPr>
            <p:ph type="body" idx="1"/>
          </p:nvPr>
        </p:nvSpPr>
        <p:spPr>
          <a:xfrm>
            <a:off x="311754" y="4231870"/>
            <a:ext cx="5999700" cy="6054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6" name="Google Shape;126;g2ad97f235b5_0_203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d97f235b5_0_206"/>
          <p:cNvSpPr txBox="1">
            <a:spLocks noGrp="1"/>
          </p:cNvSpPr>
          <p:nvPr>
            <p:ph type="title" hasCustomPrompt="1"/>
          </p:nvPr>
        </p:nvSpPr>
        <p:spPr>
          <a:xfrm>
            <a:off x="311754" y="1106464"/>
            <a:ext cx="8522100" cy="1964100"/>
          </a:xfrm>
          <a:prstGeom prst="rect">
            <a:avLst/>
          </a:prstGeom>
        </p:spPr>
        <p:txBody>
          <a:bodyPr spcFirstLastPara="1" wrap="square" lIns="91450" tIns="91450" rIns="91450" bIns="914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" name="Google Shape;129;g2ad97f235b5_0_206"/>
          <p:cNvSpPr txBox="1">
            <a:spLocks noGrp="1"/>
          </p:cNvSpPr>
          <p:nvPr>
            <p:ph type="body" idx="1"/>
          </p:nvPr>
        </p:nvSpPr>
        <p:spPr>
          <a:xfrm>
            <a:off x="311754" y="3153190"/>
            <a:ext cx="8522100" cy="1301100"/>
          </a:xfrm>
          <a:prstGeom prst="rect">
            <a:avLst/>
          </a:prstGeom>
        </p:spPr>
        <p:txBody>
          <a:bodyPr spcFirstLastPara="1" wrap="square" lIns="91450" tIns="91450" rIns="91450" bIns="91450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g2ad97f235b5_0_206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d97f235b5_0_210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722438" y="3306196"/>
            <a:ext cx="7773750" cy="102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722438" y="2180709"/>
            <a:ext cx="7773750" cy="112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350899" y="1229105"/>
            <a:ext cx="3083461" cy="347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2"/>
          </p:nvPr>
        </p:nvSpPr>
        <p:spPr>
          <a:xfrm>
            <a:off x="3586787" y="1229105"/>
            <a:ext cx="3085047" cy="347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457279" y="1151690"/>
            <a:ext cx="4040890" cy="47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457279" y="1631660"/>
            <a:ext cx="4040890" cy="296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3"/>
          </p:nvPr>
        </p:nvSpPr>
        <p:spPr>
          <a:xfrm>
            <a:off x="4645833" y="1151690"/>
            <a:ext cx="4042477" cy="47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4"/>
          </p:nvPr>
        </p:nvSpPr>
        <p:spPr>
          <a:xfrm>
            <a:off x="4645833" y="1631660"/>
            <a:ext cx="4042477" cy="296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457280" y="204851"/>
            <a:ext cx="3008835" cy="87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575671" y="204852"/>
            <a:ext cx="5112638" cy="439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57280" y="1076658"/>
            <a:ext cx="3008835" cy="3519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1792600" y="3601562"/>
            <a:ext cx="5487353" cy="42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>
            <a:spLocks noGrp="1"/>
          </p:cNvSpPr>
          <p:nvPr>
            <p:ph type="pic" idx="2"/>
          </p:nvPr>
        </p:nvSpPr>
        <p:spPr>
          <a:xfrm>
            <a:off x="1792600" y="459723"/>
            <a:ext cx="5487353" cy="3087053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1792600" y="4026747"/>
            <a:ext cx="5487353" cy="60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57280" y="1200521"/>
            <a:ext cx="8231030" cy="33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d97f235b5_0_167"/>
          <p:cNvSpPr txBox="1">
            <a:spLocks noGrp="1"/>
          </p:cNvSpPr>
          <p:nvPr>
            <p:ph type="title"/>
          </p:nvPr>
        </p:nvSpPr>
        <p:spPr>
          <a:xfrm>
            <a:off x="311754" y="445161"/>
            <a:ext cx="85221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g2ad97f235b5_0_167"/>
          <p:cNvSpPr txBox="1">
            <a:spLocks noGrp="1"/>
          </p:cNvSpPr>
          <p:nvPr>
            <p:ph type="body" idx="1"/>
          </p:nvPr>
        </p:nvSpPr>
        <p:spPr>
          <a:xfrm>
            <a:off x="311754" y="1152828"/>
            <a:ext cx="8522100" cy="3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g2ad97f235b5_0_167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585e5a41e_0_0"/>
          <p:cNvSpPr/>
          <p:nvPr/>
        </p:nvSpPr>
        <p:spPr>
          <a:xfrm>
            <a:off x="-1050025" y="1042200"/>
            <a:ext cx="7580100" cy="4102800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6585e5a41e_0_0"/>
          <p:cNvSpPr txBox="1">
            <a:spLocks noGrp="1"/>
          </p:cNvSpPr>
          <p:nvPr>
            <p:ph type="ctrTitle"/>
          </p:nvPr>
        </p:nvSpPr>
        <p:spPr>
          <a:xfrm>
            <a:off x="455175" y="2359501"/>
            <a:ext cx="5605200" cy="14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Version Control System</a:t>
            </a:r>
            <a:endParaRPr sz="4800" b="1" dirty="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39" name="Google Shape;139;g26585e5a41e_0_0"/>
          <p:cNvSpPr txBox="1">
            <a:spLocks noGrp="1"/>
          </p:cNvSpPr>
          <p:nvPr>
            <p:ph type="subTitle" idx="1"/>
          </p:nvPr>
        </p:nvSpPr>
        <p:spPr>
          <a:xfrm>
            <a:off x="508650" y="3641075"/>
            <a:ext cx="4789500" cy="79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Batch 19</a:t>
            </a:r>
            <a:r>
              <a:rPr lang="en-US" sz="1800">
                <a:solidFill>
                  <a:schemeClr val="lt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</a:t>
            </a:r>
            <a:r>
              <a:rPr lang="en-US" sz="1800" dirty="0">
                <a:solidFill>
                  <a:schemeClr val="lt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| Bootcamp Frontend Web </a:t>
            </a:r>
            <a:r>
              <a:rPr lang="en-US" sz="1800" dirty="0" err="1">
                <a:solidFill>
                  <a:schemeClr val="lt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Devlopment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140" name="Google Shape;140;g26585e5a41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g26585e5a41e_0_0"/>
          <p:cNvCxnSpPr/>
          <p:nvPr/>
        </p:nvCxnSpPr>
        <p:spPr>
          <a:xfrm>
            <a:off x="609925" y="4433975"/>
            <a:ext cx="3933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g26585e5a41e_0_0"/>
          <p:cNvSpPr/>
          <p:nvPr/>
        </p:nvSpPr>
        <p:spPr>
          <a:xfrm>
            <a:off x="1144250" y="4372475"/>
            <a:ext cx="611700" cy="123000"/>
          </a:xfrm>
          <a:prstGeom prst="roundRect">
            <a:avLst>
              <a:gd name="adj" fmla="val 50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6585e5a41e_0_0"/>
          <p:cNvSpPr/>
          <p:nvPr/>
        </p:nvSpPr>
        <p:spPr>
          <a:xfrm rot="-1974178">
            <a:off x="5563413" y="2328431"/>
            <a:ext cx="1120545" cy="1120545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6585e5a41e_0_0"/>
          <p:cNvSpPr/>
          <p:nvPr/>
        </p:nvSpPr>
        <p:spPr>
          <a:xfrm rot="-3576283">
            <a:off x="4993794" y="3068971"/>
            <a:ext cx="3038762" cy="3137189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419174" y="438573"/>
            <a:ext cx="6787423" cy="562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51" rIns="0" bIns="0" anchor="t" anchorCtr="0">
            <a:spAutoFit/>
          </a:bodyPr>
          <a:lstStyle/>
          <a:p>
            <a:pPr marL="12703" algn="l">
              <a:buSzPts val="700"/>
            </a:pPr>
            <a:r>
              <a:rPr lang="en-US" sz="36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Basic git Workflow</a:t>
            </a:r>
            <a:endParaRPr sz="340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8550668" y="4563950"/>
            <a:ext cx="594915" cy="5807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900"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306337" y="3803798"/>
            <a:ext cx="1656896" cy="760153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54" rIns="45733" bIns="22854" anchor="ctr" anchorCtr="0">
            <a:noAutofit/>
          </a:bodyPr>
          <a:lstStyle/>
          <a:p>
            <a:pPr algn="ctr"/>
            <a:r>
              <a:rPr lang="id" sz="2200" b="1">
                <a:solidFill>
                  <a:schemeClr val="lt1"/>
                </a:solidFill>
              </a:rPr>
              <a:t>main  / master</a:t>
            </a:r>
            <a:endParaRPr sz="2200" b="1">
              <a:solidFill>
                <a:schemeClr val="lt1"/>
              </a:solidFill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306337" y="2799169"/>
            <a:ext cx="1656896" cy="76015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54" rIns="45733" bIns="22854" anchor="ctr" anchorCtr="0">
            <a:noAutofit/>
          </a:bodyPr>
          <a:lstStyle/>
          <a:p>
            <a:pPr algn="ctr"/>
            <a:r>
              <a:rPr lang="id" sz="2200" b="1">
                <a:solidFill>
                  <a:schemeClr val="lt1"/>
                </a:solidFill>
              </a:rPr>
              <a:t>feature</a:t>
            </a:r>
            <a:endParaRPr sz="2200" b="1">
              <a:solidFill>
                <a:schemeClr val="lt1"/>
              </a:solidFill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3176212" y="2974360"/>
            <a:ext cx="409770" cy="40977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54" rIns="45733" bIns="22854" anchor="ctr" anchorCtr="0">
            <a:noAutofit/>
          </a:bodyPr>
          <a:lstStyle/>
          <a:p>
            <a:pPr algn="ctr"/>
            <a:endParaRPr sz="700">
              <a:solidFill>
                <a:schemeClr val="lt1"/>
              </a:solidFill>
            </a:endParaRPr>
          </a:p>
        </p:txBody>
      </p:sp>
      <p:cxnSp>
        <p:nvCxnSpPr>
          <p:cNvPr id="188" name="Google Shape;188;p25"/>
          <p:cNvCxnSpPr/>
          <p:nvPr/>
        </p:nvCxnSpPr>
        <p:spPr>
          <a:xfrm rot="10800000" flipH="1">
            <a:off x="2826818" y="3426974"/>
            <a:ext cx="349394" cy="45134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89" name="Google Shape;189;p25"/>
          <p:cNvSpPr/>
          <p:nvPr/>
        </p:nvSpPr>
        <p:spPr>
          <a:xfrm>
            <a:off x="2534833" y="3978989"/>
            <a:ext cx="409770" cy="409770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54" rIns="45733" bIns="22854" anchor="ctr" anchorCtr="0">
            <a:noAutofit/>
          </a:bodyPr>
          <a:lstStyle/>
          <a:p>
            <a:pPr algn="ctr"/>
            <a:endParaRPr sz="700">
              <a:solidFill>
                <a:schemeClr val="lt1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419174" y="1265502"/>
            <a:ext cx="4683938" cy="221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1" rIns="0" bIns="0" anchor="t" anchorCtr="0">
            <a:spAutoFit/>
          </a:bodyPr>
          <a:lstStyle/>
          <a:p>
            <a:pPr marL="12703">
              <a:buSzPts val="1800"/>
            </a:pPr>
            <a:r>
              <a:rPr lang="id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branch from master/main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Google Shape;195;g26585e5a41e_0_267">
            <a:extLst>
              <a:ext uri="{FF2B5EF4-FFF2-40B4-BE49-F238E27FC236}">
                <a16:creationId xmlns:a16="http://schemas.microsoft.com/office/drawing/2014/main" id="{4FB7C041-838C-9A59-0016-16F2A24570C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6;g26585e5a41e_0_267">
            <a:extLst>
              <a:ext uri="{FF2B5EF4-FFF2-40B4-BE49-F238E27FC236}">
                <a16:creationId xmlns:a16="http://schemas.microsoft.com/office/drawing/2014/main" id="{FE8C4CE1-101C-9EBC-DDA1-70FC0F39D273}"/>
              </a:ext>
            </a:extLst>
          </p:cNvPr>
          <p:cNvSpPr/>
          <p:nvPr/>
        </p:nvSpPr>
        <p:spPr>
          <a:xfrm>
            <a:off x="6118325" y="1259500"/>
            <a:ext cx="4460700" cy="4009500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97;g26585e5a41e_0_267">
            <a:extLst>
              <a:ext uri="{FF2B5EF4-FFF2-40B4-BE49-F238E27FC236}">
                <a16:creationId xmlns:a16="http://schemas.microsoft.com/office/drawing/2014/main" id="{3B202197-2063-841C-D01C-1BEC6EB8EDEE}"/>
              </a:ext>
            </a:extLst>
          </p:cNvPr>
          <p:cNvSpPr/>
          <p:nvPr/>
        </p:nvSpPr>
        <p:spPr>
          <a:xfrm>
            <a:off x="5297525" y="3825500"/>
            <a:ext cx="3012300" cy="14436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419174" y="438573"/>
            <a:ext cx="6787423" cy="562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51" rIns="0" bIns="0" anchor="t" anchorCtr="0">
            <a:spAutoFit/>
          </a:bodyPr>
          <a:lstStyle/>
          <a:p>
            <a:pPr marL="12703" algn="l">
              <a:buSzPts val="700"/>
            </a:pPr>
            <a:r>
              <a:rPr lang="en-US" sz="36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Basic git Workflow</a:t>
            </a:r>
            <a:endParaRPr sz="340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8550668" y="4563950"/>
            <a:ext cx="594915" cy="5807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900"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306337" y="3803798"/>
            <a:ext cx="1656896" cy="760153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54" rIns="45733" bIns="22854" anchor="ctr" anchorCtr="0">
            <a:noAutofit/>
          </a:bodyPr>
          <a:lstStyle/>
          <a:p>
            <a:pPr algn="ctr"/>
            <a:r>
              <a:rPr lang="id" sz="2200" b="1">
                <a:solidFill>
                  <a:schemeClr val="lt1"/>
                </a:solidFill>
              </a:rPr>
              <a:t>main  / master</a:t>
            </a:r>
            <a:endParaRPr sz="2200" b="1">
              <a:solidFill>
                <a:schemeClr val="lt1"/>
              </a:solidFill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306337" y="2799169"/>
            <a:ext cx="1656896" cy="76015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54" rIns="45733" bIns="22854" anchor="ctr" anchorCtr="0">
            <a:noAutofit/>
          </a:bodyPr>
          <a:lstStyle/>
          <a:p>
            <a:pPr algn="ctr"/>
            <a:r>
              <a:rPr lang="id" sz="2200" b="1">
                <a:solidFill>
                  <a:schemeClr val="lt1"/>
                </a:solidFill>
              </a:rPr>
              <a:t>feature</a:t>
            </a:r>
            <a:endParaRPr sz="2200" b="1">
              <a:solidFill>
                <a:schemeClr val="lt1"/>
              </a:solidFill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3176212" y="2974360"/>
            <a:ext cx="409770" cy="40977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54" rIns="45733" bIns="22854" anchor="ctr" anchorCtr="0">
            <a:noAutofit/>
          </a:bodyPr>
          <a:lstStyle/>
          <a:p>
            <a:pPr algn="ctr"/>
            <a:endParaRPr sz="700">
              <a:solidFill>
                <a:schemeClr val="lt1"/>
              </a:solidFill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4163032" y="2974347"/>
            <a:ext cx="409871" cy="409871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54" rIns="45733" bIns="22854" anchor="ctr" anchorCtr="0">
            <a:noAutofit/>
          </a:bodyPr>
          <a:lstStyle/>
          <a:p>
            <a:pPr algn="ctr"/>
            <a:endParaRPr sz="700">
              <a:solidFill>
                <a:schemeClr val="lt1"/>
              </a:solidFill>
            </a:endParaRPr>
          </a:p>
        </p:txBody>
      </p:sp>
      <p:cxnSp>
        <p:nvCxnSpPr>
          <p:cNvPr id="202" name="Google Shape;202;p26"/>
          <p:cNvCxnSpPr/>
          <p:nvPr/>
        </p:nvCxnSpPr>
        <p:spPr>
          <a:xfrm rot="10800000" flipH="1">
            <a:off x="2826818" y="3426974"/>
            <a:ext cx="349394" cy="45134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03" name="Google Shape;203;p26"/>
          <p:cNvCxnSpPr/>
          <p:nvPr/>
        </p:nvCxnSpPr>
        <p:spPr>
          <a:xfrm>
            <a:off x="3670113" y="3179244"/>
            <a:ext cx="223196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04" name="Google Shape;204;p26"/>
          <p:cNvSpPr/>
          <p:nvPr/>
        </p:nvSpPr>
        <p:spPr>
          <a:xfrm>
            <a:off x="2534833" y="3978989"/>
            <a:ext cx="409770" cy="409770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54" rIns="45733" bIns="22854" anchor="ctr" anchorCtr="0">
            <a:noAutofit/>
          </a:bodyPr>
          <a:lstStyle/>
          <a:p>
            <a:pPr algn="ctr"/>
            <a:endParaRPr sz="700">
              <a:solidFill>
                <a:schemeClr val="lt1"/>
              </a:solidFill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419174" y="1265502"/>
            <a:ext cx="4683938" cy="221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1" rIns="0" bIns="0" anchor="t" anchorCtr="0">
            <a:spAutoFit/>
          </a:bodyPr>
          <a:lstStyle/>
          <a:p>
            <a:pPr marL="12703">
              <a:buSzPts val="1800"/>
            </a:pPr>
            <a:r>
              <a:rPr lang="id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Commit on feature branch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Google Shape;195;g26585e5a41e_0_267">
            <a:extLst>
              <a:ext uri="{FF2B5EF4-FFF2-40B4-BE49-F238E27FC236}">
                <a16:creationId xmlns:a16="http://schemas.microsoft.com/office/drawing/2014/main" id="{6BD64C60-F74C-C268-EDFD-B15C2B8533A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6;g26585e5a41e_0_267">
            <a:extLst>
              <a:ext uri="{FF2B5EF4-FFF2-40B4-BE49-F238E27FC236}">
                <a16:creationId xmlns:a16="http://schemas.microsoft.com/office/drawing/2014/main" id="{229B0EBF-6F8F-DCFB-977A-0A48132B86CE}"/>
              </a:ext>
            </a:extLst>
          </p:cNvPr>
          <p:cNvSpPr/>
          <p:nvPr/>
        </p:nvSpPr>
        <p:spPr>
          <a:xfrm>
            <a:off x="6118325" y="1259500"/>
            <a:ext cx="4460700" cy="4009500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97;g26585e5a41e_0_267">
            <a:extLst>
              <a:ext uri="{FF2B5EF4-FFF2-40B4-BE49-F238E27FC236}">
                <a16:creationId xmlns:a16="http://schemas.microsoft.com/office/drawing/2014/main" id="{5D5C405A-1FB0-92F7-33D5-A5A7E51E55F8}"/>
              </a:ext>
            </a:extLst>
          </p:cNvPr>
          <p:cNvSpPr/>
          <p:nvPr/>
        </p:nvSpPr>
        <p:spPr>
          <a:xfrm>
            <a:off x="5297525" y="3825500"/>
            <a:ext cx="3012300" cy="14436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419174" y="438573"/>
            <a:ext cx="6787423" cy="562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51" rIns="0" bIns="0" anchor="t" anchorCtr="0">
            <a:spAutoFit/>
          </a:bodyPr>
          <a:lstStyle/>
          <a:p>
            <a:pPr marL="12703" algn="l">
              <a:buSzPts val="700"/>
            </a:pPr>
            <a:r>
              <a:rPr lang="en-US" sz="36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Basic git Workflow</a:t>
            </a:r>
            <a:endParaRPr sz="340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8550668" y="4563950"/>
            <a:ext cx="594915" cy="5807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900"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306337" y="3803798"/>
            <a:ext cx="1656896" cy="760153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54" rIns="45733" bIns="22854" anchor="ctr" anchorCtr="0">
            <a:noAutofit/>
          </a:bodyPr>
          <a:lstStyle/>
          <a:p>
            <a:pPr algn="ctr"/>
            <a:r>
              <a:rPr lang="id" sz="2200" b="1">
                <a:solidFill>
                  <a:schemeClr val="lt1"/>
                </a:solidFill>
              </a:rPr>
              <a:t>main  / master</a:t>
            </a:r>
            <a:endParaRPr sz="2200" b="1">
              <a:solidFill>
                <a:schemeClr val="lt1"/>
              </a:solidFill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306337" y="2799169"/>
            <a:ext cx="1656896" cy="76015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54" rIns="45733" bIns="22854" anchor="ctr" anchorCtr="0">
            <a:noAutofit/>
          </a:bodyPr>
          <a:lstStyle/>
          <a:p>
            <a:pPr algn="ctr"/>
            <a:r>
              <a:rPr lang="id" sz="2200" b="1">
                <a:solidFill>
                  <a:schemeClr val="lt1"/>
                </a:solidFill>
              </a:rPr>
              <a:t>feature</a:t>
            </a:r>
            <a:endParaRPr sz="2200" b="1">
              <a:solidFill>
                <a:schemeClr val="lt1"/>
              </a:solidFill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4614365" y="3978988"/>
            <a:ext cx="409871" cy="409871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54" rIns="45733" bIns="22854" anchor="ctr" anchorCtr="0">
            <a:noAutofit/>
          </a:bodyPr>
          <a:lstStyle/>
          <a:p>
            <a:pPr algn="ctr"/>
            <a:endParaRPr sz="700">
              <a:solidFill>
                <a:schemeClr val="lt1"/>
              </a:solidFill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3176212" y="2974360"/>
            <a:ext cx="409770" cy="40977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54" rIns="45733" bIns="22854" anchor="ctr" anchorCtr="0">
            <a:noAutofit/>
          </a:bodyPr>
          <a:lstStyle/>
          <a:p>
            <a:pPr algn="ctr"/>
            <a:endParaRPr sz="700">
              <a:solidFill>
                <a:schemeClr val="lt1"/>
              </a:solidFill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3952696" y="2974360"/>
            <a:ext cx="409770" cy="40977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54" rIns="45733" bIns="22854" anchor="ctr" anchorCtr="0">
            <a:noAutofit/>
          </a:bodyPr>
          <a:lstStyle/>
          <a:p>
            <a:pPr algn="ctr"/>
            <a:endParaRPr sz="700">
              <a:solidFill>
                <a:schemeClr val="lt1"/>
              </a:solidFill>
            </a:endParaRPr>
          </a:p>
        </p:txBody>
      </p:sp>
      <p:cxnSp>
        <p:nvCxnSpPr>
          <p:cNvPr id="218" name="Google Shape;218;p27"/>
          <p:cNvCxnSpPr/>
          <p:nvPr/>
        </p:nvCxnSpPr>
        <p:spPr>
          <a:xfrm rot="10800000" flipH="1">
            <a:off x="2826818" y="3426974"/>
            <a:ext cx="349394" cy="45134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19" name="Google Shape;219;p27"/>
          <p:cNvCxnSpPr/>
          <p:nvPr/>
        </p:nvCxnSpPr>
        <p:spPr>
          <a:xfrm>
            <a:off x="3670113" y="3179244"/>
            <a:ext cx="223196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20" name="Google Shape;220;p27"/>
          <p:cNvCxnSpPr/>
          <p:nvPr/>
        </p:nvCxnSpPr>
        <p:spPr>
          <a:xfrm>
            <a:off x="4362465" y="3486361"/>
            <a:ext cx="311287" cy="4394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21" name="Google Shape;221;p27"/>
          <p:cNvSpPr/>
          <p:nvPr/>
        </p:nvSpPr>
        <p:spPr>
          <a:xfrm>
            <a:off x="2534833" y="3978989"/>
            <a:ext cx="409770" cy="409770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54" rIns="45733" bIns="22854" anchor="ctr" anchorCtr="0">
            <a:noAutofit/>
          </a:bodyPr>
          <a:lstStyle/>
          <a:p>
            <a:pPr algn="ctr"/>
            <a:endParaRPr sz="700">
              <a:solidFill>
                <a:schemeClr val="lt1"/>
              </a:solidFill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419174" y="1265502"/>
            <a:ext cx="4683938" cy="221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1" rIns="0" bIns="0" anchor="t" anchorCtr="0">
            <a:spAutoFit/>
          </a:bodyPr>
          <a:lstStyle/>
          <a:p>
            <a:pPr marL="12703">
              <a:buSzPts val="1800"/>
            </a:pPr>
            <a:r>
              <a:rPr lang="id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Merge to master/main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Google Shape;195;g26585e5a41e_0_267">
            <a:extLst>
              <a:ext uri="{FF2B5EF4-FFF2-40B4-BE49-F238E27FC236}">
                <a16:creationId xmlns:a16="http://schemas.microsoft.com/office/drawing/2014/main" id="{9E333EFB-DF1F-0236-D3D9-AA9FFDE3867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6;g26585e5a41e_0_267">
            <a:extLst>
              <a:ext uri="{FF2B5EF4-FFF2-40B4-BE49-F238E27FC236}">
                <a16:creationId xmlns:a16="http://schemas.microsoft.com/office/drawing/2014/main" id="{C1A36FDA-1F0C-C82C-8E4D-70596FE442DE}"/>
              </a:ext>
            </a:extLst>
          </p:cNvPr>
          <p:cNvSpPr/>
          <p:nvPr/>
        </p:nvSpPr>
        <p:spPr>
          <a:xfrm>
            <a:off x="6118325" y="1259500"/>
            <a:ext cx="4460700" cy="4009500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97;g26585e5a41e_0_267">
            <a:extLst>
              <a:ext uri="{FF2B5EF4-FFF2-40B4-BE49-F238E27FC236}">
                <a16:creationId xmlns:a16="http://schemas.microsoft.com/office/drawing/2014/main" id="{1761854E-89DC-AA5A-57ED-DEDC906C2DAF}"/>
              </a:ext>
            </a:extLst>
          </p:cNvPr>
          <p:cNvSpPr/>
          <p:nvPr/>
        </p:nvSpPr>
        <p:spPr>
          <a:xfrm>
            <a:off x="5297525" y="3825500"/>
            <a:ext cx="3012300" cy="14436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A8C4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585e5a41e_0_43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6585e5a41e_0_43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6585e5a41e_0_43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6585e5a41e_0_43"/>
          <p:cNvSpPr txBox="1">
            <a:spLocks noGrp="1"/>
          </p:cNvSpPr>
          <p:nvPr>
            <p:ph type="ctrTitle"/>
          </p:nvPr>
        </p:nvSpPr>
        <p:spPr>
          <a:xfrm>
            <a:off x="4776450" y="2352200"/>
            <a:ext cx="4034400" cy="135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Ice Breaking</a:t>
            </a:r>
            <a:endParaRPr sz="4800" b="1" dirty="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07" name="Google Shape;207;g26585e5a41e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518664" y="635520"/>
            <a:ext cx="71121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Git Branches</a:t>
            </a: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6585e5a41e_0_267"/>
          <p:cNvSpPr/>
          <p:nvPr/>
        </p:nvSpPr>
        <p:spPr>
          <a:xfrm>
            <a:off x="6118325" y="1259500"/>
            <a:ext cx="4460700" cy="4009500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6585e5a41e_0_267"/>
          <p:cNvSpPr/>
          <p:nvPr/>
        </p:nvSpPr>
        <p:spPr>
          <a:xfrm>
            <a:off x="5297525" y="3825500"/>
            <a:ext cx="3012300" cy="14436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6585e5a41e_0_306"/>
          <p:cNvSpPr txBox="1"/>
          <p:nvPr/>
        </p:nvSpPr>
        <p:spPr>
          <a:xfrm>
            <a:off x="518663" y="1562990"/>
            <a:ext cx="9574637" cy="210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11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git checkout –b [</a:t>
            </a:r>
            <a:r>
              <a:rPr lang="en-US" sz="1100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branchname</a:t>
            </a:r>
            <a:r>
              <a:rPr lang="en-US" sz="11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]  -&gt; Create the branch on your local machine and switch in this branch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11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git push origin [</a:t>
            </a:r>
            <a:r>
              <a:rPr lang="en-US" sz="1100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branchname</a:t>
            </a:r>
            <a:r>
              <a:rPr lang="en-US" sz="11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]   -&gt; Push the branch to remote repository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11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git branch –a		  -&gt; See all available branch on local machine</a:t>
            </a:r>
          </a:p>
        </p:txBody>
      </p:sp>
    </p:spTree>
    <p:extLst>
      <p:ext uri="{BB962C8B-B14F-4D97-AF65-F5344CB8AC3E}">
        <p14:creationId xmlns:p14="http://schemas.microsoft.com/office/powerpoint/2010/main" val="399676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518664" y="635520"/>
            <a:ext cx="71121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Git merge branch</a:t>
            </a: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6585e5a41e_0_267"/>
          <p:cNvSpPr/>
          <p:nvPr/>
        </p:nvSpPr>
        <p:spPr>
          <a:xfrm>
            <a:off x="6118325" y="1259500"/>
            <a:ext cx="4460700" cy="4009500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6585e5a41e_0_267"/>
          <p:cNvSpPr/>
          <p:nvPr/>
        </p:nvSpPr>
        <p:spPr>
          <a:xfrm>
            <a:off x="5297525" y="3825500"/>
            <a:ext cx="3012300" cy="14436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240;p29">
            <a:extLst>
              <a:ext uri="{FF2B5EF4-FFF2-40B4-BE49-F238E27FC236}">
                <a16:creationId xmlns:a16="http://schemas.microsoft.com/office/drawing/2014/main" id="{AD75C8F7-C6B0-0B50-F4E1-61531F2FBDD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13" y="1915001"/>
            <a:ext cx="4387168" cy="249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41;p29">
            <a:extLst>
              <a:ext uri="{FF2B5EF4-FFF2-40B4-BE49-F238E27FC236}">
                <a16:creationId xmlns:a16="http://schemas.microsoft.com/office/drawing/2014/main" id="{C4E9D7CC-9C71-0283-34FD-80839139374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30544" y="2713897"/>
            <a:ext cx="1619333" cy="6763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98735D5-FFB4-B853-0439-07D21E1B8614}"/>
              </a:ext>
            </a:extLst>
          </p:cNvPr>
          <p:cNvCxnSpPr>
            <a:endCxn id="3" idx="0"/>
          </p:cNvCxnSpPr>
          <p:nvPr/>
        </p:nvCxnSpPr>
        <p:spPr>
          <a:xfrm>
            <a:off x="4504227" y="2296471"/>
            <a:ext cx="1235984" cy="417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76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518664" y="635520"/>
            <a:ext cx="71121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Git merge branch</a:t>
            </a: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6585e5a41e_0_267"/>
          <p:cNvSpPr/>
          <p:nvPr/>
        </p:nvSpPr>
        <p:spPr>
          <a:xfrm>
            <a:off x="6118325" y="1259500"/>
            <a:ext cx="4460700" cy="4009500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6585e5a41e_0_267"/>
          <p:cNvSpPr/>
          <p:nvPr/>
        </p:nvSpPr>
        <p:spPr>
          <a:xfrm>
            <a:off x="5297525" y="3825500"/>
            <a:ext cx="3012300" cy="14436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251;p30">
            <a:extLst>
              <a:ext uri="{FF2B5EF4-FFF2-40B4-BE49-F238E27FC236}">
                <a16:creationId xmlns:a16="http://schemas.microsoft.com/office/drawing/2014/main" id="{CE1D845E-7A51-9150-09ED-C6867AC29E2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664" y="1944197"/>
            <a:ext cx="4448404" cy="1632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926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419174" y="438573"/>
            <a:ext cx="6787423" cy="50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51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Git workflow - basic</a:t>
            </a:r>
          </a:p>
        </p:txBody>
      </p:sp>
      <p:sp>
        <p:nvSpPr>
          <p:cNvPr id="257" name="Google Shape;257;p31"/>
          <p:cNvSpPr/>
          <p:nvPr/>
        </p:nvSpPr>
        <p:spPr>
          <a:xfrm>
            <a:off x="8550668" y="4563950"/>
            <a:ext cx="594915" cy="5807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900"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306337" y="3803798"/>
            <a:ext cx="1656896" cy="760153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54" rIns="45733" bIns="22854" anchor="ctr" anchorCtr="0">
            <a:noAutofit/>
          </a:bodyPr>
          <a:lstStyle/>
          <a:p>
            <a:pPr algn="ctr"/>
            <a:r>
              <a:rPr lang="id" sz="2200" b="1">
                <a:solidFill>
                  <a:schemeClr val="lt1"/>
                </a:solidFill>
              </a:rPr>
              <a:t>main  / master</a:t>
            </a:r>
            <a:endParaRPr sz="2200" b="1">
              <a:solidFill>
                <a:schemeClr val="lt1"/>
              </a:solidFill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306337" y="2799169"/>
            <a:ext cx="1656896" cy="76015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54" rIns="45733" bIns="22854" anchor="ctr" anchorCtr="0">
            <a:noAutofit/>
          </a:bodyPr>
          <a:lstStyle/>
          <a:p>
            <a:pPr algn="ctr"/>
            <a:r>
              <a:rPr lang="id" sz="2200" b="1">
                <a:solidFill>
                  <a:schemeClr val="lt1"/>
                </a:solidFill>
              </a:rPr>
              <a:t>feature</a:t>
            </a:r>
            <a:endParaRPr sz="2200" b="1">
              <a:solidFill>
                <a:schemeClr val="lt1"/>
              </a:solidFill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4614366" y="3978989"/>
            <a:ext cx="409770" cy="409770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54" rIns="45733" bIns="22854" anchor="ctr" anchorCtr="0">
            <a:noAutofit/>
          </a:bodyPr>
          <a:lstStyle/>
          <a:p>
            <a:pPr algn="ctr"/>
            <a:endParaRPr sz="700">
              <a:solidFill>
                <a:schemeClr val="lt1"/>
              </a:solidFill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3176212" y="2974360"/>
            <a:ext cx="409770" cy="40977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54" rIns="45733" bIns="22854" anchor="ctr" anchorCtr="0">
            <a:noAutofit/>
          </a:bodyPr>
          <a:lstStyle/>
          <a:p>
            <a:pPr algn="ctr"/>
            <a:endParaRPr sz="700">
              <a:solidFill>
                <a:schemeClr val="lt1"/>
              </a:solidFill>
            </a:endParaRPr>
          </a:p>
        </p:txBody>
      </p:sp>
      <p:sp>
        <p:nvSpPr>
          <p:cNvPr id="263" name="Google Shape;263;p31"/>
          <p:cNvSpPr/>
          <p:nvPr/>
        </p:nvSpPr>
        <p:spPr>
          <a:xfrm>
            <a:off x="3952696" y="2974360"/>
            <a:ext cx="409770" cy="40977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54" rIns="45733" bIns="22854" anchor="ctr" anchorCtr="0">
            <a:noAutofit/>
          </a:bodyPr>
          <a:lstStyle/>
          <a:p>
            <a:pPr algn="ctr"/>
            <a:endParaRPr sz="700">
              <a:solidFill>
                <a:schemeClr val="lt1"/>
              </a:solidFill>
            </a:endParaRPr>
          </a:p>
        </p:txBody>
      </p:sp>
      <p:cxnSp>
        <p:nvCxnSpPr>
          <p:cNvPr id="264" name="Google Shape;264;p31"/>
          <p:cNvCxnSpPr/>
          <p:nvPr/>
        </p:nvCxnSpPr>
        <p:spPr>
          <a:xfrm rot="10800000" flipH="1">
            <a:off x="2826818" y="3426974"/>
            <a:ext cx="349394" cy="45134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65" name="Google Shape;265;p31"/>
          <p:cNvCxnSpPr/>
          <p:nvPr/>
        </p:nvCxnSpPr>
        <p:spPr>
          <a:xfrm>
            <a:off x="3670113" y="3179244"/>
            <a:ext cx="223196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66" name="Google Shape;266;p31"/>
          <p:cNvCxnSpPr/>
          <p:nvPr/>
        </p:nvCxnSpPr>
        <p:spPr>
          <a:xfrm>
            <a:off x="4362465" y="3486361"/>
            <a:ext cx="311287" cy="4394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67" name="Google Shape;267;p31"/>
          <p:cNvSpPr/>
          <p:nvPr/>
        </p:nvSpPr>
        <p:spPr>
          <a:xfrm>
            <a:off x="2534833" y="3978989"/>
            <a:ext cx="409770" cy="409770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54" rIns="45733" bIns="22854" anchor="ctr" anchorCtr="0">
            <a:noAutofit/>
          </a:bodyPr>
          <a:lstStyle/>
          <a:p>
            <a:pPr algn="ctr"/>
            <a:endParaRPr sz="700">
              <a:solidFill>
                <a:schemeClr val="lt1"/>
              </a:solidFill>
            </a:endParaRPr>
          </a:p>
        </p:txBody>
      </p:sp>
      <p:pic>
        <p:nvPicPr>
          <p:cNvPr id="2" name="Google Shape;195;g26585e5a41e_0_267">
            <a:extLst>
              <a:ext uri="{FF2B5EF4-FFF2-40B4-BE49-F238E27FC236}">
                <a16:creationId xmlns:a16="http://schemas.microsoft.com/office/drawing/2014/main" id="{AE085C7E-0CA8-DD16-6959-CDA5D2C4D01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6;g26585e5a41e_0_267">
            <a:extLst>
              <a:ext uri="{FF2B5EF4-FFF2-40B4-BE49-F238E27FC236}">
                <a16:creationId xmlns:a16="http://schemas.microsoft.com/office/drawing/2014/main" id="{B26576AF-2A37-24DA-C370-CDA783DBC7E2}"/>
              </a:ext>
            </a:extLst>
          </p:cNvPr>
          <p:cNvSpPr/>
          <p:nvPr/>
        </p:nvSpPr>
        <p:spPr>
          <a:xfrm>
            <a:off x="6118325" y="1259500"/>
            <a:ext cx="4460700" cy="4009500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97;g26585e5a41e_0_267">
            <a:extLst>
              <a:ext uri="{FF2B5EF4-FFF2-40B4-BE49-F238E27FC236}">
                <a16:creationId xmlns:a16="http://schemas.microsoft.com/office/drawing/2014/main" id="{52B65C86-28DD-8D3F-48B2-6947BAE9EB95}"/>
              </a:ext>
            </a:extLst>
          </p:cNvPr>
          <p:cNvSpPr/>
          <p:nvPr/>
        </p:nvSpPr>
        <p:spPr>
          <a:xfrm>
            <a:off x="5297525" y="3825500"/>
            <a:ext cx="3012300" cy="14436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title"/>
          </p:nvPr>
        </p:nvSpPr>
        <p:spPr>
          <a:xfrm>
            <a:off x="419174" y="438573"/>
            <a:ext cx="6787423" cy="562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51" rIns="0" bIns="0" anchor="t" anchorCtr="0">
            <a:spAutoFit/>
          </a:bodyPr>
          <a:lstStyle/>
          <a:p>
            <a:pPr marL="12703" algn="l">
              <a:buSzPts val="700"/>
            </a:pPr>
            <a:r>
              <a:rPr lang="en-US" sz="36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Git workflow - basic</a:t>
            </a:r>
            <a:endParaRPr sz="340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3" name="Google Shape;273;p32"/>
          <p:cNvSpPr/>
          <p:nvPr/>
        </p:nvSpPr>
        <p:spPr>
          <a:xfrm>
            <a:off x="8550668" y="4563950"/>
            <a:ext cx="594915" cy="5807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900"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400CF4-1950-227C-E3A7-46AB1281CBA7}"/>
              </a:ext>
            </a:extLst>
          </p:cNvPr>
          <p:cNvGrpSpPr/>
          <p:nvPr/>
        </p:nvGrpSpPr>
        <p:grpSpPr>
          <a:xfrm>
            <a:off x="285397" y="1100411"/>
            <a:ext cx="4628631" cy="2944265"/>
            <a:chOff x="306337" y="1025818"/>
            <a:chExt cx="5562241" cy="3538133"/>
          </a:xfrm>
        </p:grpSpPr>
        <p:sp>
          <p:nvSpPr>
            <p:cNvPr id="275" name="Google Shape;275;p32"/>
            <p:cNvSpPr/>
            <p:nvPr/>
          </p:nvSpPr>
          <p:spPr>
            <a:xfrm>
              <a:off x="306337" y="3803798"/>
              <a:ext cx="1656896" cy="760153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33" tIns="22854" rIns="45733" bIns="22854" anchor="ctr" anchorCtr="0">
              <a:noAutofit/>
            </a:bodyPr>
            <a:lstStyle/>
            <a:p>
              <a:pPr algn="ctr"/>
              <a:r>
                <a:rPr lang="id" sz="2200" b="1">
                  <a:solidFill>
                    <a:schemeClr val="lt1"/>
                  </a:solidFill>
                </a:rPr>
                <a:t>main  / master</a:t>
              </a:r>
              <a:endParaRPr sz="2200" b="1">
                <a:solidFill>
                  <a:schemeClr val="lt1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306337" y="2799169"/>
              <a:ext cx="1656896" cy="76015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33" tIns="22854" rIns="45733" bIns="22854" anchor="ctr" anchorCtr="0">
              <a:noAutofit/>
            </a:bodyPr>
            <a:lstStyle/>
            <a:p>
              <a:pPr algn="ctr"/>
              <a:r>
                <a:rPr lang="id" sz="2200" b="1">
                  <a:solidFill>
                    <a:schemeClr val="lt1"/>
                  </a:solidFill>
                </a:rPr>
                <a:t>feature</a:t>
              </a:r>
              <a:endParaRPr sz="2200" b="1">
                <a:solidFill>
                  <a:schemeClr val="lt1"/>
                </a:solidFill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4614366" y="3978989"/>
              <a:ext cx="409770" cy="409770"/>
            </a:xfrm>
            <a:prstGeom prst="ellipse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33" tIns="22854" rIns="45733" bIns="22854" anchor="ctr" anchorCtr="0">
              <a:noAutofit/>
            </a:bodyPr>
            <a:lstStyle/>
            <a:p>
              <a:pPr algn="ctr"/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3176212" y="2974360"/>
              <a:ext cx="409770" cy="40977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33" tIns="22854" rIns="45733" bIns="22854" anchor="ctr" anchorCtr="0">
              <a:noAutofit/>
            </a:bodyPr>
            <a:lstStyle/>
            <a:p>
              <a:pPr algn="ctr"/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3952696" y="2974360"/>
              <a:ext cx="409770" cy="40977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33" tIns="22854" rIns="45733" bIns="22854" anchor="ctr" anchorCtr="0">
              <a:noAutofit/>
            </a:bodyPr>
            <a:lstStyle/>
            <a:p>
              <a:pPr algn="ctr"/>
              <a:endParaRPr sz="700">
                <a:solidFill>
                  <a:schemeClr val="lt1"/>
                </a:solidFill>
              </a:endParaRPr>
            </a:p>
          </p:txBody>
        </p:sp>
        <p:cxnSp>
          <p:nvCxnSpPr>
            <p:cNvPr id="280" name="Google Shape;280;p32"/>
            <p:cNvCxnSpPr/>
            <p:nvPr/>
          </p:nvCxnSpPr>
          <p:spPr>
            <a:xfrm rot="10800000" flipH="1">
              <a:off x="2826818" y="3426974"/>
              <a:ext cx="349394" cy="451341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cxnSp>
          <p:nvCxnSpPr>
            <p:cNvPr id="281" name="Google Shape;281;p32"/>
            <p:cNvCxnSpPr/>
            <p:nvPr/>
          </p:nvCxnSpPr>
          <p:spPr>
            <a:xfrm>
              <a:off x="3670113" y="3179244"/>
              <a:ext cx="22319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cxnSp>
          <p:nvCxnSpPr>
            <p:cNvPr id="282" name="Google Shape;282;p32"/>
            <p:cNvCxnSpPr/>
            <p:nvPr/>
          </p:nvCxnSpPr>
          <p:spPr>
            <a:xfrm>
              <a:off x="4362465" y="3486361"/>
              <a:ext cx="311287" cy="439463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sp>
          <p:nvSpPr>
            <p:cNvPr id="283" name="Google Shape;283;p32"/>
            <p:cNvSpPr/>
            <p:nvPr/>
          </p:nvSpPr>
          <p:spPr>
            <a:xfrm>
              <a:off x="2534833" y="3978989"/>
              <a:ext cx="409770" cy="409770"/>
            </a:xfrm>
            <a:prstGeom prst="ellipse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33" tIns="22854" rIns="45733" bIns="22854" anchor="ctr" anchorCtr="0">
              <a:noAutofit/>
            </a:bodyPr>
            <a:lstStyle/>
            <a:p>
              <a:pPr algn="ctr"/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306337" y="1845962"/>
              <a:ext cx="1656896" cy="76015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33" tIns="22854" rIns="45733" bIns="22854" anchor="ctr" anchorCtr="0">
              <a:noAutofit/>
            </a:bodyPr>
            <a:lstStyle/>
            <a:p>
              <a:pPr algn="ctr"/>
              <a:r>
                <a:rPr lang="id" sz="2200" b="1">
                  <a:solidFill>
                    <a:schemeClr val="lt1"/>
                  </a:solidFill>
                </a:rPr>
                <a:t>feature</a:t>
              </a:r>
              <a:endParaRPr sz="2200" b="1">
                <a:solidFill>
                  <a:schemeClr val="lt1"/>
                </a:solidFill>
              </a:endParaRPr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3176212" y="2021154"/>
              <a:ext cx="409770" cy="40977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33" tIns="22854" rIns="45733" bIns="22854" anchor="ctr" anchorCtr="0">
              <a:noAutofit/>
            </a:bodyPr>
            <a:lstStyle/>
            <a:p>
              <a:pPr algn="ctr"/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3952696" y="2021154"/>
              <a:ext cx="409770" cy="40977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33" tIns="22854" rIns="45733" bIns="22854" anchor="ctr" anchorCtr="0">
              <a:noAutofit/>
            </a:bodyPr>
            <a:lstStyle/>
            <a:p>
              <a:pPr algn="ctr"/>
              <a:endParaRPr sz="700">
                <a:solidFill>
                  <a:schemeClr val="lt1"/>
                </a:solidFill>
              </a:endParaRPr>
            </a:p>
          </p:txBody>
        </p:sp>
        <p:cxnSp>
          <p:nvCxnSpPr>
            <p:cNvPr id="287" name="Google Shape;287;p32"/>
            <p:cNvCxnSpPr/>
            <p:nvPr/>
          </p:nvCxnSpPr>
          <p:spPr>
            <a:xfrm>
              <a:off x="3670113" y="2226038"/>
              <a:ext cx="22319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cxnSp>
          <p:nvCxnSpPr>
            <p:cNvPr id="288" name="Google Shape;288;p32"/>
            <p:cNvCxnSpPr/>
            <p:nvPr/>
          </p:nvCxnSpPr>
          <p:spPr>
            <a:xfrm rot="10800000" flipH="1">
              <a:off x="2826818" y="2473767"/>
              <a:ext cx="349394" cy="140454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sp>
          <p:nvSpPr>
            <p:cNvPr id="289" name="Google Shape;289;p32"/>
            <p:cNvSpPr/>
            <p:nvPr/>
          </p:nvSpPr>
          <p:spPr>
            <a:xfrm>
              <a:off x="5458808" y="3978989"/>
              <a:ext cx="409770" cy="409770"/>
            </a:xfrm>
            <a:prstGeom prst="ellipse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33" tIns="22854" rIns="45733" bIns="22854" anchor="ctr" anchorCtr="0">
              <a:noAutofit/>
            </a:bodyPr>
            <a:lstStyle/>
            <a:p>
              <a:pPr algn="ctr"/>
              <a:endParaRPr sz="700">
                <a:solidFill>
                  <a:schemeClr val="lt1"/>
                </a:solidFill>
              </a:endParaRPr>
            </a:p>
          </p:txBody>
        </p:sp>
        <p:cxnSp>
          <p:nvCxnSpPr>
            <p:cNvPr id="290" name="Google Shape;290;p32"/>
            <p:cNvCxnSpPr/>
            <p:nvPr/>
          </p:nvCxnSpPr>
          <p:spPr>
            <a:xfrm>
              <a:off x="5101307" y="4183873"/>
              <a:ext cx="28544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cxnSp>
          <p:nvCxnSpPr>
            <p:cNvPr id="291" name="Google Shape;291;p32"/>
            <p:cNvCxnSpPr/>
            <p:nvPr/>
          </p:nvCxnSpPr>
          <p:spPr>
            <a:xfrm>
              <a:off x="4421852" y="2430923"/>
              <a:ext cx="1083792" cy="1447391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sp>
          <p:nvSpPr>
            <p:cNvPr id="292" name="Google Shape;292;p32"/>
            <p:cNvSpPr/>
            <p:nvPr/>
          </p:nvSpPr>
          <p:spPr>
            <a:xfrm>
              <a:off x="306350" y="1025818"/>
              <a:ext cx="1656888" cy="7600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33" tIns="22854" rIns="45733" bIns="22854" anchor="ctr" anchorCtr="0">
              <a:noAutofit/>
            </a:bodyPr>
            <a:lstStyle/>
            <a:p>
              <a:pPr algn="ctr"/>
              <a:r>
                <a:rPr lang="id" sz="2200" b="1">
                  <a:solidFill>
                    <a:schemeClr val="lt1"/>
                  </a:solidFill>
                </a:rPr>
                <a:t>feature</a:t>
              </a:r>
              <a:endParaRPr sz="2200" b="1">
                <a:solidFill>
                  <a:schemeClr val="lt1"/>
                </a:solidFill>
              </a:endParaRPr>
            </a:p>
          </p:txBody>
        </p:sp>
        <p:cxnSp>
          <p:nvCxnSpPr>
            <p:cNvPr id="293" name="Google Shape;293;p32"/>
            <p:cNvCxnSpPr/>
            <p:nvPr/>
          </p:nvCxnSpPr>
          <p:spPr>
            <a:xfrm rot="10800000" flipH="1">
              <a:off x="2565097" y="1454393"/>
              <a:ext cx="477383" cy="234940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cxnSp>
        <p:sp>
          <p:nvSpPr>
            <p:cNvPr id="294" name="Google Shape;294;p32"/>
            <p:cNvSpPr/>
            <p:nvPr/>
          </p:nvSpPr>
          <p:spPr>
            <a:xfrm>
              <a:off x="3131079" y="1233217"/>
              <a:ext cx="409871" cy="409871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33" tIns="22854" rIns="45733" bIns="22854" anchor="ctr" anchorCtr="0">
              <a:noAutofit/>
            </a:bodyPr>
            <a:lstStyle/>
            <a:p>
              <a:pPr algn="ctr"/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926916" y="1233217"/>
              <a:ext cx="409871" cy="409871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33" tIns="22854" rIns="45733" bIns="22854" anchor="ctr" anchorCtr="0">
              <a:noAutofit/>
            </a:bodyPr>
            <a:lstStyle/>
            <a:p>
              <a:pPr algn="ctr"/>
              <a:endParaRPr sz="700">
                <a:solidFill>
                  <a:schemeClr val="lt1"/>
                </a:solidFill>
              </a:endParaRPr>
            </a:p>
          </p:txBody>
        </p:sp>
        <p:cxnSp>
          <p:nvCxnSpPr>
            <p:cNvPr id="296" name="Google Shape;296;p32"/>
            <p:cNvCxnSpPr/>
            <p:nvPr/>
          </p:nvCxnSpPr>
          <p:spPr>
            <a:xfrm>
              <a:off x="3644333" y="1438101"/>
              <a:ext cx="223239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cxnSp>
        <p:cxnSp>
          <p:nvCxnSpPr>
            <p:cNvPr id="297" name="Google Shape;297;p32"/>
            <p:cNvCxnSpPr/>
            <p:nvPr/>
          </p:nvCxnSpPr>
          <p:spPr>
            <a:xfrm>
              <a:off x="4455758" y="1454403"/>
              <a:ext cx="1265620" cy="2378513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cxnSp>
      </p:grpSp>
      <p:pic>
        <p:nvPicPr>
          <p:cNvPr id="2" name="Google Shape;195;g26585e5a41e_0_267">
            <a:extLst>
              <a:ext uri="{FF2B5EF4-FFF2-40B4-BE49-F238E27FC236}">
                <a16:creationId xmlns:a16="http://schemas.microsoft.com/office/drawing/2014/main" id="{0578C4C2-4A3A-349B-558F-E5DB1750756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6;g26585e5a41e_0_267">
            <a:extLst>
              <a:ext uri="{FF2B5EF4-FFF2-40B4-BE49-F238E27FC236}">
                <a16:creationId xmlns:a16="http://schemas.microsoft.com/office/drawing/2014/main" id="{6802C38F-E324-B12E-54EB-5300B7C7C996}"/>
              </a:ext>
            </a:extLst>
          </p:cNvPr>
          <p:cNvSpPr/>
          <p:nvPr/>
        </p:nvSpPr>
        <p:spPr>
          <a:xfrm>
            <a:off x="6118325" y="1259500"/>
            <a:ext cx="4460700" cy="4009500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7;g26585e5a41e_0_267">
            <a:extLst>
              <a:ext uri="{FF2B5EF4-FFF2-40B4-BE49-F238E27FC236}">
                <a16:creationId xmlns:a16="http://schemas.microsoft.com/office/drawing/2014/main" id="{BA9AA32E-FA1E-AAE4-D54F-0170E57BF444}"/>
              </a:ext>
            </a:extLst>
          </p:cNvPr>
          <p:cNvSpPr/>
          <p:nvPr/>
        </p:nvSpPr>
        <p:spPr>
          <a:xfrm>
            <a:off x="5297525" y="3825500"/>
            <a:ext cx="3012300" cy="14436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xfrm>
            <a:off x="419173" y="438574"/>
            <a:ext cx="6787478" cy="562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51" rIns="0" bIns="0" anchor="t" anchorCtr="0">
            <a:spAutoFit/>
          </a:bodyPr>
          <a:lstStyle/>
          <a:p>
            <a:pPr marL="12703" algn="l">
              <a:buSzPts val="700"/>
            </a:pPr>
            <a:r>
              <a:rPr lang="en-US" sz="36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Git workflow – basic develop</a:t>
            </a:r>
            <a:endParaRPr sz="340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8550668" y="4563950"/>
            <a:ext cx="595003" cy="5809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900"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154245-0C4E-5E83-008E-34EFA251C60B}"/>
              </a:ext>
            </a:extLst>
          </p:cNvPr>
          <p:cNvGrpSpPr/>
          <p:nvPr/>
        </p:nvGrpSpPr>
        <p:grpSpPr>
          <a:xfrm>
            <a:off x="306337" y="1724458"/>
            <a:ext cx="4935758" cy="2389090"/>
            <a:chOff x="306337" y="1724457"/>
            <a:chExt cx="5866024" cy="2839373"/>
          </a:xfrm>
        </p:grpSpPr>
        <p:sp>
          <p:nvSpPr>
            <p:cNvPr id="305" name="Google Shape;305;p33"/>
            <p:cNvSpPr/>
            <p:nvPr/>
          </p:nvSpPr>
          <p:spPr>
            <a:xfrm>
              <a:off x="306337" y="3803798"/>
              <a:ext cx="1656888" cy="760032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33" tIns="22854" rIns="45733" bIns="22854" anchor="ctr" anchorCtr="0">
              <a:noAutofit/>
            </a:bodyPr>
            <a:lstStyle/>
            <a:p>
              <a:pPr algn="ctr"/>
              <a:r>
                <a:rPr lang="id" sz="2200" b="1">
                  <a:solidFill>
                    <a:schemeClr val="lt1"/>
                  </a:solidFill>
                </a:rPr>
                <a:t>main  / master</a:t>
              </a:r>
              <a:endParaRPr sz="2200" b="1">
                <a:solidFill>
                  <a:schemeClr val="lt1"/>
                </a:solidFill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306337" y="2799168"/>
              <a:ext cx="1656888" cy="760032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33" tIns="22854" rIns="45733" bIns="22854" anchor="ctr" anchorCtr="0">
              <a:noAutofit/>
            </a:bodyPr>
            <a:lstStyle/>
            <a:p>
              <a:pPr algn="ctr"/>
              <a:r>
                <a:rPr lang="id" sz="2200" b="1">
                  <a:solidFill>
                    <a:schemeClr val="lt1"/>
                  </a:solidFill>
                </a:rPr>
                <a:t>develop</a:t>
              </a:r>
              <a:endParaRPr sz="2200" b="1">
                <a:solidFill>
                  <a:schemeClr val="lt1"/>
                </a:solidFill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4614365" y="3978988"/>
              <a:ext cx="409871" cy="409871"/>
            </a:xfrm>
            <a:prstGeom prst="ellipse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33" tIns="22854" rIns="45733" bIns="22854" anchor="ctr" anchorCtr="0">
              <a:noAutofit/>
            </a:bodyPr>
            <a:lstStyle/>
            <a:p>
              <a:pPr algn="ctr"/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3065567" y="2907673"/>
              <a:ext cx="409871" cy="409871"/>
            </a:xfrm>
            <a:prstGeom prst="ellipse">
              <a:avLst/>
            </a:prstGeom>
            <a:solidFill>
              <a:srgbClr val="00FF00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33" tIns="22854" rIns="45733" bIns="22854" anchor="ctr" anchorCtr="0">
              <a:noAutofit/>
            </a:bodyPr>
            <a:lstStyle/>
            <a:p>
              <a:pPr algn="ctr"/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4204514" y="2939254"/>
              <a:ext cx="409871" cy="409871"/>
            </a:xfrm>
            <a:prstGeom prst="ellipse">
              <a:avLst/>
            </a:prstGeom>
            <a:solidFill>
              <a:srgbClr val="00FF00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33" tIns="22854" rIns="45733" bIns="22854" anchor="ctr" anchorCtr="0">
              <a:noAutofit/>
            </a:bodyPr>
            <a:lstStyle/>
            <a:p>
              <a:pPr algn="ctr"/>
              <a:endParaRPr sz="700">
                <a:solidFill>
                  <a:schemeClr val="lt1"/>
                </a:solidFill>
              </a:endParaRPr>
            </a:p>
          </p:txBody>
        </p:sp>
        <p:cxnSp>
          <p:nvCxnSpPr>
            <p:cNvPr id="310" name="Google Shape;310;p33"/>
            <p:cNvCxnSpPr>
              <a:cxnSpLocks/>
            </p:cNvCxnSpPr>
            <p:nvPr/>
          </p:nvCxnSpPr>
          <p:spPr>
            <a:xfrm rot="10800000" flipH="1">
              <a:off x="2826818" y="3427035"/>
              <a:ext cx="349261" cy="45127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cxnSp>
        <p:cxnSp>
          <p:nvCxnSpPr>
            <p:cNvPr id="311" name="Google Shape;311;p33"/>
            <p:cNvCxnSpPr>
              <a:cxnSpLocks/>
            </p:cNvCxnSpPr>
            <p:nvPr/>
          </p:nvCxnSpPr>
          <p:spPr>
            <a:xfrm>
              <a:off x="3670112" y="3179244"/>
              <a:ext cx="223239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cxnSp>
        <p:cxnSp>
          <p:nvCxnSpPr>
            <p:cNvPr id="312" name="Google Shape;312;p33"/>
            <p:cNvCxnSpPr>
              <a:cxnSpLocks/>
            </p:cNvCxnSpPr>
            <p:nvPr/>
          </p:nvCxnSpPr>
          <p:spPr>
            <a:xfrm>
              <a:off x="4535912" y="3461548"/>
              <a:ext cx="240342" cy="43987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cxnSp>
        <p:sp>
          <p:nvSpPr>
            <p:cNvPr id="313" name="Google Shape;313;p33"/>
            <p:cNvSpPr/>
            <p:nvPr/>
          </p:nvSpPr>
          <p:spPr>
            <a:xfrm>
              <a:off x="2503227" y="3978888"/>
              <a:ext cx="409871" cy="409871"/>
            </a:xfrm>
            <a:prstGeom prst="ellipse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33" tIns="22854" rIns="45733" bIns="22854" anchor="ctr" anchorCtr="0">
              <a:noAutofit/>
            </a:bodyPr>
            <a:lstStyle/>
            <a:p>
              <a:pPr algn="ctr"/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306337" y="1724457"/>
              <a:ext cx="1656888" cy="7600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33" tIns="22854" rIns="45733" bIns="22854" anchor="ctr" anchorCtr="0">
              <a:noAutofit/>
            </a:bodyPr>
            <a:lstStyle/>
            <a:p>
              <a:pPr algn="ctr"/>
              <a:r>
                <a:rPr lang="id" sz="2200" b="1">
                  <a:solidFill>
                    <a:schemeClr val="lt1"/>
                  </a:solidFill>
                </a:rPr>
                <a:t>feature</a:t>
              </a:r>
              <a:endParaRPr sz="2200" b="1">
                <a:solidFill>
                  <a:schemeClr val="lt1"/>
                </a:solidFill>
              </a:endParaRPr>
            </a:p>
          </p:txBody>
        </p:sp>
        <p:cxnSp>
          <p:nvCxnSpPr>
            <p:cNvPr id="315" name="Google Shape;315;p33"/>
            <p:cNvCxnSpPr>
              <a:cxnSpLocks/>
            </p:cNvCxnSpPr>
            <p:nvPr/>
          </p:nvCxnSpPr>
          <p:spPr>
            <a:xfrm rot="10800000" flipH="1">
              <a:off x="3320853" y="2346899"/>
              <a:ext cx="349261" cy="45127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cxnSp>
        <p:sp>
          <p:nvSpPr>
            <p:cNvPr id="316" name="Google Shape;316;p33"/>
            <p:cNvSpPr/>
            <p:nvPr/>
          </p:nvSpPr>
          <p:spPr>
            <a:xfrm>
              <a:off x="3607987" y="1899532"/>
              <a:ext cx="409871" cy="409871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33" tIns="22854" rIns="45733" bIns="22854" anchor="ctr" anchorCtr="0">
              <a:noAutofit/>
            </a:bodyPr>
            <a:lstStyle/>
            <a:p>
              <a:pPr algn="ctr"/>
              <a:endParaRPr sz="700">
                <a:solidFill>
                  <a:schemeClr val="lt1"/>
                </a:solidFill>
              </a:endParaRPr>
            </a:p>
          </p:txBody>
        </p:sp>
        <p:cxnSp>
          <p:nvCxnSpPr>
            <p:cNvPr id="317" name="Google Shape;317;p33"/>
            <p:cNvCxnSpPr>
              <a:cxnSpLocks/>
            </p:cNvCxnSpPr>
            <p:nvPr/>
          </p:nvCxnSpPr>
          <p:spPr>
            <a:xfrm>
              <a:off x="4130743" y="2104458"/>
              <a:ext cx="223239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cxnSp>
        <p:sp>
          <p:nvSpPr>
            <p:cNvPr id="318" name="Google Shape;318;p33"/>
            <p:cNvSpPr/>
            <p:nvPr/>
          </p:nvSpPr>
          <p:spPr>
            <a:xfrm>
              <a:off x="4614386" y="1899532"/>
              <a:ext cx="409871" cy="409871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33" tIns="22854" rIns="45733" bIns="22854" anchor="ctr" anchorCtr="0">
              <a:noAutofit/>
            </a:bodyPr>
            <a:lstStyle/>
            <a:p>
              <a:pPr algn="ctr"/>
              <a:endParaRPr sz="700">
                <a:solidFill>
                  <a:schemeClr val="lt1"/>
                </a:solidFill>
              </a:endParaRPr>
            </a:p>
          </p:txBody>
        </p:sp>
        <p:cxnSp>
          <p:nvCxnSpPr>
            <p:cNvPr id="319" name="Google Shape;319;p33"/>
            <p:cNvCxnSpPr>
              <a:cxnSpLocks/>
            </p:cNvCxnSpPr>
            <p:nvPr/>
          </p:nvCxnSpPr>
          <p:spPr>
            <a:xfrm>
              <a:off x="4965294" y="2352764"/>
              <a:ext cx="311154" cy="43957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cxnSp>
        <p:sp>
          <p:nvSpPr>
            <p:cNvPr id="320" name="Google Shape;320;p33"/>
            <p:cNvSpPr/>
            <p:nvPr/>
          </p:nvSpPr>
          <p:spPr>
            <a:xfrm>
              <a:off x="5145102" y="2907673"/>
              <a:ext cx="409871" cy="409871"/>
            </a:xfrm>
            <a:prstGeom prst="ellipse">
              <a:avLst/>
            </a:prstGeom>
            <a:solidFill>
              <a:srgbClr val="00FF00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33" tIns="22854" rIns="45733" bIns="22854" anchor="ctr" anchorCtr="0">
              <a:noAutofit/>
            </a:bodyPr>
            <a:lstStyle/>
            <a:p>
              <a:pPr algn="ctr"/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5762490" y="3941757"/>
              <a:ext cx="409871" cy="409871"/>
            </a:xfrm>
            <a:prstGeom prst="ellipse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33" tIns="22854" rIns="45733" bIns="22854" anchor="ctr" anchorCtr="0">
              <a:noAutofit/>
            </a:bodyPr>
            <a:lstStyle/>
            <a:p>
              <a:pPr algn="ctr"/>
              <a:endParaRPr sz="700">
                <a:solidFill>
                  <a:schemeClr val="lt1"/>
                </a:solidFill>
              </a:endParaRPr>
            </a:p>
          </p:txBody>
        </p:sp>
        <p:cxnSp>
          <p:nvCxnSpPr>
            <p:cNvPr id="322" name="Google Shape;322;p33"/>
            <p:cNvCxnSpPr>
              <a:cxnSpLocks/>
            </p:cNvCxnSpPr>
            <p:nvPr/>
          </p:nvCxnSpPr>
          <p:spPr>
            <a:xfrm>
              <a:off x="5554971" y="3384243"/>
              <a:ext cx="311154" cy="43957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cxnSp>
      </p:grpSp>
      <p:pic>
        <p:nvPicPr>
          <p:cNvPr id="2" name="Google Shape;195;g26585e5a41e_0_267">
            <a:extLst>
              <a:ext uri="{FF2B5EF4-FFF2-40B4-BE49-F238E27FC236}">
                <a16:creationId xmlns:a16="http://schemas.microsoft.com/office/drawing/2014/main" id="{969A4634-4478-E5C8-03B5-7434EAE19B9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96;g26585e5a41e_0_267">
            <a:extLst>
              <a:ext uri="{FF2B5EF4-FFF2-40B4-BE49-F238E27FC236}">
                <a16:creationId xmlns:a16="http://schemas.microsoft.com/office/drawing/2014/main" id="{E4B49710-1AB2-5181-75D3-FA9C9F43B19C}"/>
              </a:ext>
            </a:extLst>
          </p:cNvPr>
          <p:cNvSpPr/>
          <p:nvPr/>
        </p:nvSpPr>
        <p:spPr>
          <a:xfrm>
            <a:off x="6118325" y="1259500"/>
            <a:ext cx="4460700" cy="4009500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97;g26585e5a41e_0_267">
            <a:extLst>
              <a:ext uri="{FF2B5EF4-FFF2-40B4-BE49-F238E27FC236}">
                <a16:creationId xmlns:a16="http://schemas.microsoft.com/office/drawing/2014/main" id="{6D8DA005-178D-731E-F1F5-809FC533537F}"/>
              </a:ext>
            </a:extLst>
          </p:cNvPr>
          <p:cNvSpPr/>
          <p:nvPr/>
        </p:nvSpPr>
        <p:spPr>
          <a:xfrm>
            <a:off x="5297525" y="3825500"/>
            <a:ext cx="3012300" cy="14436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6585e5a41e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6585e5a41e_0_24"/>
          <p:cNvSpPr txBox="1"/>
          <p:nvPr/>
        </p:nvSpPr>
        <p:spPr>
          <a:xfrm>
            <a:off x="503685" y="2774031"/>
            <a:ext cx="300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Mentor</a:t>
            </a:r>
            <a:endParaRPr sz="1600" b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51" name="Google Shape;151;g26585e5a41e_0_24"/>
          <p:cNvSpPr txBox="1"/>
          <p:nvPr/>
        </p:nvSpPr>
        <p:spPr>
          <a:xfrm>
            <a:off x="503685" y="2327495"/>
            <a:ext cx="3315280" cy="577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Plus Jakarta Sans"/>
                <a:ea typeface="Plus Jakarta Sans"/>
                <a:cs typeface="Plus Jakarta Sans"/>
                <a:sym typeface="Plus Jakarta Sans"/>
              </a:rPr>
              <a:t>Rizky Ramadhan</a:t>
            </a:r>
            <a:endParaRPr sz="3000" b="1" dirty="0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52" name="Google Shape;152;g26585e5a41e_0_24"/>
          <p:cNvSpPr txBox="1"/>
          <p:nvPr/>
        </p:nvSpPr>
        <p:spPr>
          <a:xfrm>
            <a:off x="503678" y="3107625"/>
            <a:ext cx="3078900" cy="68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Frontend Dev @Telkom Indonesia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Tech Content Creator</a:t>
            </a:r>
            <a:endParaRPr sz="1400" i="1" dirty="0">
              <a:solidFill>
                <a:srgbClr val="000000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53" name="Google Shape;153;g26585e5a41e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6585e5a41e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g26585e5a41e_0_24"/>
          <p:cNvGrpSpPr/>
          <p:nvPr/>
        </p:nvGrpSpPr>
        <p:grpSpPr>
          <a:xfrm>
            <a:off x="4812258" y="2039725"/>
            <a:ext cx="3810072" cy="1965358"/>
            <a:chOff x="466625" y="2083326"/>
            <a:chExt cx="4728310" cy="1965358"/>
          </a:xfrm>
        </p:grpSpPr>
        <p:grpSp>
          <p:nvGrpSpPr>
            <p:cNvPr id="156" name="Google Shape;156;g26585e5a41e_0_24"/>
            <p:cNvGrpSpPr/>
            <p:nvPr/>
          </p:nvGrpSpPr>
          <p:grpSpPr>
            <a:xfrm>
              <a:off x="571335" y="2083326"/>
              <a:ext cx="4623600" cy="592958"/>
              <a:chOff x="571335" y="2048451"/>
              <a:chExt cx="4623600" cy="592958"/>
            </a:xfrm>
          </p:grpSpPr>
          <p:sp>
            <p:nvSpPr>
              <p:cNvPr id="157" name="Google Shape;157;g26585e5a41e_0_24"/>
              <p:cNvSpPr txBox="1"/>
              <p:nvPr/>
            </p:nvSpPr>
            <p:spPr>
              <a:xfrm>
                <a:off x="571335" y="2279751"/>
                <a:ext cx="4623600" cy="361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50" tIns="91450" rIns="91450" bIns="91450" anchor="t" anchorCtr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at Telkom Indonesia (2021 - present)</a:t>
                </a:r>
                <a:endParaRPr sz="1000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158" name="Google Shape;158;g26585e5a41e_0_24"/>
              <p:cNvSpPr txBox="1"/>
              <p:nvPr/>
            </p:nvSpPr>
            <p:spPr>
              <a:xfrm>
                <a:off x="571335" y="2048451"/>
                <a:ext cx="4623600" cy="3970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50" tIns="91450" rIns="91450" bIns="91450" anchor="t" anchorCtr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Frontend Developer</a:t>
                </a:r>
                <a:endParaRPr sz="1200" b="1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sp>
          <p:nvSpPr>
            <p:cNvPr id="159" name="Google Shape;159;g26585e5a41e_0_24"/>
            <p:cNvSpPr/>
            <p:nvPr/>
          </p:nvSpPr>
          <p:spPr>
            <a:xfrm>
              <a:off x="466625" y="221945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160;g26585e5a41e_0_24"/>
            <p:cNvGrpSpPr/>
            <p:nvPr/>
          </p:nvGrpSpPr>
          <p:grpSpPr>
            <a:xfrm>
              <a:off x="571335" y="2780976"/>
              <a:ext cx="4623600" cy="592958"/>
              <a:chOff x="571335" y="2048451"/>
              <a:chExt cx="4623600" cy="592958"/>
            </a:xfrm>
          </p:grpSpPr>
          <p:sp>
            <p:nvSpPr>
              <p:cNvPr id="161" name="Google Shape;161;g26585e5a41e_0_24"/>
              <p:cNvSpPr txBox="1"/>
              <p:nvPr/>
            </p:nvSpPr>
            <p:spPr>
              <a:xfrm>
                <a:off x="571335" y="2279751"/>
                <a:ext cx="4623600" cy="361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50" tIns="91450" rIns="91450" bIns="91450" anchor="t" anchorCtr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2022 - present</a:t>
                </a:r>
                <a:endParaRPr sz="1000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162" name="Google Shape;162;g26585e5a41e_0_24"/>
              <p:cNvSpPr txBox="1"/>
              <p:nvPr/>
            </p:nvSpPr>
            <p:spPr>
              <a:xfrm>
                <a:off x="571335" y="2048451"/>
                <a:ext cx="4623600" cy="3970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50" tIns="91450" rIns="91450" bIns="91450" anchor="t" anchorCtr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Tech Content Creator</a:t>
                </a:r>
                <a:endParaRPr sz="1200" b="1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sp>
          <p:nvSpPr>
            <p:cNvPr id="163" name="Google Shape;163;g26585e5a41e_0_24"/>
            <p:cNvSpPr/>
            <p:nvPr/>
          </p:nvSpPr>
          <p:spPr>
            <a:xfrm>
              <a:off x="466625" y="291710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" name="Google Shape;164;g26585e5a41e_0_24"/>
            <p:cNvGrpSpPr/>
            <p:nvPr/>
          </p:nvGrpSpPr>
          <p:grpSpPr>
            <a:xfrm>
              <a:off x="571335" y="3455726"/>
              <a:ext cx="4623600" cy="592958"/>
              <a:chOff x="571335" y="2048451"/>
              <a:chExt cx="4623600" cy="592958"/>
            </a:xfrm>
          </p:grpSpPr>
          <p:sp>
            <p:nvSpPr>
              <p:cNvPr id="165" name="Google Shape;165;g26585e5a41e_0_24"/>
              <p:cNvSpPr txBox="1"/>
              <p:nvPr/>
            </p:nvSpPr>
            <p:spPr>
              <a:xfrm>
                <a:off x="571335" y="2279751"/>
                <a:ext cx="4623600" cy="361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50" tIns="91450" rIns="91450" bIns="91450" anchor="t" anchorCtr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at dibimbing.id (2022 - present)</a:t>
                </a:r>
                <a:endParaRPr sz="1000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166" name="Google Shape;166;g26585e5a41e_0_24"/>
              <p:cNvSpPr txBox="1"/>
              <p:nvPr/>
            </p:nvSpPr>
            <p:spPr>
              <a:xfrm>
                <a:off x="571335" y="2048451"/>
                <a:ext cx="4623600" cy="3970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50" tIns="91450" rIns="91450" bIns="91450" anchor="t" anchorCtr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Frontend Mentor</a:t>
                </a:r>
                <a:endParaRPr sz="1200" b="1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sp>
          <p:nvSpPr>
            <p:cNvPr id="167" name="Google Shape;167;g26585e5a41e_0_24"/>
            <p:cNvSpPr/>
            <p:nvPr/>
          </p:nvSpPr>
          <p:spPr>
            <a:xfrm>
              <a:off x="466625" y="359185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g26585e5a41e_0_24"/>
          <p:cNvSpPr txBox="1"/>
          <p:nvPr/>
        </p:nvSpPr>
        <p:spPr>
          <a:xfrm>
            <a:off x="503678" y="4005850"/>
            <a:ext cx="3078900" cy="68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Plus Jakarta Sans"/>
                <a:ea typeface="Plus Jakarta Sans"/>
                <a:cs typeface="Plus Jakarta Sans"/>
                <a:sym typeface="Plus Jakarta Sans"/>
              </a:rPr>
              <a:t>LinkedIn:</a:t>
            </a:r>
            <a:endParaRPr b="1" i="1" dirty="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/in/</a:t>
            </a:r>
            <a:r>
              <a:rPr lang="en-US" i="1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rizkykyra</a:t>
            </a:r>
            <a:endParaRPr i="1" dirty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173" name="Google Shape;173;g26585e5a41e_0_24"/>
          <p:cNvSpPr/>
          <p:nvPr/>
        </p:nvSpPr>
        <p:spPr>
          <a:xfrm rot="-3576382">
            <a:off x="-547808" y="-2388310"/>
            <a:ext cx="3914117" cy="3914117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6585e5a41e_0_24"/>
          <p:cNvSpPr/>
          <p:nvPr/>
        </p:nvSpPr>
        <p:spPr>
          <a:xfrm rot="-4242470">
            <a:off x="8039051" y="2355356"/>
            <a:ext cx="2301858" cy="2301858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6585e5a41e_0_24"/>
          <p:cNvSpPr/>
          <p:nvPr/>
        </p:nvSpPr>
        <p:spPr>
          <a:xfrm rot="-1974178">
            <a:off x="8406288" y="4307981"/>
            <a:ext cx="1120545" cy="1120545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26585e5a41e_0_24"/>
          <p:cNvPicPr preferRelativeResize="0"/>
          <p:nvPr/>
        </p:nvPicPr>
        <p:blipFill>
          <a:blip r:embed="rId5"/>
          <a:srcRect t="46" b="46"/>
          <a:stretch/>
        </p:blipFill>
        <p:spPr>
          <a:xfrm>
            <a:off x="541800" y="308725"/>
            <a:ext cx="1734900" cy="1734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A8C4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585e5a41e_0_43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6585e5a41e_0_43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6585e5a41e_0_43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6585e5a41e_0_43"/>
          <p:cNvSpPr txBox="1">
            <a:spLocks noGrp="1"/>
          </p:cNvSpPr>
          <p:nvPr>
            <p:ph type="ctrTitle"/>
          </p:nvPr>
        </p:nvSpPr>
        <p:spPr>
          <a:xfrm>
            <a:off x="4776450" y="2352200"/>
            <a:ext cx="4034400" cy="135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Assignment</a:t>
            </a:r>
            <a:endParaRPr sz="4800" b="1" dirty="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07" name="Google Shape;207;g26585e5a41e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5734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6585e5a41e_0_428"/>
          <p:cNvSpPr txBox="1">
            <a:spLocks noGrp="1"/>
          </p:cNvSpPr>
          <p:nvPr>
            <p:ph type="ctrTitle"/>
          </p:nvPr>
        </p:nvSpPr>
        <p:spPr>
          <a:xfrm>
            <a:off x="4863675" y="3098975"/>
            <a:ext cx="4281900" cy="838200"/>
          </a:xfrm>
          <a:prstGeom prst="rect">
            <a:avLst/>
          </a:prstGeom>
        </p:spPr>
        <p:txBody>
          <a:bodyPr spcFirstLastPara="1" wrap="square" lIns="91450" tIns="91450" rIns="91450" bIns="9145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>
                <a:latin typeface="Plus Jakarta Sans"/>
                <a:ea typeface="Plus Jakarta Sans"/>
                <a:cs typeface="Plus Jakarta Sans"/>
                <a:sym typeface="Plus Jakarta Sans"/>
              </a:rPr>
              <a:t>Terima</a:t>
            </a:r>
            <a:r>
              <a:rPr lang="en-US" sz="4800" b="1" dirty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endParaRPr sz="4800" b="1" dirty="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Plus Jakarta Sans"/>
                <a:ea typeface="Plus Jakarta Sans"/>
                <a:cs typeface="Plus Jakarta Sans"/>
                <a:sym typeface="Plus Jakarta Sans"/>
              </a:rPr>
              <a:t>Kasih.</a:t>
            </a:r>
            <a:endParaRPr sz="4800" b="1" dirty="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grpSp>
        <p:nvGrpSpPr>
          <p:cNvPr id="306" name="Google Shape;306;g26585e5a41e_0_428"/>
          <p:cNvGrpSpPr/>
          <p:nvPr/>
        </p:nvGrpSpPr>
        <p:grpSpPr>
          <a:xfrm>
            <a:off x="162" y="-214211"/>
            <a:ext cx="2765532" cy="2691752"/>
            <a:chOff x="9584423" y="-302694"/>
            <a:chExt cx="4822200" cy="4822200"/>
          </a:xfrm>
        </p:grpSpPr>
        <p:sp>
          <p:nvSpPr>
            <p:cNvPr id="307" name="Google Shape;307;g26585e5a41e_0_428"/>
            <p:cNvSpPr/>
            <p:nvPr/>
          </p:nvSpPr>
          <p:spPr>
            <a:xfrm rot="6626698">
              <a:off x="10121100" y="233982"/>
              <a:ext cx="3748847" cy="3748847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g26585e5a41e_0_428"/>
            <p:cNvSpPr/>
            <p:nvPr/>
          </p:nvSpPr>
          <p:spPr>
            <a:xfrm rot="5026486">
              <a:off x="10682783" y="729525"/>
              <a:ext cx="2625482" cy="2625482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g26585e5a41e_0_428"/>
            <p:cNvSpPr/>
            <p:nvPr/>
          </p:nvSpPr>
          <p:spPr>
            <a:xfrm rot="2969049">
              <a:off x="11210027" y="1256768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g26585e5a41e_0_428"/>
            <p:cNvSpPr/>
            <p:nvPr/>
          </p:nvSpPr>
          <p:spPr>
            <a:xfrm rot="10347786">
              <a:off x="11700466" y="1747209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g26585e5a41e_0_428"/>
          <p:cNvGrpSpPr/>
          <p:nvPr/>
        </p:nvGrpSpPr>
        <p:grpSpPr>
          <a:xfrm>
            <a:off x="-840830" y="1116257"/>
            <a:ext cx="5795400" cy="5795400"/>
            <a:chOff x="4094945" y="667082"/>
            <a:chExt cx="5795400" cy="5795400"/>
          </a:xfrm>
        </p:grpSpPr>
        <p:sp>
          <p:nvSpPr>
            <p:cNvPr id="312" name="Google Shape;312;g26585e5a41e_0_428"/>
            <p:cNvSpPr/>
            <p:nvPr/>
          </p:nvSpPr>
          <p:spPr>
            <a:xfrm rot="6626718">
              <a:off x="4739938" y="1312075"/>
              <a:ext cx="4505414" cy="4505414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g26585e5a41e_0_428"/>
            <p:cNvSpPr/>
            <p:nvPr/>
          </p:nvSpPr>
          <p:spPr>
            <a:xfrm rot="5026475">
              <a:off x="5429162" y="2051505"/>
              <a:ext cx="3026548" cy="302654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26585e5a41e_0_428"/>
            <p:cNvSpPr/>
            <p:nvPr/>
          </p:nvSpPr>
          <p:spPr>
            <a:xfrm rot="2969049">
              <a:off x="6156933" y="2732845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26585e5a41e_0_428"/>
            <p:cNvSpPr/>
            <p:nvPr/>
          </p:nvSpPr>
          <p:spPr>
            <a:xfrm rot="10347786">
              <a:off x="6647371" y="3223287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g26585e5a41e_0_428"/>
          <p:cNvSpPr txBox="1">
            <a:spLocks noGrp="1"/>
          </p:cNvSpPr>
          <p:nvPr>
            <p:ph type="ctrTitle"/>
          </p:nvPr>
        </p:nvSpPr>
        <p:spPr>
          <a:xfrm>
            <a:off x="4863675" y="3960899"/>
            <a:ext cx="4034400" cy="836400"/>
          </a:xfrm>
          <a:prstGeom prst="rect">
            <a:avLst/>
          </a:prstGeom>
        </p:spPr>
        <p:txBody>
          <a:bodyPr spcFirstLastPara="1" wrap="square" lIns="91450" tIns="91450" rIns="91450" bIns="9145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Let’s discuss!</a:t>
            </a:r>
            <a:br>
              <a:rPr lang="en-US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=======================</a:t>
            </a:r>
            <a:br>
              <a:rPr lang="en-US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reference:</a:t>
            </a:r>
            <a:br>
              <a:rPr lang="en-US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developer.mozilla.org</a:t>
            </a:r>
            <a:endParaRPr sz="1200" dirty="0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317" name="Google Shape;317;g26585e5a41e_0_4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585e5a41e_0_253"/>
          <p:cNvSpPr txBox="1">
            <a:spLocks noGrp="1"/>
          </p:cNvSpPr>
          <p:nvPr>
            <p:ph type="ctrTitle"/>
          </p:nvPr>
        </p:nvSpPr>
        <p:spPr>
          <a:xfrm>
            <a:off x="487642" y="276049"/>
            <a:ext cx="5605200" cy="135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Outline</a:t>
            </a:r>
            <a:endParaRPr sz="4800" b="1" dirty="0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97" name="Google Shape;297;g26585e5a41e_0_253"/>
          <p:cNvSpPr/>
          <p:nvPr/>
        </p:nvSpPr>
        <p:spPr>
          <a:xfrm rot="-1974178">
            <a:off x="5877363" y="793656"/>
            <a:ext cx="1120545" cy="1120545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6585e5a41e_0_253"/>
          <p:cNvSpPr/>
          <p:nvPr/>
        </p:nvSpPr>
        <p:spPr>
          <a:xfrm rot="-4242470">
            <a:off x="6617651" y="1042306"/>
            <a:ext cx="2301858" cy="2301858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6585e5a41e_0_253"/>
          <p:cNvSpPr/>
          <p:nvPr/>
        </p:nvSpPr>
        <p:spPr>
          <a:xfrm rot="-3576382">
            <a:off x="5139692" y="2219690"/>
            <a:ext cx="3914117" cy="3914117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26585e5a41e_0_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96;g26585e5a41e_0_253">
            <a:extLst>
              <a:ext uri="{FF2B5EF4-FFF2-40B4-BE49-F238E27FC236}">
                <a16:creationId xmlns:a16="http://schemas.microsoft.com/office/drawing/2014/main" id="{EC2A578A-137D-C8E4-38F2-8D0050B32BEF}"/>
              </a:ext>
            </a:extLst>
          </p:cNvPr>
          <p:cNvSpPr txBox="1">
            <a:spLocks/>
          </p:cNvSpPr>
          <p:nvPr/>
        </p:nvSpPr>
        <p:spPr>
          <a:xfrm>
            <a:off x="487642" y="1430932"/>
            <a:ext cx="3152499" cy="178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Git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Git branch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Git Workflow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585e5a41e_0_306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6585e5a41e_0_306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6585e5a41e_0_306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26585e5a41e_0_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6585e5a41e_0_306"/>
          <p:cNvSpPr txBox="1"/>
          <p:nvPr/>
        </p:nvSpPr>
        <p:spPr>
          <a:xfrm>
            <a:off x="4368625" y="908125"/>
            <a:ext cx="45345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Git Reset</a:t>
            </a:r>
            <a:endParaRPr sz="3000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86" name="Google Shape;186;g26585e5a41e_0_306"/>
          <p:cNvSpPr txBox="1"/>
          <p:nvPr/>
        </p:nvSpPr>
        <p:spPr>
          <a:xfrm>
            <a:off x="4368625" y="2073252"/>
            <a:ext cx="4446900" cy="78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16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When you want to revert the changes that you just made and go back to the files that you had.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lang="en-US" sz="1600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16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- Hard reset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16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- Soft reset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518664" y="635520"/>
            <a:ext cx="71121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Git Reset – Hard Reset</a:t>
            </a: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6585e5a41e_0_267"/>
          <p:cNvSpPr/>
          <p:nvPr/>
        </p:nvSpPr>
        <p:spPr>
          <a:xfrm>
            <a:off x="6118325" y="1259500"/>
            <a:ext cx="4460700" cy="4009500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6585e5a41e_0_267"/>
          <p:cNvSpPr/>
          <p:nvPr/>
        </p:nvSpPr>
        <p:spPr>
          <a:xfrm>
            <a:off x="5297525" y="3825500"/>
            <a:ext cx="3012300" cy="14436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F7DC2-3E30-C3CD-FA9B-BDC3661E196C}"/>
              </a:ext>
            </a:extLst>
          </p:cNvPr>
          <p:cNvSpPr txBox="1"/>
          <p:nvPr/>
        </p:nvSpPr>
        <p:spPr>
          <a:xfrm>
            <a:off x="518664" y="1395980"/>
            <a:ext cx="52909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Removes changes on reset commits as well as uncommitted changes.</a:t>
            </a:r>
          </a:p>
          <a:p>
            <a:endParaRPr lang="en-US" dirty="0"/>
          </a:p>
          <a:p>
            <a:r>
              <a:rPr lang="en-US" dirty="0"/>
              <a:t>git reset --hard HEAD 	(going back to HEAD)</a:t>
            </a:r>
          </a:p>
          <a:p>
            <a:r>
              <a:rPr lang="en-US" dirty="0"/>
              <a:t>git reset --hard HEAD~1 	(going back </a:t>
            </a:r>
            <a:r>
              <a:rPr lang="en-US" dirty="0" err="1"/>
              <a:t>onecommits</a:t>
            </a:r>
            <a:r>
              <a:rPr lang="en-US" dirty="0"/>
              <a:t> before HEAD)</a:t>
            </a:r>
          </a:p>
          <a:p>
            <a:r>
              <a:rPr lang="en-US" dirty="0"/>
              <a:t>git reset --hard HEAD~2 	(going back two commits before HEAD)</a:t>
            </a:r>
          </a:p>
          <a:p>
            <a:r>
              <a:rPr lang="en-US" dirty="0"/>
              <a:t>git reset --hard [commit] 	(going back to commit)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A2D7ED-D8E4-5BF0-5398-7AC757B15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64" y="3510979"/>
            <a:ext cx="4870014" cy="10724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518664" y="635520"/>
            <a:ext cx="71121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Git Reset – Soft Reset</a:t>
            </a: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6585e5a41e_0_267"/>
          <p:cNvSpPr/>
          <p:nvPr/>
        </p:nvSpPr>
        <p:spPr>
          <a:xfrm>
            <a:off x="6118325" y="1259500"/>
            <a:ext cx="4460700" cy="4009500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6585e5a41e_0_267"/>
          <p:cNvSpPr/>
          <p:nvPr/>
        </p:nvSpPr>
        <p:spPr>
          <a:xfrm>
            <a:off x="5297525" y="3825500"/>
            <a:ext cx="3012300" cy="14436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F7DC2-3E30-C3CD-FA9B-BDC3661E196C}"/>
              </a:ext>
            </a:extLst>
          </p:cNvPr>
          <p:cNvSpPr txBox="1"/>
          <p:nvPr/>
        </p:nvSpPr>
        <p:spPr>
          <a:xfrm>
            <a:off x="518664" y="1395980"/>
            <a:ext cx="52909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Make changes on reset commits on stage.</a:t>
            </a:r>
          </a:p>
          <a:p>
            <a:endParaRPr lang="en-US" dirty="0"/>
          </a:p>
          <a:p>
            <a:r>
              <a:rPr lang="en-US" dirty="0"/>
              <a:t>git reset --soft HEAD 	(going back to HEAD)</a:t>
            </a:r>
          </a:p>
          <a:p>
            <a:r>
              <a:rPr lang="en-US" dirty="0"/>
              <a:t>git reset --soft HEAD~1 	(going back </a:t>
            </a:r>
            <a:r>
              <a:rPr lang="en-US" dirty="0" err="1"/>
              <a:t>onecommits</a:t>
            </a:r>
            <a:r>
              <a:rPr lang="en-US" dirty="0"/>
              <a:t> before HEAD)</a:t>
            </a:r>
          </a:p>
          <a:p>
            <a:r>
              <a:rPr lang="en-US" dirty="0"/>
              <a:t>git reset --soft HEAD~2 	(going back two commits before HEAD)</a:t>
            </a:r>
          </a:p>
          <a:p>
            <a:r>
              <a:rPr lang="en-US" dirty="0"/>
              <a:t>git reset --soft [commit] 	(going back to commit)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ACC32-8098-97AF-13D3-8CB4D9AFF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84" y="3286232"/>
            <a:ext cx="4503466" cy="136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4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585e5a41e_0_306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6585e5a41e_0_306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6585e5a41e_0_306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26585e5a41e_0_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6585e5a41e_0_306"/>
          <p:cNvSpPr txBox="1"/>
          <p:nvPr/>
        </p:nvSpPr>
        <p:spPr>
          <a:xfrm>
            <a:off x="4368625" y="908125"/>
            <a:ext cx="45345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.</a:t>
            </a:r>
            <a:r>
              <a:rPr lang="en-US" sz="3000" b="1" dirty="0" err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gitignore</a:t>
            </a:r>
            <a:endParaRPr lang="en-US" sz="3000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86" name="Google Shape;186;g26585e5a41e_0_306"/>
          <p:cNvSpPr txBox="1"/>
          <p:nvPr/>
        </p:nvSpPr>
        <p:spPr>
          <a:xfrm>
            <a:off x="4368625" y="2089885"/>
            <a:ext cx="2499440" cy="210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16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Specifies intentionally untracked files that Git should ignore.</a:t>
            </a:r>
          </a:p>
        </p:txBody>
      </p:sp>
      <p:pic>
        <p:nvPicPr>
          <p:cNvPr id="1026" name="Picture 2" descr="gitignore marked as &quot;Regular Expressions (Python)&quot; · Issue #408 · atom/atom  · GitHub">
            <a:extLst>
              <a:ext uri="{FF2B5EF4-FFF2-40B4-BE49-F238E27FC236}">
                <a16:creationId xmlns:a16="http://schemas.microsoft.com/office/drawing/2014/main" id="{91386E2F-D08D-8263-7189-E39BFBFCF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026" y="1474225"/>
            <a:ext cx="2171374" cy="351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46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518664" y="635520"/>
            <a:ext cx="71121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Git Tagging</a:t>
            </a: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6585e5a41e_0_267"/>
          <p:cNvSpPr/>
          <p:nvPr/>
        </p:nvSpPr>
        <p:spPr>
          <a:xfrm>
            <a:off x="6118325" y="1259500"/>
            <a:ext cx="4460700" cy="4009500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6585e5a41e_0_267"/>
          <p:cNvSpPr/>
          <p:nvPr/>
        </p:nvSpPr>
        <p:spPr>
          <a:xfrm>
            <a:off x="5297525" y="3825500"/>
            <a:ext cx="3012300" cy="14436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F7DC2-3E30-C3CD-FA9B-BDC3661E196C}"/>
              </a:ext>
            </a:extLst>
          </p:cNvPr>
          <p:cNvSpPr txBox="1"/>
          <p:nvPr/>
        </p:nvSpPr>
        <p:spPr>
          <a:xfrm>
            <a:off x="518664" y="1395980"/>
            <a:ext cx="529095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tag specific points in a repository’s history as being important. Typically, people use this functionality to mark release points (v1.0, v2.0).</a:t>
            </a:r>
          </a:p>
          <a:p>
            <a:endParaRPr lang="en-US" dirty="0"/>
          </a:p>
          <a:p>
            <a:r>
              <a:rPr lang="en-US" dirty="0"/>
              <a:t>git tag –a [</a:t>
            </a:r>
            <a:r>
              <a:rPr lang="en-US" dirty="0" err="1"/>
              <a:t>tagname</a:t>
            </a:r>
            <a:r>
              <a:rPr lang="en-US" dirty="0"/>
              <a:t>] –m “[message]”</a:t>
            </a:r>
          </a:p>
          <a:p>
            <a:r>
              <a:rPr lang="en-US" dirty="0"/>
              <a:t>git tag –a v1.4 –m “version 1.4”				</a:t>
            </a:r>
          </a:p>
          <a:p>
            <a:endParaRPr lang="en-US" dirty="0"/>
          </a:p>
          <a:p>
            <a:r>
              <a:rPr lang="en-US" dirty="0"/>
              <a:t>To push tag to remote repository:</a:t>
            </a:r>
          </a:p>
          <a:p>
            <a:endParaRPr lang="en-US" dirty="0"/>
          </a:p>
          <a:p>
            <a:r>
              <a:rPr lang="en-US" dirty="0"/>
              <a:t>git push origin v1.4		-&gt; push specific tag</a:t>
            </a:r>
          </a:p>
          <a:p>
            <a:r>
              <a:rPr lang="en-US" dirty="0"/>
              <a:t>git push origin --tags		-&gt; push all tags that are not already on the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8062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419174" y="438573"/>
            <a:ext cx="6787423" cy="50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51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Basic git Workflow</a:t>
            </a:r>
          </a:p>
        </p:txBody>
      </p:sp>
      <p:sp>
        <p:nvSpPr>
          <p:cNvPr id="173" name="Google Shape;173;p24"/>
          <p:cNvSpPr/>
          <p:nvPr/>
        </p:nvSpPr>
        <p:spPr>
          <a:xfrm>
            <a:off x="8550668" y="4563950"/>
            <a:ext cx="594915" cy="5807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900"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306337" y="3803798"/>
            <a:ext cx="1656896" cy="760153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54" rIns="45733" bIns="22854" anchor="ctr" anchorCtr="0">
            <a:noAutofit/>
          </a:bodyPr>
          <a:lstStyle/>
          <a:p>
            <a:pPr algn="ctr"/>
            <a:r>
              <a:rPr lang="id" sz="2200" b="1">
                <a:solidFill>
                  <a:schemeClr val="lt1"/>
                </a:solidFill>
              </a:rPr>
              <a:t>main  / master</a:t>
            </a:r>
            <a:endParaRPr sz="2200" b="1">
              <a:solidFill>
                <a:schemeClr val="lt1"/>
              </a:solidFill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306337" y="2799168"/>
            <a:ext cx="1656888" cy="76003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54" rIns="45733" bIns="22854" anchor="ctr" anchorCtr="0">
            <a:noAutofit/>
          </a:bodyPr>
          <a:lstStyle/>
          <a:p>
            <a:pPr algn="ctr"/>
            <a:r>
              <a:rPr lang="id" sz="2200" b="1">
                <a:solidFill>
                  <a:schemeClr val="lt1"/>
                </a:solidFill>
              </a:rPr>
              <a:t>feature</a:t>
            </a:r>
            <a:endParaRPr sz="2200" b="1">
              <a:solidFill>
                <a:schemeClr val="lt1"/>
              </a:solidFill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2534833" y="3978989"/>
            <a:ext cx="409770" cy="409770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54" rIns="45733" bIns="22854" anchor="ctr" anchorCtr="0">
            <a:noAutofit/>
          </a:bodyPr>
          <a:lstStyle/>
          <a:p>
            <a:pPr algn="ctr"/>
            <a:endParaRPr sz="700">
              <a:solidFill>
                <a:schemeClr val="lt1"/>
              </a:solidFill>
            </a:endParaRPr>
          </a:p>
        </p:txBody>
      </p:sp>
      <p:pic>
        <p:nvPicPr>
          <p:cNvPr id="2" name="Google Shape;195;g26585e5a41e_0_267">
            <a:extLst>
              <a:ext uri="{FF2B5EF4-FFF2-40B4-BE49-F238E27FC236}">
                <a16:creationId xmlns:a16="http://schemas.microsoft.com/office/drawing/2014/main" id="{3A439C3C-2E8C-0E3E-A5A0-AAC1882936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6;g26585e5a41e_0_267">
            <a:extLst>
              <a:ext uri="{FF2B5EF4-FFF2-40B4-BE49-F238E27FC236}">
                <a16:creationId xmlns:a16="http://schemas.microsoft.com/office/drawing/2014/main" id="{378C6D9B-932A-2AD2-8A35-203ACCA388F4}"/>
              </a:ext>
            </a:extLst>
          </p:cNvPr>
          <p:cNvSpPr/>
          <p:nvPr/>
        </p:nvSpPr>
        <p:spPr>
          <a:xfrm>
            <a:off x="6118325" y="1259500"/>
            <a:ext cx="4460700" cy="4009500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97;g26585e5a41e_0_267">
            <a:extLst>
              <a:ext uri="{FF2B5EF4-FFF2-40B4-BE49-F238E27FC236}">
                <a16:creationId xmlns:a16="http://schemas.microsoft.com/office/drawing/2014/main" id="{3D0BA35E-E0A0-B7D8-69F2-ED30BA38ABE9}"/>
              </a:ext>
            </a:extLst>
          </p:cNvPr>
          <p:cNvSpPr/>
          <p:nvPr/>
        </p:nvSpPr>
        <p:spPr>
          <a:xfrm>
            <a:off x="5297525" y="3825500"/>
            <a:ext cx="3012300" cy="14436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482</Words>
  <Application>Microsoft Office PowerPoint</Application>
  <PresentationFormat>Custom</PresentationFormat>
  <Paragraphs>87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Georgia</vt:lpstr>
      <vt:lpstr>Arial</vt:lpstr>
      <vt:lpstr>Plus Jakarta Sans Medium</vt:lpstr>
      <vt:lpstr>Trebuchet MS</vt:lpstr>
      <vt:lpstr>Plus Jakarta Sans</vt:lpstr>
      <vt:lpstr>Office Theme</vt:lpstr>
      <vt:lpstr>Simple Light</vt:lpstr>
      <vt:lpstr>Version Control System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git Workflow</vt:lpstr>
      <vt:lpstr>Basic git Workflow</vt:lpstr>
      <vt:lpstr>Basic git Workflow</vt:lpstr>
      <vt:lpstr>Basic git Workflow</vt:lpstr>
      <vt:lpstr>Ice Breaking</vt:lpstr>
      <vt:lpstr>PowerPoint Presentation</vt:lpstr>
      <vt:lpstr>PowerPoint Presentation</vt:lpstr>
      <vt:lpstr>PowerPoint Presentation</vt:lpstr>
      <vt:lpstr>Git workflow - basic</vt:lpstr>
      <vt:lpstr>Git workflow - basic</vt:lpstr>
      <vt:lpstr>Git workflow – basic develop</vt:lpstr>
      <vt:lpstr>Assignment</vt:lpstr>
      <vt:lpstr>Terima  Kasih.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1</dc:title>
  <dc:creator>SINAR X</dc:creator>
  <cp:lastModifiedBy>Rizky Ramadhan</cp:lastModifiedBy>
  <cp:revision>25</cp:revision>
  <dcterms:created xsi:type="dcterms:W3CDTF">2021-01-14T04:03:51Z</dcterms:created>
  <dcterms:modified xsi:type="dcterms:W3CDTF">2024-09-06T07:13:31Z</dcterms:modified>
</cp:coreProperties>
</file>