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2" r:id="rId3"/>
    <p:sldId id="283" r:id="rId4"/>
    <p:sldId id="284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120" d="100"/>
          <a:sy n="120" d="100"/>
        </p:scale>
        <p:origin x="840" y="3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C764-068C-4F63-BE3C-1D0F0F6D60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6BD7-F57B-445B-B325-159F99C7E4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C764-068C-4F63-BE3C-1D0F0F6D60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6BD7-F57B-445B-B325-159F99C7E4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C764-068C-4F63-BE3C-1D0F0F6D60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6BD7-F57B-445B-B325-159F99C7E4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C764-068C-4F63-BE3C-1D0F0F6D60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6BD7-F57B-445B-B325-159F99C7E4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C764-068C-4F63-BE3C-1D0F0F6D60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6BD7-F57B-445B-B325-159F99C7E4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C764-068C-4F63-BE3C-1D0F0F6D60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6BD7-F57B-445B-B325-159F99C7E4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C764-068C-4F63-BE3C-1D0F0F6D60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6BD7-F57B-445B-B325-159F99C7E4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C764-068C-4F63-BE3C-1D0F0F6D60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6BD7-F57B-445B-B325-159F99C7E4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C764-068C-4F63-BE3C-1D0F0F6D60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6BD7-F57B-445B-B325-159F99C7E4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C764-068C-4F63-BE3C-1D0F0F6D60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6BD7-F57B-445B-B325-159F99C7E4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C764-068C-4F63-BE3C-1D0F0F6D60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6BD7-F57B-445B-B325-159F99C7E4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5C764-068C-4F63-BE3C-1D0F0F6D60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E6BD7-F57B-445B-B325-159F99C7E48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流程图: 过程 3"/>
          <p:cNvSpPr/>
          <p:nvPr/>
        </p:nvSpPr>
        <p:spPr>
          <a:xfrm>
            <a:off x="59690" y="1120140"/>
            <a:ext cx="2400300" cy="459105"/>
          </a:xfrm>
          <a:prstGeom prst="flowChartProcess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/>
              <a:t>user</a:t>
            </a:r>
            <a:endParaRPr lang="zh-CN" altLang="en-US" dirty="0"/>
          </a:p>
        </p:txBody>
      </p:sp>
      <p:sp>
        <p:nvSpPr>
          <p:cNvPr id="11" name="流程图: 过程 4"/>
          <p:cNvSpPr/>
          <p:nvPr/>
        </p:nvSpPr>
        <p:spPr>
          <a:xfrm>
            <a:off x="64135" y="1524000"/>
            <a:ext cx="2392680" cy="3936365"/>
          </a:xfrm>
          <a:prstGeom prst="flowChartProcess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u="sng" dirty="0" err="1"/>
              <a:t>user_id</a:t>
            </a:r>
            <a:endParaRPr lang="en-US" altLang="zh-CN" u="sng" dirty="0"/>
          </a:p>
          <a:p>
            <a:pPr algn="ctr"/>
            <a:r>
              <a:rPr lang="en-US" altLang="zh-CN" dirty="0" err="1"/>
              <a:t>user_name</a:t>
            </a:r>
            <a:endParaRPr lang="en-US" altLang="zh-CN" dirty="0" err="1"/>
          </a:p>
          <a:p>
            <a:pPr algn="ctr"/>
            <a:r>
              <a:rPr lang="en-US" altLang="zh-CN" dirty="0" err="1"/>
              <a:t>password_hash</a:t>
            </a:r>
            <a:endParaRPr lang="en-US" altLang="zh-CN" dirty="0" err="1"/>
          </a:p>
          <a:p>
            <a:pPr algn="ctr"/>
            <a:r>
              <a:rPr lang="en-US" altLang="zh-CN" dirty="0" err="1"/>
              <a:t>role</a:t>
            </a:r>
            <a:endParaRPr lang="en-US" altLang="zh-CN" dirty="0" err="1"/>
          </a:p>
          <a:p>
            <a:pPr algn="ctr"/>
            <a:r>
              <a:rPr lang="en-US" altLang="zh-CN" dirty="0" err="1"/>
              <a:t>date_registered</a:t>
            </a:r>
            <a:endParaRPr lang="en-US" altLang="zh-CN" dirty="0"/>
          </a:p>
          <a:p>
            <a:pPr algn="ctr"/>
            <a:r>
              <a:rPr lang="en-US" altLang="zh-CN" dirty="0" err="1"/>
              <a:t>phone_number</a:t>
            </a:r>
            <a:r>
              <a:rPr lang="zh-CN" altLang="en-US" dirty="0"/>
              <a:t> </a:t>
            </a:r>
            <a:endParaRPr lang="en-US" altLang="zh-CN" dirty="0"/>
          </a:p>
          <a:p>
            <a:pPr algn="ctr"/>
            <a:r>
              <a:rPr lang="en-US" altLang="zh-CN" dirty="0"/>
              <a:t>email</a:t>
            </a:r>
            <a:endParaRPr lang="en-US" altLang="zh-CN" dirty="0"/>
          </a:p>
          <a:p>
            <a:pPr algn="ctr"/>
            <a:r>
              <a:rPr lang="en-US" altLang="zh-CN" dirty="0"/>
              <a:t>ac_easy</a:t>
            </a:r>
            <a:endParaRPr lang="en-US" altLang="zh-CN" dirty="0"/>
          </a:p>
          <a:p>
            <a:pPr algn="ctr"/>
            <a:r>
              <a:rPr lang="en-US" altLang="zh-CN" dirty="0"/>
              <a:t>ac_medium</a:t>
            </a:r>
            <a:endParaRPr lang="en-US" altLang="zh-CN" dirty="0"/>
          </a:p>
          <a:p>
            <a:pPr algn="ctr"/>
            <a:r>
              <a:rPr lang="en-US" altLang="zh-CN" dirty="0"/>
              <a:t>ac_hard</a:t>
            </a:r>
            <a:endParaRPr lang="en-US" altLang="zh-CN" dirty="0"/>
          </a:p>
          <a:p>
            <a:pPr algn="ctr"/>
            <a:r>
              <a:rPr lang="en-US" altLang="zh-CN" dirty="0"/>
              <a:t>total_easy</a:t>
            </a:r>
            <a:endParaRPr lang="en-US" altLang="zh-CN" dirty="0"/>
          </a:p>
          <a:p>
            <a:pPr algn="ctr"/>
            <a:r>
              <a:rPr lang="en-US" altLang="zh-CN" dirty="0"/>
              <a:t>total_medium</a:t>
            </a:r>
            <a:endParaRPr lang="en-US" altLang="zh-CN" dirty="0"/>
          </a:p>
          <a:p>
            <a:pPr algn="ctr"/>
            <a:r>
              <a:rPr lang="en-US" altLang="zh-CN" dirty="0"/>
              <a:t>total_hard</a:t>
            </a:r>
            <a:endParaRPr lang="en-US" altLang="zh-CN" dirty="0"/>
          </a:p>
        </p:txBody>
      </p:sp>
      <p:sp>
        <p:nvSpPr>
          <p:cNvPr id="4" name="流程图: 过程 3"/>
          <p:cNvSpPr/>
          <p:nvPr/>
        </p:nvSpPr>
        <p:spPr>
          <a:xfrm>
            <a:off x="9491980" y="1240155"/>
            <a:ext cx="2642870" cy="459105"/>
          </a:xfrm>
          <a:prstGeom prst="flowChartProcess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/>
              <a:t>problem</a:t>
            </a:r>
            <a:endParaRPr lang="en-US" altLang="zh-CN" dirty="0"/>
          </a:p>
        </p:txBody>
      </p:sp>
      <p:sp>
        <p:nvSpPr>
          <p:cNvPr id="5" name="流程图: 过程 4"/>
          <p:cNvSpPr/>
          <p:nvPr/>
        </p:nvSpPr>
        <p:spPr>
          <a:xfrm>
            <a:off x="9732010" y="1636395"/>
            <a:ext cx="2272030" cy="3404235"/>
          </a:xfrm>
          <a:prstGeom prst="flowChartProcess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u="sng" dirty="0" err="1"/>
              <a:t>question_id</a:t>
            </a:r>
            <a:endParaRPr lang="en-US" altLang="zh-CN" u="sng" dirty="0"/>
          </a:p>
          <a:p>
            <a:pPr algn="ctr"/>
            <a:r>
              <a:rPr lang="en-US" altLang="zh-CN" dirty="0"/>
              <a:t>question_title</a:t>
            </a:r>
            <a:endParaRPr lang="en-US" altLang="zh-CN" dirty="0"/>
          </a:p>
          <a:p>
            <a:pPr algn="ctr"/>
            <a:r>
              <a:rPr lang="en-US" altLang="zh-CN" dirty="0"/>
              <a:t>type</a:t>
            </a:r>
            <a:r>
              <a:rPr lang="zh-CN" altLang="en-US" dirty="0"/>
              <a:t> </a:t>
            </a:r>
            <a:endParaRPr lang="en-US" altLang="zh-CN" dirty="0"/>
          </a:p>
          <a:p>
            <a:pPr algn="ctr"/>
            <a:r>
              <a:rPr lang="en-US" altLang="zh-CN" dirty="0"/>
              <a:t>difficulty</a:t>
            </a:r>
            <a:endParaRPr lang="en-US" altLang="zh-CN" dirty="0"/>
          </a:p>
          <a:p>
            <a:pPr algn="ctr"/>
            <a:r>
              <a:rPr lang="en-US" altLang="zh-CN" dirty="0"/>
              <a:t>status</a:t>
            </a:r>
            <a:endParaRPr lang="en-US" altLang="zh-CN" dirty="0"/>
          </a:p>
          <a:p>
            <a:pPr algn="ctr"/>
            <a:r>
              <a:rPr lang="en-US" altLang="zh-CN" dirty="0"/>
              <a:t>mastery</a:t>
            </a:r>
            <a:endParaRPr lang="en-US" altLang="zh-CN" dirty="0"/>
          </a:p>
          <a:p>
            <a:pPr algn="ctr"/>
            <a:r>
              <a:rPr lang="en-US" altLang="zh-CN" dirty="0"/>
              <a:t>date_added</a:t>
            </a:r>
            <a:endParaRPr lang="en-US" altLang="zh-CN" dirty="0"/>
          </a:p>
          <a:p>
            <a:pPr algn="ctr"/>
            <a:r>
              <a:rPr lang="en-US" altLang="zh-CN" dirty="0"/>
              <a:t>last_modified</a:t>
            </a:r>
            <a:endParaRPr lang="en-US" altLang="zh-CN" dirty="0"/>
          </a:p>
          <a:p>
            <a:pPr algn="ctr"/>
            <a:r>
              <a:rPr lang="en-US" altLang="zh-CN" dirty="0"/>
              <a:t>last_modified_period()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6" name="流程图: 过程 4"/>
          <p:cNvSpPr/>
          <p:nvPr/>
        </p:nvSpPr>
        <p:spPr>
          <a:xfrm>
            <a:off x="9495790" y="1636395"/>
            <a:ext cx="2635250" cy="3823970"/>
          </a:xfrm>
          <a:prstGeom prst="flowChartProcess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u="sng" dirty="0" err="1"/>
              <a:t>problem_id</a:t>
            </a:r>
            <a:endParaRPr lang="en-US" altLang="zh-CN" u="sng" dirty="0"/>
          </a:p>
          <a:p>
            <a:pPr algn="ctr"/>
            <a:r>
              <a:rPr lang="en-US" altLang="zh-CN" dirty="0"/>
              <a:t>problem_title</a:t>
            </a:r>
            <a:endParaRPr lang="en-US" altLang="zh-CN" dirty="0"/>
          </a:p>
          <a:p>
            <a:pPr algn="ctr"/>
            <a:r>
              <a:rPr lang="en-US" altLang="zh-CN" dirty="0"/>
              <a:t>problem_text</a:t>
            </a:r>
            <a:endParaRPr lang="en-US" altLang="zh-CN" dirty="0"/>
          </a:p>
          <a:p>
            <a:pPr algn="ctr"/>
            <a:r>
              <a:rPr lang="en-US" altLang="zh-CN" dirty="0"/>
              <a:t>problem_type</a:t>
            </a:r>
            <a:r>
              <a:rPr lang="zh-CN" altLang="en-US" dirty="0"/>
              <a:t> </a:t>
            </a:r>
            <a:endParaRPr lang="en-US" altLang="zh-CN" dirty="0"/>
          </a:p>
          <a:p>
            <a:pPr algn="ctr"/>
            <a:r>
              <a:rPr lang="en-US" altLang="zh-CN" dirty="0"/>
              <a:t>difficulty</a:t>
            </a:r>
            <a:endParaRPr lang="en-US" altLang="zh-CN" dirty="0"/>
          </a:p>
          <a:p>
            <a:pPr algn="ctr"/>
            <a:r>
              <a:rPr lang="en-US" altLang="zh-CN" dirty="0"/>
              <a:t>status</a:t>
            </a:r>
            <a:endParaRPr lang="en-US" altLang="zh-CN" dirty="0"/>
          </a:p>
          <a:p>
            <a:pPr algn="ctr"/>
            <a:r>
              <a:rPr lang="en-US" altLang="zh-CN" dirty="0"/>
              <a:t>mastery</a:t>
            </a:r>
            <a:endParaRPr lang="en-US" altLang="zh-CN" dirty="0"/>
          </a:p>
          <a:p>
            <a:pPr algn="ctr"/>
            <a:r>
              <a:rPr lang="en-US" altLang="zh-CN" dirty="0"/>
              <a:t>date_added</a:t>
            </a:r>
            <a:endParaRPr lang="en-US" altLang="zh-CN" dirty="0"/>
          </a:p>
          <a:p>
            <a:pPr algn="ctr"/>
            <a:r>
              <a:rPr lang="en-US" altLang="zh-CN" dirty="0"/>
              <a:t>last_modified</a:t>
            </a:r>
            <a:endParaRPr lang="en-US" altLang="zh-CN" dirty="0"/>
          </a:p>
          <a:p>
            <a:pPr algn="ctr"/>
            <a:r>
              <a:rPr lang="en-US" altLang="zh-CN" dirty="0"/>
              <a:t>last_modified_period()</a:t>
            </a:r>
            <a:endParaRPr lang="en-US" altLang="zh-CN" dirty="0"/>
          </a:p>
          <a:p>
            <a:pPr algn="ctr"/>
            <a:endParaRPr lang="en-US" altLang="zh-CN" dirty="0"/>
          </a:p>
        </p:txBody>
      </p:sp>
      <p:sp>
        <p:nvSpPr>
          <p:cNvPr id="7" name="流程图: 过程 3"/>
          <p:cNvSpPr/>
          <p:nvPr/>
        </p:nvSpPr>
        <p:spPr>
          <a:xfrm>
            <a:off x="4876800" y="245110"/>
            <a:ext cx="2280285" cy="453390"/>
          </a:xfrm>
          <a:prstGeom prst="flowChartProcess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/>
              <a:t>folder</a:t>
            </a:r>
            <a:endParaRPr lang="zh-CN" altLang="en-US" dirty="0"/>
          </a:p>
        </p:txBody>
      </p:sp>
      <p:sp>
        <p:nvSpPr>
          <p:cNvPr id="8" name="流程图: 过程 4"/>
          <p:cNvSpPr/>
          <p:nvPr/>
        </p:nvSpPr>
        <p:spPr>
          <a:xfrm>
            <a:off x="4881880" y="657860"/>
            <a:ext cx="2272030" cy="1856740"/>
          </a:xfrm>
          <a:prstGeom prst="flowChartProcess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u="sng" dirty="0" err="1"/>
              <a:t>folder_id</a:t>
            </a:r>
            <a:endParaRPr lang="en-US" altLang="zh-CN" u="sng" dirty="0"/>
          </a:p>
          <a:p>
            <a:pPr algn="ctr"/>
            <a:r>
              <a:rPr lang="en-US" altLang="zh-CN" dirty="0" err="1"/>
              <a:t>folder_name</a:t>
            </a:r>
            <a:endParaRPr lang="en-US" altLang="zh-CN" dirty="0"/>
          </a:p>
          <a:p>
            <a:pPr algn="ctr"/>
            <a:r>
              <a:rPr lang="en-US" altLang="zh-CN" dirty="0"/>
              <a:t>parent_folder_id</a:t>
            </a:r>
            <a:r>
              <a:rPr lang="zh-CN" altLang="en-US" dirty="0"/>
              <a:t> </a:t>
            </a:r>
            <a:endParaRPr lang="en-US" altLang="zh-CN" dirty="0"/>
          </a:p>
          <a:p>
            <a:pPr algn="ctr"/>
            <a:r>
              <a:rPr lang="en-US" altLang="zh-CN" dirty="0"/>
              <a:t>date_added</a:t>
            </a:r>
            <a:endParaRPr lang="en-US" altLang="zh-CN" dirty="0"/>
          </a:p>
          <a:p>
            <a:pPr algn="ctr"/>
            <a:r>
              <a:rPr lang="en-US" altLang="zh-CN" dirty="0"/>
              <a:t>last_modified</a:t>
            </a:r>
            <a:endParaRPr lang="en-US" altLang="zh-CN" dirty="0"/>
          </a:p>
        </p:txBody>
      </p:sp>
      <p:sp>
        <p:nvSpPr>
          <p:cNvPr id="12" name="流程图: 决策 5"/>
          <p:cNvSpPr/>
          <p:nvPr/>
        </p:nvSpPr>
        <p:spPr>
          <a:xfrm>
            <a:off x="2953176" y="1386697"/>
            <a:ext cx="1573629" cy="707942"/>
          </a:xfrm>
          <a:prstGeom prst="flowChartDecision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user_folder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流程图: 决策 5"/>
          <p:cNvSpPr/>
          <p:nvPr/>
        </p:nvSpPr>
        <p:spPr>
          <a:xfrm>
            <a:off x="7472471" y="1387332"/>
            <a:ext cx="1573629" cy="707942"/>
          </a:xfrm>
          <a:prstGeom prst="flowChartDecision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folder_problem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9046210" y="1741170"/>
            <a:ext cx="4629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88"/>
          <p:cNvSpPr txBox="1"/>
          <p:nvPr/>
        </p:nvSpPr>
        <p:spPr>
          <a:xfrm>
            <a:off x="8993061" y="1423402"/>
            <a:ext cx="9005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dirty="0"/>
              <a:t>1..*</a:t>
            </a:r>
            <a:endParaRPr lang="zh-CN" altLang="en-US" sz="12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7153910" y="1741805"/>
            <a:ext cx="3219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88"/>
          <p:cNvSpPr txBox="1"/>
          <p:nvPr/>
        </p:nvSpPr>
        <p:spPr>
          <a:xfrm>
            <a:off x="7157276" y="1423402"/>
            <a:ext cx="9005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dirty="0"/>
              <a:t>0..*</a:t>
            </a:r>
            <a:endParaRPr lang="zh-CN" altLang="en-US" sz="1200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2470785" y="1741805"/>
            <a:ext cx="482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88"/>
          <p:cNvSpPr txBox="1"/>
          <p:nvPr/>
        </p:nvSpPr>
        <p:spPr>
          <a:xfrm>
            <a:off x="2550986" y="1448167"/>
            <a:ext cx="9005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dirty="0"/>
              <a:t>1..*</a:t>
            </a:r>
            <a:endParaRPr lang="zh-CN" altLang="en-US" sz="1200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4498975" y="1740535"/>
            <a:ext cx="3829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88"/>
          <p:cNvSpPr txBox="1"/>
          <p:nvPr/>
        </p:nvSpPr>
        <p:spPr>
          <a:xfrm>
            <a:off x="4493451" y="1448167"/>
            <a:ext cx="9005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dirty="0"/>
              <a:t>1..1</a:t>
            </a:r>
            <a:endParaRPr lang="zh-CN" altLang="en-US" sz="1200" dirty="0"/>
          </a:p>
        </p:txBody>
      </p:sp>
      <p:sp>
        <p:nvSpPr>
          <p:cNvPr id="33" name="流程图: 过程 3"/>
          <p:cNvSpPr/>
          <p:nvPr/>
        </p:nvSpPr>
        <p:spPr>
          <a:xfrm>
            <a:off x="4836261" y="3549815"/>
            <a:ext cx="2280147" cy="458957"/>
          </a:xfrm>
          <a:prstGeom prst="flowChartProcess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/>
              <a:t>category</a:t>
            </a:r>
            <a:endParaRPr lang="en-US" altLang="zh-CN" dirty="0"/>
          </a:p>
        </p:txBody>
      </p:sp>
      <p:sp>
        <p:nvSpPr>
          <p:cNvPr id="34" name="流程图: 过程 4"/>
          <p:cNvSpPr/>
          <p:nvPr/>
        </p:nvSpPr>
        <p:spPr>
          <a:xfrm>
            <a:off x="4841240" y="3953510"/>
            <a:ext cx="2272030" cy="843915"/>
          </a:xfrm>
          <a:prstGeom prst="flowChartProcess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u="sng" dirty="0" err="1"/>
              <a:t>category_id</a:t>
            </a:r>
            <a:endParaRPr lang="en-US" altLang="zh-CN" u="sng" dirty="0"/>
          </a:p>
          <a:p>
            <a:pPr algn="ctr"/>
            <a:r>
              <a:rPr lang="en-US" altLang="zh-CN" dirty="0"/>
              <a:t>category_name</a:t>
            </a:r>
            <a:endParaRPr lang="en-US" altLang="zh-CN" dirty="0"/>
          </a:p>
        </p:txBody>
      </p:sp>
      <p:sp>
        <p:nvSpPr>
          <p:cNvPr id="35" name="流程图: 决策 5"/>
          <p:cNvSpPr/>
          <p:nvPr/>
        </p:nvSpPr>
        <p:spPr>
          <a:xfrm>
            <a:off x="2915076" y="3990197"/>
            <a:ext cx="1573629" cy="707942"/>
          </a:xfrm>
          <a:prstGeom prst="flowChartDecision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user_category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2432685" y="4345305"/>
            <a:ext cx="482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88"/>
          <p:cNvSpPr txBox="1"/>
          <p:nvPr/>
        </p:nvSpPr>
        <p:spPr>
          <a:xfrm>
            <a:off x="2512886" y="4051667"/>
            <a:ext cx="9005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dirty="0"/>
              <a:t>0..*</a:t>
            </a:r>
            <a:endParaRPr lang="zh-CN" altLang="en-US" sz="1200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4460875" y="4344035"/>
            <a:ext cx="3829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88"/>
          <p:cNvSpPr txBox="1"/>
          <p:nvPr/>
        </p:nvSpPr>
        <p:spPr>
          <a:xfrm>
            <a:off x="4455351" y="4051667"/>
            <a:ext cx="9005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dirty="0"/>
              <a:t>1..1</a:t>
            </a:r>
            <a:endParaRPr lang="zh-CN" altLang="en-US" sz="1200" dirty="0"/>
          </a:p>
        </p:txBody>
      </p:sp>
      <p:sp>
        <p:nvSpPr>
          <p:cNvPr id="40" name="流程图: 决策 5"/>
          <p:cNvSpPr/>
          <p:nvPr/>
        </p:nvSpPr>
        <p:spPr>
          <a:xfrm>
            <a:off x="7421671" y="3978132"/>
            <a:ext cx="1573629" cy="707942"/>
          </a:xfrm>
          <a:prstGeom prst="flowChartDecision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category_problem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8995410" y="4327525"/>
            <a:ext cx="492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88"/>
          <p:cNvSpPr txBox="1"/>
          <p:nvPr/>
        </p:nvSpPr>
        <p:spPr>
          <a:xfrm>
            <a:off x="8942261" y="4014202"/>
            <a:ext cx="9005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dirty="0"/>
              <a:t>0..*</a:t>
            </a:r>
            <a:endParaRPr lang="zh-CN" altLang="en-US" sz="12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7103110" y="4332605"/>
            <a:ext cx="3219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88"/>
          <p:cNvSpPr txBox="1"/>
          <p:nvPr/>
        </p:nvSpPr>
        <p:spPr>
          <a:xfrm>
            <a:off x="7106476" y="4014202"/>
            <a:ext cx="9005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dirty="0"/>
              <a:t>0..*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流程图: 过程 3"/>
          <p:cNvSpPr/>
          <p:nvPr/>
        </p:nvSpPr>
        <p:spPr>
          <a:xfrm>
            <a:off x="5110085" y="187734"/>
            <a:ext cx="2106302" cy="419765"/>
          </a:xfrm>
          <a:prstGeom prst="flowChartProcess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company</a:t>
            </a:r>
            <a:endParaRPr lang="zh-CN" altLang="en-US" dirty="0"/>
          </a:p>
        </p:txBody>
      </p:sp>
      <p:sp>
        <p:nvSpPr>
          <p:cNvPr id="11" name="流程图: 过程 4"/>
          <p:cNvSpPr/>
          <p:nvPr/>
        </p:nvSpPr>
        <p:spPr>
          <a:xfrm>
            <a:off x="5115669" y="591332"/>
            <a:ext cx="2098734" cy="877116"/>
          </a:xfrm>
          <a:prstGeom prst="flowChartProcess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u="sng" dirty="0" err="1"/>
              <a:t>company_id</a:t>
            </a:r>
            <a:endParaRPr lang="en-US" altLang="zh-CN" u="sng" dirty="0"/>
          </a:p>
          <a:p>
            <a:pPr algn="ctr"/>
            <a:r>
              <a:rPr lang="en-US" altLang="zh-CN" dirty="0" err="1"/>
              <a:t>company_name</a:t>
            </a:r>
            <a:endParaRPr lang="en-US" altLang="zh-CN" dirty="0"/>
          </a:p>
        </p:txBody>
      </p:sp>
      <p:sp>
        <p:nvSpPr>
          <p:cNvPr id="22" name="流程图: 过程 70"/>
          <p:cNvSpPr/>
          <p:nvPr/>
        </p:nvSpPr>
        <p:spPr>
          <a:xfrm>
            <a:off x="5059045" y="3143885"/>
            <a:ext cx="2181860" cy="464820"/>
          </a:xfrm>
          <a:prstGeom prst="flowChartProcess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department</a:t>
            </a:r>
            <a:endParaRPr lang="zh-CN" altLang="en-US" dirty="0"/>
          </a:p>
        </p:txBody>
      </p:sp>
      <p:sp>
        <p:nvSpPr>
          <p:cNvPr id="23" name="流程图: 过程 71"/>
          <p:cNvSpPr/>
          <p:nvPr/>
        </p:nvSpPr>
        <p:spPr>
          <a:xfrm>
            <a:off x="5064125" y="3549650"/>
            <a:ext cx="2176780" cy="681990"/>
          </a:xfrm>
          <a:prstGeom prst="flowChartProcess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u="sng" dirty="0" err="1"/>
              <a:t>departent_id</a:t>
            </a:r>
            <a:endParaRPr lang="en-US" altLang="zh-CN" dirty="0"/>
          </a:p>
          <a:p>
            <a:pPr algn="ctr"/>
            <a:r>
              <a:rPr lang="en-US" altLang="zh-CN" dirty="0" err="1"/>
              <a:t>department_name</a:t>
            </a:r>
            <a:endParaRPr lang="en-US" altLang="zh-CN" dirty="0"/>
          </a:p>
        </p:txBody>
      </p:sp>
      <p:sp>
        <p:nvSpPr>
          <p:cNvPr id="28" name="流程图: 过程 70"/>
          <p:cNvSpPr/>
          <p:nvPr/>
        </p:nvSpPr>
        <p:spPr>
          <a:xfrm>
            <a:off x="5056505" y="5712460"/>
            <a:ext cx="2123440" cy="485140"/>
          </a:xfrm>
          <a:prstGeom prst="flowChartProcess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post</a:t>
            </a:r>
            <a:endParaRPr lang="zh-CN" altLang="en-US" dirty="0"/>
          </a:p>
        </p:txBody>
      </p:sp>
      <p:sp>
        <p:nvSpPr>
          <p:cNvPr id="29" name="流程图: 过程 71"/>
          <p:cNvSpPr/>
          <p:nvPr/>
        </p:nvSpPr>
        <p:spPr>
          <a:xfrm>
            <a:off x="5060950" y="6099810"/>
            <a:ext cx="2118360" cy="716280"/>
          </a:xfrm>
          <a:prstGeom prst="flowChartProcess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u="sng" dirty="0" err="1"/>
              <a:t>post_id</a:t>
            </a:r>
            <a:endParaRPr lang="en-US" altLang="zh-CN" dirty="0"/>
          </a:p>
          <a:p>
            <a:pPr algn="ctr"/>
            <a:r>
              <a:rPr lang="en-US" altLang="zh-CN" dirty="0" err="1"/>
              <a:t>post_name</a:t>
            </a:r>
            <a:endParaRPr lang="en-US" altLang="zh-CN" dirty="0"/>
          </a:p>
        </p:txBody>
      </p:sp>
      <p:sp>
        <p:nvSpPr>
          <p:cNvPr id="43" name="流程图: 决策 13"/>
          <p:cNvSpPr/>
          <p:nvPr/>
        </p:nvSpPr>
        <p:spPr>
          <a:xfrm>
            <a:off x="5300121" y="4609634"/>
            <a:ext cx="1699457" cy="774734"/>
          </a:xfrm>
          <a:prstGeom prst="flowChartDecision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dept_post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cxnSp>
        <p:nvCxnSpPr>
          <p:cNvPr id="63" name="Straight Connector 62"/>
          <p:cNvCxnSpPr>
            <a:stCxn id="21" idx="2"/>
          </p:cNvCxnSpPr>
          <p:nvPr/>
        </p:nvCxnSpPr>
        <p:spPr>
          <a:xfrm flipH="1">
            <a:off x="6150610" y="4232275"/>
            <a:ext cx="2540" cy="3771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6146371" y="5384442"/>
            <a:ext cx="3936" cy="3228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文本框 105"/>
          <p:cNvSpPr txBox="1"/>
          <p:nvPr/>
        </p:nvSpPr>
        <p:spPr>
          <a:xfrm>
            <a:off x="6150131" y="2764375"/>
            <a:ext cx="5019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1..1</a:t>
            </a:r>
            <a:endParaRPr lang="zh-CN" altLang="en-US" sz="1100" dirty="0"/>
          </a:p>
        </p:txBody>
      </p:sp>
      <p:sp>
        <p:nvSpPr>
          <p:cNvPr id="70" name="文本框 105"/>
          <p:cNvSpPr txBox="1"/>
          <p:nvPr/>
        </p:nvSpPr>
        <p:spPr>
          <a:xfrm>
            <a:off x="6179820" y="4290695"/>
            <a:ext cx="502285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0..*</a:t>
            </a:r>
            <a:endParaRPr lang="zh-CN" altLang="en-US" sz="1100" dirty="0"/>
          </a:p>
        </p:txBody>
      </p:sp>
      <p:sp>
        <p:nvSpPr>
          <p:cNvPr id="71" name="文本框 105"/>
          <p:cNvSpPr txBox="1"/>
          <p:nvPr/>
        </p:nvSpPr>
        <p:spPr>
          <a:xfrm>
            <a:off x="6156119" y="5437843"/>
            <a:ext cx="5019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1..1</a:t>
            </a:r>
            <a:endParaRPr lang="en-US" altLang="zh-CN" sz="1100" dirty="0"/>
          </a:p>
          <a:p>
            <a:endParaRPr lang="zh-CN" altLang="en-US" sz="1100" dirty="0"/>
          </a:p>
        </p:txBody>
      </p:sp>
      <p:sp>
        <p:nvSpPr>
          <p:cNvPr id="73" name="流程图: 决策 5"/>
          <p:cNvSpPr/>
          <p:nvPr/>
        </p:nvSpPr>
        <p:spPr>
          <a:xfrm>
            <a:off x="2209859" y="459846"/>
            <a:ext cx="1943954" cy="721643"/>
          </a:xfrm>
          <a:prstGeom prst="flowChartDecision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user_com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cxnSp>
        <p:nvCxnSpPr>
          <p:cNvPr id="79" name="Straight Connector 78"/>
          <p:cNvCxnSpPr>
            <a:stCxn id="73" idx="3"/>
          </p:cNvCxnSpPr>
          <p:nvPr/>
        </p:nvCxnSpPr>
        <p:spPr>
          <a:xfrm>
            <a:off x="4153813" y="820668"/>
            <a:ext cx="956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文本框 107"/>
          <p:cNvSpPr txBox="1"/>
          <p:nvPr/>
        </p:nvSpPr>
        <p:spPr>
          <a:xfrm>
            <a:off x="4381947" y="499472"/>
            <a:ext cx="501983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1..1</a:t>
            </a:r>
            <a:endParaRPr lang="zh-CN" altLang="en-US" sz="1100" dirty="0"/>
          </a:p>
        </p:txBody>
      </p:sp>
      <p:cxnSp>
        <p:nvCxnSpPr>
          <p:cNvPr id="89" name="Straight Connector 88"/>
          <p:cNvCxnSpPr/>
          <p:nvPr/>
        </p:nvCxnSpPr>
        <p:spPr>
          <a:xfrm>
            <a:off x="1320800" y="821055"/>
            <a:ext cx="889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文本框 107"/>
          <p:cNvSpPr txBox="1"/>
          <p:nvPr/>
        </p:nvSpPr>
        <p:spPr>
          <a:xfrm>
            <a:off x="1567009" y="516201"/>
            <a:ext cx="5019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0..*</a:t>
            </a:r>
            <a:endParaRPr lang="zh-CN" altLang="en-US" sz="1100" dirty="0"/>
          </a:p>
        </p:txBody>
      </p:sp>
      <p:cxnSp>
        <p:nvCxnSpPr>
          <p:cNvPr id="2" name="Straight Connector 1"/>
          <p:cNvCxnSpPr/>
          <p:nvPr/>
        </p:nvCxnSpPr>
        <p:spPr>
          <a:xfrm flipV="1">
            <a:off x="1333500" y="-101600"/>
            <a:ext cx="0" cy="927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流程图: 决策 5"/>
          <p:cNvSpPr/>
          <p:nvPr/>
        </p:nvSpPr>
        <p:spPr>
          <a:xfrm>
            <a:off x="8204259" y="465561"/>
            <a:ext cx="1943954" cy="721643"/>
          </a:xfrm>
          <a:prstGeom prst="flowChartDecision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com_problem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sp>
        <p:nvSpPr>
          <p:cNvPr id="7" name="流程图: 决策 5"/>
          <p:cNvSpPr/>
          <p:nvPr/>
        </p:nvSpPr>
        <p:spPr>
          <a:xfrm>
            <a:off x="8199895" y="3311465"/>
            <a:ext cx="1943954" cy="721643"/>
          </a:xfrm>
          <a:prstGeom prst="flowChartDecision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dirty="0" err="1">
                <a:solidFill>
                  <a:schemeClr val="tx1"/>
                </a:solidFill>
              </a:rPr>
              <a:t>dept_problem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流程图: 决策 5"/>
          <p:cNvSpPr/>
          <p:nvPr/>
        </p:nvSpPr>
        <p:spPr>
          <a:xfrm>
            <a:off x="8256235" y="5894032"/>
            <a:ext cx="1943954" cy="721643"/>
          </a:xfrm>
          <a:prstGeom prst="flowChartDecision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post_problem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0198100" y="6254750"/>
            <a:ext cx="9791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0141128" y="3671909"/>
            <a:ext cx="956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0134600" y="826770"/>
            <a:ext cx="889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07"/>
          <p:cNvSpPr txBox="1"/>
          <p:nvPr/>
        </p:nvSpPr>
        <p:spPr>
          <a:xfrm>
            <a:off x="10393509" y="585416"/>
            <a:ext cx="5019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100" dirty="0"/>
              <a:t>0..*</a:t>
            </a:r>
            <a:endParaRPr lang="zh-CN" altLang="en-US" sz="1100" dirty="0"/>
          </a:p>
        </p:txBody>
      </p:sp>
      <p:sp>
        <p:nvSpPr>
          <p:cNvPr id="17" name="文本框 107"/>
          <p:cNvSpPr txBox="1"/>
          <p:nvPr/>
        </p:nvSpPr>
        <p:spPr>
          <a:xfrm>
            <a:off x="10398674" y="3396423"/>
            <a:ext cx="5019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100" dirty="0"/>
              <a:t>0..*</a:t>
            </a:r>
            <a:endParaRPr lang="zh-CN" altLang="en-US" sz="1100" dirty="0"/>
          </a:p>
        </p:txBody>
      </p:sp>
      <p:sp>
        <p:nvSpPr>
          <p:cNvPr id="18" name="文本框 107"/>
          <p:cNvSpPr txBox="1"/>
          <p:nvPr/>
        </p:nvSpPr>
        <p:spPr>
          <a:xfrm>
            <a:off x="10506560" y="6003504"/>
            <a:ext cx="5019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100" dirty="0"/>
              <a:t>0..*</a:t>
            </a:r>
            <a:endParaRPr lang="zh-CN" altLang="en-US" sz="1100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12192000" y="-45085"/>
            <a:ext cx="0" cy="927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11176000" y="5715"/>
            <a:ext cx="0" cy="6254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1099800" y="5715"/>
            <a:ext cx="0" cy="3670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227213" y="820668"/>
            <a:ext cx="956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233907" y="3676511"/>
            <a:ext cx="956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198360" y="6256020"/>
            <a:ext cx="10566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107"/>
          <p:cNvSpPr txBox="1"/>
          <p:nvPr/>
        </p:nvSpPr>
        <p:spPr>
          <a:xfrm>
            <a:off x="7468047" y="499472"/>
            <a:ext cx="501983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100" dirty="0"/>
              <a:t>0..*</a:t>
            </a:r>
            <a:endParaRPr lang="en-US" altLang="zh-CN" sz="1100" dirty="0"/>
          </a:p>
        </p:txBody>
      </p:sp>
      <p:sp>
        <p:nvSpPr>
          <p:cNvPr id="34" name="文本框 107"/>
          <p:cNvSpPr txBox="1"/>
          <p:nvPr/>
        </p:nvSpPr>
        <p:spPr>
          <a:xfrm>
            <a:off x="7434913" y="3363853"/>
            <a:ext cx="501983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100" dirty="0"/>
              <a:t>0..*</a:t>
            </a:r>
            <a:endParaRPr lang="en-US" altLang="zh-CN" sz="1100" dirty="0"/>
          </a:p>
        </p:txBody>
      </p:sp>
      <p:sp>
        <p:nvSpPr>
          <p:cNvPr id="35" name="文本框 107"/>
          <p:cNvSpPr txBox="1"/>
          <p:nvPr/>
        </p:nvSpPr>
        <p:spPr>
          <a:xfrm>
            <a:off x="7405773" y="5941220"/>
            <a:ext cx="501983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100" dirty="0"/>
              <a:t>0..*</a:t>
            </a:r>
            <a:endParaRPr lang="en-US" altLang="zh-CN" sz="1100" dirty="0"/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11010900" y="-88900"/>
            <a:ext cx="0" cy="927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流程图: 决策 13"/>
          <p:cNvSpPr/>
          <p:nvPr/>
        </p:nvSpPr>
        <p:spPr>
          <a:xfrm>
            <a:off x="5300121" y="2046774"/>
            <a:ext cx="1699457" cy="774734"/>
          </a:xfrm>
          <a:prstGeom prst="flowChartDecision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dept_post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6153150" y="1480820"/>
            <a:ext cx="0" cy="5753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146371" y="2821582"/>
            <a:ext cx="3936" cy="3228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本框 105"/>
          <p:cNvSpPr txBox="1"/>
          <p:nvPr/>
        </p:nvSpPr>
        <p:spPr>
          <a:xfrm>
            <a:off x="6179820" y="1727835"/>
            <a:ext cx="502285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100" dirty="0"/>
              <a:t>0..*</a:t>
            </a:r>
            <a:endParaRPr lang="zh-CN" altLang="en-US" sz="1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流程图: 过程 3"/>
          <p:cNvSpPr/>
          <p:nvPr/>
        </p:nvSpPr>
        <p:spPr>
          <a:xfrm>
            <a:off x="9520778" y="810364"/>
            <a:ext cx="1950965" cy="419765"/>
          </a:xfrm>
          <a:prstGeom prst="flowChartProcess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/>
              <a:t>note</a:t>
            </a:r>
            <a:endParaRPr lang="zh-CN" altLang="en-US" dirty="0"/>
          </a:p>
        </p:txBody>
      </p:sp>
      <p:sp>
        <p:nvSpPr>
          <p:cNvPr id="6" name="流程图: 过程 4"/>
          <p:cNvSpPr/>
          <p:nvPr/>
        </p:nvSpPr>
        <p:spPr>
          <a:xfrm>
            <a:off x="9525804" y="1213962"/>
            <a:ext cx="1943955" cy="877116"/>
          </a:xfrm>
          <a:prstGeom prst="flowChartProcess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u="sng" dirty="0" err="1"/>
              <a:t>note_id</a:t>
            </a:r>
            <a:endParaRPr lang="en-US" altLang="zh-CN" u="sng" dirty="0"/>
          </a:p>
          <a:p>
            <a:pPr algn="ctr"/>
            <a:r>
              <a:rPr lang="en-US" altLang="zh-CN" dirty="0"/>
              <a:t>note_text</a:t>
            </a:r>
            <a:endParaRPr lang="en-US" altLang="zh-CN" dirty="0"/>
          </a:p>
          <a:p>
            <a:pPr algn="ctr"/>
            <a:r>
              <a:rPr lang="en-US" altLang="zh-CN" dirty="0"/>
              <a:t>last_modified</a:t>
            </a:r>
            <a:endParaRPr lang="en-US" altLang="zh-CN" dirty="0"/>
          </a:p>
        </p:txBody>
      </p:sp>
      <p:sp>
        <p:nvSpPr>
          <p:cNvPr id="4" name="流程图: 过程 3"/>
          <p:cNvSpPr/>
          <p:nvPr/>
        </p:nvSpPr>
        <p:spPr>
          <a:xfrm>
            <a:off x="9520778" y="2842364"/>
            <a:ext cx="1950965" cy="419765"/>
          </a:xfrm>
          <a:prstGeom prst="flowChartProcess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/>
              <a:t>code</a:t>
            </a:r>
            <a:endParaRPr lang="zh-CN" altLang="en-US" dirty="0"/>
          </a:p>
        </p:txBody>
      </p:sp>
      <p:sp>
        <p:nvSpPr>
          <p:cNvPr id="7" name="流程图: 过程 4"/>
          <p:cNvSpPr/>
          <p:nvPr/>
        </p:nvSpPr>
        <p:spPr>
          <a:xfrm>
            <a:off x="9525635" y="3249295"/>
            <a:ext cx="1943735" cy="1125855"/>
          </a:xfrm>
          <a:prstGeom prst="flowChartProcess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u="sng" dirty="0" err="1"/>
              <a:t>code_id</a:t>
            </a:r>
            <a:endParaRPr lang="en-US" altLang="zh-CN" u="sng" dirty="0" err="1"/>
          </a:p>
          <a:p>
            <a:pPr algn="ctr"/>
            <a:r>
              <a:rPr lang="en-US" altLang="zh-CN" dirty="0" err="1"/>
              <a:t>code_language</a:t>
            </a:r>
            <a:endParaRPr lang="en-US" altLang="zh-CN" u="sng" dirty="0"/>
          </a:p>
          <a:p>
            <a:pPr algn="ctr"/>
            <a:r>
              <a:rPr lang="en-US" altLang="zh-CN" dirty="0"/>
              <a:t>code_text</a:t>
            </a:r>
            <a:endParaRPr lang="en-US" altLang="zh-CN" dirty="0"/>
          </a:p>
          <a:p>
            <a:pPr algn="ctr"/>
            <a:r>
              <a:rPr lang="en-US" altLang="zh-CN" dirty="0"/>
              <a:t>last_modified</a:t>
            </a:r>
            <a:endParaRPr lang="en-US" altLang="zh-CN" dirty="0"/>
          </a:p>
        </p:txBody>
      </p:sp>
      <p:sp>
        <p:nvSpPr>
          <p:cNvPr id="11" name="流程图: 决策 5"/>
          <p:cNvSpPr/>
          <p:nvPr/>
        </p:nvSpPr>
        <p:spPr>
          <a:xfrm>
            <a:off x="6615430" y="1179195"/>
            <a:ext cx="1943735" cy="721360"/>
          </a:xfrm>
          <a:prstGeom prst="flowChartDecision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problem_note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sp>
        <p:nvSpPr>
          <p:cNvPr id="12" name="文本框 107"/>
          <p:cNvSpPr txBox="1"/>
          <p:nvPr/>
        </p:nvSpPr>
        <p:spPr>
          <a:xfrm>
            <a:off x="8768796" y="1248689"/>
            <a:ext cx="501983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100" dirty="0"/>
              <a:t>1..1</a:t>
            </a:r>
            <a:endParaRPr lang="en-US" altLang="zh-CN" sz="11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5659254" y="1540593"/>
            <a:ext cx="956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07"/>
          <p:cNvSpPr txBox="1"/>
          <p:nvPr/>
        </p:nvSpPr>
        <p:spPr>
          <a:xfrm>
            <a:off x="5972676" y="1235650"/>
            <a:ext cx="501983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100" dirty="0"/>
              <a:t>1..*</a:t>
            </a:r>
            <a:endParaRPr lang="zh-CN" altLang="en-US" sz="11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8564506" y="1540117"/>
            <a:ext cx="956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流程图: 决策 5"/>
          <p:cNvSpPr/>
          <p:nvPr/>
        </p:nvSpPr>
        <p:spPr>
          <a:xfrm>
            <a:off x="6615526" y="3249395"/>
            <a:ext cx="1943954" cy="721643"/>
          </a:xfrm>
          <a:prstGeom prst="flowChartDecision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problem_code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sp>
        <p:nvSpPr>
          <p:cNvPr id="9" name="文本框 107"/>
          <p:cNvSpPr txBox="1"/>
          <p:nvPr/>
        </p:nvSpPr>
        <p:spPr>
          <a:xfrm>
            <a:off x="8700216" y="3284499"/>
            <a:ext cx="501983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1..1</a:t>
            </a:r>
            <a:endParaRPr lang="zh-CN" altLang="en-US" sz="11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659254" y="3610693"/>
            <a:ext cx="956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07"/>
          <p:cNvSpPr txBox="1"/>
          <p:nvPr/>
        </p:nvSpPr>
        <p:spPr>
          <a:xfrm>
            <a:off x="5972676" y="3305750"/>
            <a:ext cx="501983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0..*</a:t>
            </a:r>
            <a:endParaRPr lang="zh-CN" altLang="en-US" sz="11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8564506" y="3610217"/>
            <a:ext cx="956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844</Words>
  <Application>WPS Spreadsheets</Application>
  <PresentationFormat>Widescreen</PresentationFormat>
  <Paragraphs>156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5" baseType="lpstr">
      <vt:lpstr>Arial</vt:lpstr>
      <vt:lpstr>SimSun</vt:lpstr>
      <vt:lpstr>Wingdings</vt:lpstr>
      <vt:lpstr>等线</vt:lpstr>
      <vt:lpstr>苹方-简</vt:lpstr>
      <vt:lpstr>Microsoft YaHei</vt:lpstr>
      <vt:lpstr>汉仪旗黑</vt:lpstr>
      <vt:lpstr>Arial Unicode MS</vt:lpstr>
      <vt:lpstr>等线 Light</vt:lpstr>
      <vt:lpstr>Calibri</vt:lpstr>
      <vt:lpstr>Helvetica Neue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xuchenzhongxue@126.com</dc:creator>
  <cp:lastModifiedBy>joezhu</cp:lastModifiedBy>
  <cp:revision>112</cp:revision>
  <dcterms:created xsi:type="dcterms:W3CDTF">2023-06-05T08:37:24Z</dcterms:created>
  <dcterms:modified xsi:type="dcterms:W3CDTF">2023-06-05T08:37:24Z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1033-4.9.0.7859</vt:lpwstr>
  </property>
</Properties>
</file>