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5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700"/>
    <a:srgbClr val="C4D700"/>
    <a:srgbClr val="FFF100"/>
    <a:srgbClr val="E60012"/>
    <a:srgbClr val="E5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17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47339-4DE0-4556-90DA-393AB0053FFD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F4E06-8193-47D9-A1E7-5A36EC8D2C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86C72-25D2-4B86-BAD8-03AEC15BD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A1C49C-DE4E-4AC3-9165-2E73DB20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E4D86-6B37-4C04-903B-1B693116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755A-5B6D-43E0-B4E8-88485F125A3A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89605-5AE7-40E5-B4C6-DAF40B9F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BA6CF-E7E8-4682-9FB7-7066C33D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99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D4517-8AB8-4583-9AA7-783FDAC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B9E241-0DA0-4208-97F9-9752C1E1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C61F80-9D91-4F63-8F1A-2BB5E074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5BE8-8F49-4DAF-9824-7834261CDCDF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C34818-403D-47EC-9373-E9BD150E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A5886-6911-405C-A50E-A98859EF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43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0C4289-3253-49F5-8093-D547F678B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2E9981-220A-4F52-9D36-893F80E64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E2D8-6CF9-4F95-994D-351CED11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0491-ACA0-4A5B-84F9-B408A2AF067B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0B6D6-0EC7-4655-ACE6-65E71E3F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00D3C4-7546-40BF-A2BF-FECA6547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5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AB74B-8CB2-4C33-8A0E-D903BED2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F7C568-65F2-4B07-A7BF-23D89E03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ACA890-4D20-42AB-8C06-EAF1650C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2333-AB2C-41E9-AFFB-9177EC858E2E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9DE88-4EAF-4CEF-8287-77AC2614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BBD15D-19A6-4054-A5FD-F1891CBD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08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43DE4-3986-4AA6-B973-DAFAD432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3D1849-E94B-4D5D-9368-9DF7BC16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9211B-6853-4AAC-83FD-C0591815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AB4F-89B1-4D6A-813A-9E284837C882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BAA0D-A560-40F8-857E-7D28971A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EA324B-1128-4CB9-AE64-BBE7F915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1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87D9F6-B334-4A2C-AFBB-BE3C398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12C92-D1E1-4535-8640-F9FE08A7C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0EB8B0-F984-4F37-8E15-6EBC7BB1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CF7E93-3BDD-4C50-B606-8998BC8E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E6C8-2BD6-41B2-82B8-9D8FE4F35FC0}" type="datetime1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457BE-590A-44A8-A8D6-C4E57BD4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B773CB-AB6D-46D1-850F-2177D33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40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00FFC-251E-4B51-B95B-B3522627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CA2E24-9680-4F86-8816-E2317D47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6743B1-AA3F-46E7-9B1F-11D6EA81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22ADB3-28BE-43FF-A504-6B199965D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E29B9E-BEA0-45DA-8B80-67FB7E39E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171736-8686-438C-B7ED-238EED00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9CAE7-1F32-48A6-A6B6-E3FAFAFE0AAA}" type="datetime1">
              <a:rPr lang="fr-FR" smtClean="0"/>
              <a:t>16/01/2022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3EE42F-A14E-4B2E-A69D-EC8A7BD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CFD75E-E188-475A-A7B8-272A0A06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92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DE7B1-7239-4CD0-BC4C-A218CD45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6F8047-B7C8-46BD-9D4C-4E18F3F2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BFC-3250-4FF3-8599-1EDDCC0AE692}" type="datetime1">
              <a:rPr lang="fr-FR" smtClean="0"/>
              <a:t>16/01/2022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0F6820-1D1E-4A56-97E9-C2D43FC8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55F1A3-1B1D-49AA-B42E-A5F4C245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2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08D0D8-89FD-48CB-85BD-E68623F4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8B8C-51EA-4FAE-A87A-AEB1B34B7ED8}" type="datetime1">
              <a:rPr lang="fr-FR" smtClean="0"/>
              <a:t>16/01/2022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F521F6-AB04-4E83-9850-049AACA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42B6A3-27A5-404B-9303-594E70E4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1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2A6BC-3FAB-4889-ACB3-732B8234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0B9A62-F5FB-4A6D-B4EC-8D2DF94B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548D2A-F2DC-4BC7-A3B7-C9BAF4556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F45A48-9A79-482F-A148-9617CFE1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970D-8D64-4B92-A975-A3BCA00490D1}" type="datetime1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DB317-3F52-4F78-AA92-56325129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DD4130-D4F5-45F7-91B8-8ADFABD4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87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EA32A-71C3-4218-85D6-88FFF958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5612E3-FA42-4EE0-8AD6-F439BD53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0CBA29-ECA7-4456-B6A2-8F68C8A2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59BBB-E113-4A56-A3F1-4C9A15B0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1AB9-B418-4E4D-8167-32167945D53F}" type="datetime1">
              <a:rPr lang="fr-FR" smtClean="0"/>
              <a:t>16/01/2022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4C5FDE-01CD-40BC-B642-7EE1AF23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0EF5D-184A-4799-A4E3-B2DEFEE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3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2AE197-FEA4-40B1-8CD2-41A18B48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11CCB-7C1D-47CB-A975-30889B55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E4947-A78E-48A4-9CC4-686A1FD43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88E7-1AF6-4547-8C67-131F56EF0DD9}" type="datetime1">
              <a:rPr lang="fr-FR" smtClean="0"/>
              <a:t>16/01/2022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13224-8082-4BF5-8F53-ED2F9E9C5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67324E-AC98-4188-B219-1F2F7D8F0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rnetdevoyage" panose="00000500000000000000" pitchFamily="2" charset="-128"/>
                <a:ea typeface="Carnetdevoyage" panose="00000500000000000000" pitchFamily="2" charset="-128"/>
                <a:cs typeface="Carnetdevoyage" panose="00000500000000000000" pitchFamily="2" charset="-128"/>
              </a:defRPr>
            </a:lvl1pPr>
          </a:lstStyle>
          <a:p>
            <a:fld id="{705A9681-2A5D-49DA-A76B-F90BB02684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81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rnetdevoyage" panose="00000500000000000000" pitchFamily="2" charset="-128"/>
          <a:ea typeface="Carnetdevoyage" panose="00000500000000000000" pitchFamily="2" charset="-128"/>
          <a:cs typeface="Carnetdevoyage" panose="00000500000000000000" pitchFamily="2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ne - Narrow" panose="0200050602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ne - Narrow" panose="0200050602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ne - Narrow" panose="0200050602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ne - Narrow" panose="0200050602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ne - Narrow" panose="0200050602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!!BG">
            <a:extLst>
              <a:ext uri="{FF2B5EF4-FFF2-40B4-BE49-F238E27FC236}">
                <a16:creationId xmlns:a16="http://schemas.microsoft.com/office/drawing/2014/main" id="{D47791F1-E407-4836-B197-3E21EDE5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-2824"/>
            <a:ext cx="12196233" cy="8130822"/>
          </a:xfrm>
          <a:prstGeom prst="rect">
            <a:avLst/>
          </a:prstGeom>
        </p:spPr>
      </p:pic>
      <p:pic>
        <p:nvPicPr>
          <p:cNvPr id="5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3CE98AA1-5BC9-4203-9E45-F33663839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9846"/>
            <a:ext cx="1586713" cy="1076698"/>
          </a:xfrm>
          <a:prstGeom prst="rect">
            <a:avLst/>
          </a:prstGeom>
        </p:spPr>
      </p:pic>
      <p:pic>
        <p:nvPicPr>
          <p:cNvPr id="4" name="!!L2">
            <a:extLst>
              <a:ext uri="{FF2B5EF4-FFF2-40B4-BE49-F238E27FC236}">
                <a16:creationId xmlns:a16="http://schemas.microsoft.com/office/drawing/2014/main" id="{4784941D-94CD-4F77-B98C-4BDFB133E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" y="1099214"/>
            <a:ext cx="1251163" cy="271134"/>
          </a:xfrm>
          <a:prstGeom prst="rect">
            <a:avLst/>
          </a:prstGeom>
        </p:spPr>
      </p:pic>
      <p:pic>
        <p:nvPicPr>
          <p:cNvPr id="8" name="!!L3">
            <a:extLst>
              <a:ext uri="{FF2B5EF4-FFF2-40B4-BE49-F238E27FC236}">
                <a16:creationId xmlns:a16="http://schemas.microsoft.com/office/drawing/2014/main" id="{64EBDEF7-BF78-436A-B1E7-DB58952E43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2"/>
          <a:stretch/>
        </p:blipFill>
        <p:spPr>
          <a:xfrm>
            <a:off x="859460" y="1099214"/>
            <a:ext cx="555244" cy="271134"/>
          </a:xfrm>
          <a:prstGeom prst="rect">
            <a:avLst/>
          </a:prstGeom>
        </p:spPr>
      </p:pic>
      <p:sp>
        <p:nvSpPr>
          <p:cNvPr id="3" name="!!Name">
            <a:extLst>
              <a:ext uri="{FF2B5EF4-FFF2-40B4-BE49-F238E27FC236}">
                <a16:creationId xmlns:a16="http://schemas.microsoft.com/office/drawing/2014/main" id="{485E1696-F3A5-45C2-9670-EE2232598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8970"/>
            <a:ext cx="9144000" cy="404116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latin typeface="Lane - Narrow" panose="02000506020000020004" pitchFamily="2" charset="0"/>
                <a:ea typeface="Roboto Cn" pitchFamily="2" charset="0"/>
              </a:rPr>
              <a:t>Agathe Lièvre – 5ISS – 2021/2022</a:t>
            </a:r>
          </a:p>
        </p:txBody>
      </p:sp>
      <p:sp>
        <p:nvSpPr>
          <p:cNvPr id="10" name="!!Title">
            <a:extLst>
              <a:ext uri="{FF2B5EF4-FFF2-40B4-BE49-F238E27FC236}">
                <a16:creationId xmlns:a16="http://schemas.microsoft.com/office/drawing/2014/main" id="{FCC77F9F-5BE2-450F-B769-DFFC2229508A}"/>
              </a:ext>
            </a:extLst>
          </p:cNvPr>
          <p:cNvSpPr txBox="1">
            <a:spLocks/>
          </p:cNvSpPr>
          <p:nvPr/>
        </p:nvSpPr>
        <p:spPr>
          <a:xfrm>
            <a:off x="-4233" y="2123106"/>
            <a:ext cx="12196233" cy="1976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Carnetdevoyage" panose="00000500000000000000" pitchFamily="2" charset="-128"/>
                <a:ea typeface="Carnetdevoyage" panose="00000500000000000000" pitchFamily="2" charset="-128"/>
                <a:cs typeface="Carnetdevoyage" panose="00000500000000000000" pitchFamily="2" charset="-128"/>
              </a:rPr>
              <a:t>	PORTFOLIO: </a:t>
            </a:r>
          </a:p>
          <a:p>
            <a:r>
              <a:rPr lang="fr-FR" dirty="0">
                <a:latin typeface="Carnetdevoyage" panose="00000500000000000000" pitchFamily="2" charset="-128"/>
                <a:ea typeface="Carnetdevoyage" panose="00000500000000000000" pitchFamily="2" charset="-128"/>
                <a:cs typeface="Carnetdevoyage" panose="00000500000000000000" pitchFamily="2" charset="-128"/>
              </a:rPr>
              <a:t>partie </a:t>
            </a:r>
            <a:r>
              <a:rPr lang="en-US" dirty="0" err="1">
                <a:latin typeface="Carnetdevoyage" panose="00000500000000000000" pitchFamily="2" charset="-128"/>
                <a:ea typeface="Carnetdevoyage" panose="00000500000000000000" pitchFamily="2" charset="-128"/>
                <a:cs typeface="Carnetdevoyage" panose="00000500000000000000" pitchFamily="2" charset="-128"/>
              </a:rPr>
              <a:t>analyse</a:t>
            </a:r>
            <a:endParaRPr lang="en-US" dirty="0">
              <a:latin typeface="Carnetdevoyage" panose="00000500000000000000" pitchFamily="2" charset="-128"/>
              <a:ea typeface="Carnetdevoyage" panose="00000500000000000000" pitchFamily="2" charset="-128"/>
              <a:cs typeface="Carnetdevoyage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012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C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9971" cy="77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Conclusion</a:t>
            </a:r>
          </a:p>
        </p:txBody>
      </p:sp>
      <p:sp>
        <p:nvSpPr>
          <p:cNvPr id="3" name="!!TxtC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951" y="1720549"/>
            <a:ext cx="3160889" cy="43513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Conclusion</a:t>
            </a:r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9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</p:spTree>
    <p:extLst>
      <p:ext uri="{BB962C8B-B14F-4D97-AF65-F5344CB8AC3E}">
        <p14:creationId xmlns:p14="http://schemas.microsoft.com/office/powerpoint/2010/main" val="353790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t="30529" r="17628"/>
          <a:stretch/>
        </p:blipFill>
        <p:spPr>
          <a:xfrm>
            <a:off x="-7818" y="0"/>
            <a:ext cx="12191999" cy="6858000"/>
          </a:xfrm>
          <a:prstGeom prst="rect">
            <a:avLst/>
          </a:prstGeom>
        </p:spPr>
      </p:pic>
      <p:sp>
        <p:nvSpPr>
          <p:cNvPr id="2" name="!!TT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35377"/>
            <a:ext cx="12191999" cy="774068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Thank you !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Any questions ?</a:t>
            </a:r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10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</p:spTree>
    <p:extLst>
      <p:ext uri="{BB962C8B-B14F-4D97-AF65-F5344CB8AC3E}">
        <p14:creationId xmlns:p14="http://schemas.microsoft.com/office/powerpoint/2010/main" val="59514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8C569C4-4138-451D-B044-B4E2C985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518" y="895178"/>
            <a:ext cx="8026743" cy="53511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139CE8-0139-448C-B9E7-E0D4A54981BF}"/>
              </a:ext>
            </a:extLst>
          </p:cNvPr>
          <p:cNvSpPr/>
          <p:nvPr/>
        </p:nvSpPr>
        <p:spPr>
          <a:xfrm>
            <a:off x="1278924" y="2014156"/>
            <a:ext cx="685800" cy="685800"/>
          </a:xfrm>
          <a:prstGeom prst="rect">
            <a:avLst/>
          </a:prstGeom>
          <a:solidFill>
            <a:srgbClr val="E5005A"/>
          </a:solidFill>
          <a:ln>
            <a:solidFill>
              <a:srgbClr val="E5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0C89C-39F0-4EAF-9296-63573FA60126}"/>
              </a:ext>
            </a:extLst>
          </p:cNvPr>
          <p:cNvSpPr/>
          <p:nvPr/>
        </p:nvSpPr>
        <p:spPr>
          <a:xfrm>
            <a:off x="1278924" y="2834893"/>
            <a:ext cx="685800" cy="685800"/>
          </a:xfrm>
          <a:prstGeom prst="rect">
            <a:avLst/>
          </a:prstGeom>
          <a:solidFill>
            <a:srgbClr val="E60012"/>
          </a:solidFill>
          <a:ln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169DB-36A1-430A-AF09-B490F044CD15}"/>
              </a:ext>
            </a:extLst>
          </p:cNvPr>
          <p:cNvSpPr/>
          <p:nvPr/>
        </p:nvSpPr>
        <p:spPr>
          <a:xfrm>
            <a:off x="1278924" y="3655630"/>
            <a:ext cx="685800" cy="685800"/>
          </a:xfrm>
          <a:prstGeom prst="rect">
            <a:avLst/>
          </a:prstGeom>
          <a:solidFill>
            <a:srgbClr val="F39700"/>
          </a:solidFill>
          <a:ln>
            <a:solidFill>
              <a:srgbClr val="F39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E69D8-FA09-4950-A64C-E000D997519D}"/>
              </a:ext>
            </a:extLst>
          </p:cNvPr>
          <p:cNvSpPr/>
          <p:nvPr/>
        </p:nvSpPr>
        <p:spPr>
          <a:xfrm>
            <a:off x="1278924" y="4476367"/>
            <a:ext cx="685800" cy="685800"/>
          </a:xfrm>
          <a:prstGeom prst="rect">
            <a:avLst/>
          </a:prstGeom>
          <a:solidFill>
            <a:srgbClr val="FFF100"/>
          </a:solidFill>
          <a:ln>
            <a:solidFill>
              <a:srgbClr val="FFF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CE2BC9-FD04-40A4-9BEB-B5A8D1ED7FB1}"/>
              </a:ext>
            </a:extLst>
          </p:cNvPr>
          <p:cNvSpPr/>
          <p:nvPr/>
        </p:nvSpPr>
        <p:spPr>
          <a:xfrm>
            <a:off x="1278924" y="5297104"/>
            <a:ext cx="685800" cy="685800"/>
          </a:xfrm>
          <a:prstGeom prst="rect">
            <a:avLst/>
          </a:prstGeom>
          <a:solidFill>
            <a:srgbClr val="C4D700"/>
          </a:solidFill>
          <a:ln>
            <a:solidFill>
              <a:srgbClr val="C4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34CED74-6E82-47DF-A9A7-E2D26F7E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11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D5D9D-B834-4EBE-B37B-6C0E6A79E9D7}"/>
              </a:ext>
            </a:extLst>
          </p:cNvPr>
          <p:cNvSpPr/>
          <p:nvPr/>
        </p:nvSpPr>
        <p:spPr>
          <a:xfrm>
            <a:off x="2622721" y="2834893"/>
            <a:ext cx="685800" cy="685800"/>
          </a:xfrm>
          <a:prstGeom prst="rect">
            <a:avLst/>
          </a:prstGeom>
          <a:solidFill>
            <a:srgbClr val="E5005A"/>
          </a:solidFill>
          <a:ln>
            <a:solidFill>
              <a:srgbClr val="E500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910165-3347-472E-A2C6-65A73CEEA05B}"/>
              </a:ext>
            </a:extLst>
          </p:cNvPr>
          <p:cNvSpPr/>
          <p:nvPr/>
        </p:nvSpPr>
        <p:spPr>
          <a:xfrm>
            <a:off x="2622721" y="3655630"/>
            <a:ext cx="685800" cy="685800"/>
          </a:xfrm>
          <a:prstGeom prst="rect">
            <a:avLst/>
          </a:prstGeom>
          <a:solidFill>
            <a:srgbClr val="F39700"/>
          </a:solidFill>
          <a:ln>
            <a:solidFill>
              <a:srgbClr val="F39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BC15F8-F942-4A7B-8CD6-44D8E2EA1BC0}"/>
              </a:ext>
            </a:extLst>
          </p:cNvPr>
          <p:cNvSpPr/>
          <p:nvPr/>
        </p:nvSpPr>
        <p:spPr>
          <a:xfrm>
            <a:off x="2622721" y="4476367"/>
            <a:ext cx="685800" cy="685800"/>
          </a:xfrm>
          <a:prstGeom prst="rect">
            <a:avLst/>
          </a:prstGeom>
          <a:solidFill>
            <a:srgbClr val="C4D700"/>
          </a:solidFill>
          <a:ln>
            <a:solidFill>
              <a:srgbClr val="C4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70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72" y="-2824"/>
            <a:ext cx="12196233" cy="8130822"/>
          </a:xfrm>
          <a:prstGeom prst="rect">
            <a:avLst/>
          </a:prstGeom>
        </p:spPr>
      </p:pic>
      <p:pic>
        <p:nvPicPr>
          <p:cNvPr id="9" name="!!BG2">
            <a:extLst>
              <a:ext uri="{FF2B5EF4-FFF2-40B4-BE49-F238E27FC236}">
                <a16:creationId xmlns:a16="http://schemas.microsoft.com/office/drawing/2014/main" id="{4F0B91D1-AA75-4C0C-81A4-2A1DE751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681"/>
          <a:stretch/>
        </p:blipFill>
        <p:spPr>
          <a:xfrm>
            <a:off x="-507292" y="11289"/>
            <a:ext cx="1014584" cy="8130822"/>
          </a:xfrm>
          <a:prstGeom prst="rect">
            <a:avLst/>
          </a:prstGeom>
        </p:spPr>
      </p:pic>
      <p:pic>
        <p:nvPicPr>
          <p:cNvPr id="16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4C7E3F13-9ED0-4625-9F5B-F449EE27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3" y="9846"/>
            <a:ext cx="1586713" cy="1076698"/>
          </a:xfrm>
          <a:prstGeom prst="rect">
            <a:avLst/>
          </a:prstGeom>
        </p:spPr>
      </p:pic>
      <p:pic>
        <p:nvPicPr>
          <p:cNvPr id="17" name="!!L2">
            <a:extLst>
              <a:ext uri="{FF2B5EF4-FFF2-40B4-BE49-F238E27FC236}">
                <a16:creationId xmlns:a16="http://schemas.microsoft.com/office/drawing/2014/main" id="{89C89C9B-0004-4223-BA75-EBD16D4B5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41" y="1099214"/>
            <a:ext cx="1251163" cy="271134"/>
          </a:xfrm>
          <a:prstGeom prst="rect">
            <a:avLst/>
          </a:prstGeom>
        </p:spPr>
      </p:pic>
      <p:pic>
        <p:nvPicPr>
          <p:cNvPr id="18" name="!!L3">
            <a:extLst>
              <a:ext uri="{FF2B5EF4-FFF2-40B4-BE49-F238E27FC236}">
                <a16:creationId xmlns:a16="http://schemas.microsoft.com/office/drawing/2014/main" id="{7B0260E7-D819-4613-83FA-9409B7101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2"/>
          <a:stretch/>
        </p:blipFill>
        <p:spPr>
          <a:xfrm>
            <a:off x="859460" y="1099214"/>
            <a:ext cx="555244" cy="271134"/>
          </a:xfrm>
          <a:prstGeom prst="rect">
            <a:avLst/>
          </a:prstGeom>
        </p:spPr>
      </p:pic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1</a:t>
            </a:fld>
            <a:endParaRPr lang="fr-FR"/>
          </a:p>
        </p:txBody>
      </p:sp>
      <p:pic>
        <p:nvPicPr>
          <p:cNvPr id="5" name="!!S">
            <a:extLst>
              <a:ext uri="{FF2B5EF4-FFF2-40B4-BE49-F238E27FC236}">
                <a16:creationId xmlns:a16="http://schemas.microsoft.com/office/drawing/2014/main" id="{EC0CA1C1-6DD4-4931-BEB4-3547BF6948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76"/>
          <a:stretch/>
        </p:blipFill>
        <p:spPr>
          <a:xfrm>
            <a:off x="2517422" y="-5395"/>
            <a:ext cx="7142581" cy="6868790"/>
          </a:xfrm>
          <a:prstGeom prst="rect">
            <a:avLst/>
          </a:prstGeom>
        </p:spPr>
      </p:pic>
      <p:sp>
        <p:nvSpPr>
          <p:cNvPr id="15" name="!!Name">
            <a:extLst>
              <a:ext uri="{FF2B5EF4-FFF2-40B4-BE49-F238E27FC236}">
                <a16:creationId xmlns:a16="http://schemas.microsoft.com/office/drawing/2014/main" id="{DF2331E2-EF07-4D9B-8C0A-B3A3C13C8786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sp>
        <p:nvSpPr>
          <p:cNvPr id="2" name="!!TS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423" y="128057"/>
            <a:ext cx="7142581" cy="774068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39700"/>
                </a:solidFill>
              </a:rPr>
              <a:t>Sommaire</a:t>
            </a:r>
            <a:endParaRPr lang="en-US" dirty="0">
              <a:solidFill>
                <a:srgbClr val="F39700"/>
              </a:solidFill>
            </a:endParaRPr>
          </a:p>
        </p:txBody>
      </p:sp>
      <p:sp>
        <p:nvSpPr>
          <p:cNvPr id="3" name="!!TxtS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489" y="1502846"/>
            <a:ext cx="3160889" cy="4351338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Smart Devices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Communication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 err="1"/>
              <a:t>Analyse</a:t>
            </a:r>
            <a:r>
              <a:rPr lang="en-US" dirty="0"/>
              <a:t> &amp; </a:t>
            </a:r>
            <a:r>
              <a:rPr lang="en-US" dirty="0" err="1"/>
              <a:t>Traitement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dirty="0" err="1"/>
              <a:t>Intergiciel</a:t>
            </a:r>
            <a:r>
              <a:rPr lang="en-US" dirty="0"/>
              <a:t> &amp; Service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Hackathon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Innovation &amp; </a:t>
            </a:r>
            <a:r>
              <a:rPr lang="en-US" dirty="0" err="1"/>
              <a:t>Humanité</a:t>
            </a:r>
            <a:endParaRPr lang="en-US" dirty="0"/>
          </a:p>
          <a:p>
            <a:pPr marL="571500" indent="-571500">
              <a:buFont typeface="+mj-lt"/>
              <a:buAutoNum type="arabicPeriod"/>
            </a:pPr>
            <a:r>
              <a:rPr lang="en-US" dirty="0" err="1"/>
              <a:t>Projet</a:t>
            </a:r>
            <a:r>
              <a:rPr lang="en-US" dirty="0"/>
              <a:t> &amp; Portfolio</a:t>
            </a:r>
          </a:p>
        </p:txBody>
      </p:sp>
    </p:spTree>
    <p:extLst>
      <p:ext uri="{BB962C8B-B14F-4D97-AF65-F5344CB8AC3E}">
        <p14:creationId xmlns:p14="http://schemas.microsoft.com/office/powerpoint/2010/main" val="264426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1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210" y="128057"/>
            <a:ext cx="9237790" cy="7740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1. Smart Devices</a:t>
            </a:r>
          </a:p>
        </p:txBody>
      </p:sp>
      <p:sp>
        <p:nvSpPr>
          <p:cNvPr id="3" name="!!Txt14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911" y="4652215"/>
            <a:ext cx="3160889" cy="150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M&amp;OSH</a:t>
            </a:r>
          </a:p>
        </p:txBody>
      </p:sp>
      <p:sp>
        <p:nvSpPr>
          <p:cNvPr id="24" name="!!Txt13">
            <a:extLst>
              <a:ext uri="{FF2B5EF4-FFF2-40B4-BE49-F238E27FC236}">
                <a16:creationId xmlns:a16="http://schemas.microsoft.com/office/drawing/2014/main" id="{DDCA3B69-E7D8-4EC8-9221-C8B53B899A9B}"/>
              </a:ext>
            </a:extLst>
          </p:cNvPr>
          <p:cNvSpPr txBox="1">
            <a:spLocks/>
          </p:cNvSpPr>
          <p:nvPr/>
        </p:nvSpPr>
        <p:spPr>
          <a:xfrm>
            <a:off x="3350520" y="5485841"/>
            <a:ext cx="3160889" cy="15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Electronique</a:t>
            </a:r>
            <a:r>
              <a:rPr lang="en-US" dirty="0"/>
              <a:t> </a:t>
            </a:r>
            <a:r>
              <a:rPr lang="en-US" dirty="0" err="1"/>
              <a:t>Analogique</a:t>
            </a:r>
            <a:endParaRPr lang="en-US" dirty="0"/>
          </a:p>
        </p:txBody>
      </p:sp>
      <p:sp>
        <p:nvSpPr>
          <p:cNvPr id="22" name="!!Txt12">
            <a:extLst>
              <a:ext uri="{FF2B5EF4-FFF2-40B4-BE49-F238E27FC236}">
                <a16:creationId xmlns:a16="http://schemas.microsoft.com/office/drawing/2014/main" id="{1E63AA36-7973-4C04-AF8B-9CD5D87B48AC}"/>
              </a:ext>
            </a:extLst>
          </p:cNvPr>
          <p:cNvSpPr txBox="1">
            <a:spLocks/>
          </p:cNvSpPr>
          <p:nvPr/>
        </p:nvSpPr>
        <p:spPr>
          <a:xfrm>
            <a:off x="8192910" y="1105170"/>
            <a:ext cx="3160889" cy="15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AIME</a:t>
            </a:r>
          </a:p>
        </p:txBody>
      </p:sp>
      <p:sp>
        <p:nvSpPr>
          <p:cNvPr id="23" name="!!Txt11">
            <a:extLst>
              <a:ext uri="{FF2B5EF4-FFF2-40B4-BE49-F238E27FC236}">
                <a16:creationId xmlns:a16="http://schemas.microsoft.com/office/drawing/2014/main" id="{B435AB96-D9CE-4290-8307-5F3DC4153C46}"/>
              </a:ext>
            </a:extLst>
          </p:cNvPr>
          <p:cNvSpPr txBox="1">
            <a:spLocks/>
          </p:cNvSpPr>
          <p:nvPr/>
        </p:nvSpPr>
        <p:spPr>
          <a:xfrm>
            <a:off x="3717075" y="1292558"/>
            <a:ext cx="3160889" cy="15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Introduction aux </a:t>
            </a:r>
            <a:r>
              <a:rPr lang="en-US" dirty="0" err="1"/>
              <a:t>capteurs</a:t>
            </a:r>
            <a:endParaRPr lang="en-US" dirty="0"/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2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grpSp>
        <p:nvGrpSpPr>
          <p:cNvPr id="19" name="!!Sep">
            <a:extLst>
              <a:ext uri="{FF2B5EF4-FFF2-40B4-BE49-F238E27FC236}">
                <a16:creationId xmlns:a16="http://schemas.microsoft.com/office/drawing/2014/main" id="{9FDCFEB3-84C2-4860-99A8-C3FAE7B83384}"/>
              </a:ext>
            </a:extLst>
          </p:cNvPr>
          <p:cNvGrpSpPr/>
          <p:nvPr/>
        </p:nvGrpSpPr>
        <p:grpSpPr>
          <a:xfrm>
            <a:off x="2954210" y="1022441"/>
            <a:ext cx="9229971" cy="5955875"/>
            <a:chOff x="2954210" y="1022441"/>
            <a:chExt cx="9229971" cy="5955875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0FADC5D-05E1-4591-B03A-9CFDB70377FB}"/>
                </a:ext>
              </a:extLst>
            </p:cNvPr>
            <p:cNvCxnSpPr>
              <a:cxnSpLocks/>
            </p:cNvCxnSpPr>
            <p:nvPr/>
          </p:nvCxnSpPr>
          <p:spPr>
            <a:xfrm>
              <a:off x="2954210" y="3764472"/>
              <a:ext cx="9229971" cy="1412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B10F8B8-5015-40D4-B06E-23E60C1D4A88}"/>
                </a:ext>
              </a:extLst>
            </p:cNvPr>
            <p:cNvCxnSpPr>
              <a:cxnSpLocks/>
            </p:cNvCxnSpPr>
            <p:nvPr/>
          </p:nvCxnSpPr>
          <p:spPr>
            <a:xfrm>
              <a:off x="7573105" y="1022441"/>
              <a:ext cx="0" cy="595587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03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2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2152" cy="7740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2. Communication</a:t>
            </a:r>
          </a:p>
        </p:txBody>
      </p:sp>
      <p:sp>
        <p:nvSpPr>
          <p:cNvPr id="28" name="!!Txt25">
            <a:extLst>
              <a:ext uri="{FF2B5EF4-FFF2-40B4-BE49-F238E27FC236}">
                <a16:creationId xmlns:a16="http://schemas.microsoft.com/office/drawing/2014/main" id="{26300D4D-28EF-41FD-BA9A-21CB0D55F499}"/>
              </a:ext>
            </a:extLst>
          </p:cNvPr>
          <p:cNvSpPr txBox="1">
            <a:spLocks/>
          </p:cNvSpPr>
          <p:nvPr/>
        </p:nvSpPr>
        <p:spPr>
          <a:xfrm>
            <a:off x="9006343" y="2635816"/>
            <a:ext cx="3160889" cy="109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Réseaux</a:t>
            </a:r>
            <a:r>
              <a:rPr lang="en-US" dirty="0"/>
              <a:t> </a:t>
            </a:r>
            <a:r>
              <a:rPr lang="en-US" dirty="0" err="1"/>
              <a:t>émergents</a:t>
            </a:r>
            <a:endParaRPr lang="en-US" dirty="0"/>
          </a:p>
        </p:txBody>
      </p:sp>
      <p:sp>
        <p:nvSpPr>
          <p:cNvPr id="27" name="!!Txt24">
            <a:extLst>
              <a:ext uri="{FF2B5EF4-FFF2-40B4-BE49-F238E27FC236}">
                <a16:creationId xmlns:a16="http://schemas.microsoft.com/office/drawing/2014/main" id="{873D6539-045F-4EFF-8BAD-788704843EF9}"/>
              </a:ext>
            </a:extLst>
          </p:cNvPr>
          <p:cNvSpPr txBox="1">
            <a:spLocks/>
          </p:cNvSpPr>
          <p:nvPr/>
        </p:nvSpPr>
        <p:spPr>
          <a:xfrm>
            <a:off x="8029731" y="5276260"/>
            <a:ext cx="3160889" cy="109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Sécurité</a:t>
            </a:r>
            <a:endParaRPr lang="en-US" dirty="0"/>
          </a:p>
        </p:txBody>
      </p:sp>
      <p:sp>
        <p:nvSpPr>
          <p:cNvPr id="26" name="!!Txt23">
            <a:extLst>
              <a:ext uri="{FF2B5EF4-FFF2-40B4-BE49-F238E27FC236}">
                <a16:creationId xmlns:a16="http://schemas.microsoft.com/office/drawing/2014/main" id="{6F233F2C-DD21-492A-97A9-545FD2CEA7BB}"/>
              </a:ext>
            </a:extLst>
          </p:cNvPr>
          <p:cNvSpPr txBox="1">
            <a:spLocks/>
          </p:cNvSpPr>
          <p:nvPr/>
        </p:nvSpPr>
        <p:spPr>
          <a:xfrm>
            <a:off x="3636764" y="5347526"/>
            <a:ext cx="3160889" cy="109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Energie</a:t>
            </a:r>
            <a:endParaRPr lang="en-US" dirty="0"/>
          </a:p>
        </p:txBody>
      </p:sp>
      <p:sp>
        <p:nvSpPr>
          <p:cNvPr id="25" name="!!Txt22">
            <a:extLst>
              <a:ext uri="{FF2B5EF4-FFF2-40B4-BE49-F238E27FC236}">
                <a16:creationId xmlns:a16="http://schemas.microsoft.com/office/drawing/2014/main" id="{D8F113AF-3FF7-4350-90C1-7614FB157226}"/>
              </a:ext>
            </a:extLst>
          </p:cNvPr>
          <p:cNvSpPr txBox="1">
            <a:spLocks/>
          </p:cNvSpPr>
          <p:nvPr/>
        </p:nvSpPr>
        <p:spPr>
          <a:xfrm>
            <a:off x="3636764" y="2413327"/>
            <a:ext cx="3160889" cy="1090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Digital Wireless Communication</a:t>
            </a:r>
          </a:p>
        </p:txBody>
      </p:sp>
      <p:sp>
        <p:nvSpPr>
          <p:cNvPr id="3" name="!!Txt21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66088"/>
            <a:ext cx="3160889" cy="109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Protocoles</a:t>
            </a:r>
            <a:endParaRPr lang="en-US" dirty="0"/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3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grpSp>
        <p:nvGrpSpPr>
          <p:cNvPr id="24" name="!!Sep">
            <a:extLst>
              <a:ext uri="{FF2B5EF4-FFF2-40B4-BE49-F238E27FC236}">
                <a16:creationId xmlns:a16="http://schemas.microsoft.com/office/drawing/2014/main" id="{1EA9D266-B2EE-4ADC-A8ED-7964DA70A5FB}"/>
              </a:ext>
            </a:extLst>
          </p:cNvPr>
          <p:cNvGrpSpPr/>
          <p:nvPr/>
        </p:nvGrpSpPr>
        <p:grpSpPr>
          <a:xfrm rot="2100000">
            <a:off x="4915914" y="1337231"/>
            <a:ext cx="5293418" cy="5156267"/>
            <a:chOff x="4915914" y="1029936"/>
            <a:chExt cx="5293418" cy="5156267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D38E2CBE-A886-42C1-8CC2-F559BA0A9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73105" y="1029936"/>
              <a:ext cx="0" cy="269389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DF35754E-7F0F-400C-BCCE-A8AF1D10F3BA}"/>
                </a:ext>
              </a:extLst>
            </p:cNvPr>
            <p:cNvCxnSpPr>
              <a:cxnSpLocks/>
            </p:cNvCxnSpPr>
            <p:nvPr/>
          </p:nvCxnSpPr>
          <p:spPr>
            <a:xfrm rot="4320000">
              <a:off x="8862385" y="1985400"/>
              <a:ext cx="0" cy="269389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1C96255E-FF7A-4CE4-BBBC-BB9F34A11214}"/>
                </a:ext>
              </a:extLst>
            </p:cNvPr>
            <p:cNvCxnSpPr>
              <a:cxnSpLocks/>
            </p:cNvCxnSpPr>
            <p:nvPr/>
          </p:nvCxnSpPr>
          <p:spPr>
            <a:xfrm rot="8640000">
              <a:off x="8335602" y="3490203"/>
              <a:ext cx="0" cy="269389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9513836-9208-4FF2-933F-4F351C71CD74}"/>
                </a:ext>
              </a:extLst>
            </p:cNvPr>
            <p:cNvCxnSpPr>
              <a:cxnSpLocks/>
            </p:cNvCxnSpPr>
            <p:nvPr/>
          </p:nvCxnSpPr>
          <p:spPr>
            <a:xfrm rot="12960000">
              <a:off x="6785518" y="3492308"/>
              <a:ext cx="0" cy="269389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CEA3B3D-406F-4A16-96FA-D1162263E70D}"/>
                </a:ext>
              </a:extLst>
            </p:cNvPr>
            <p:cNvCxnSpPr>
              <a:cxnSpLocks/>
            </p:cNvCxnSpPr>
            <p:nvPr/>
          </p:nvCxnSpPr>
          <p:spPr>
            <a:xfrm rot="17280000">
              <a:off x="6262862" y="1985401"/>
              <a:ext cx="0" cy="269389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2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3" name="!!Txt3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108" y="3765528"/>
            <a:ext cx="3160889" cy="1524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Sémantiques</a:t>
            </a:r>
            <a:endParaRPr lang="en-US" dirty="0"/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4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sp>
        <p:nvSpPr>
          <p:cNvPr id="13" name="!!T3">
            <a:extLst>
              <a:ext uri="{FF2B5EF4-FFF2-40B4-BE49-F238E27FC236}">
                <a16:creationId xmlns:a16="http://schemas.microsoft.com/office/drawing/2014/main" id="{CB97D878-691C-4975-83C6-EFE41287A34C}"/>
              </a:ext>
            </a:extLst>
          </p:cNvPr>
          <p:cNvSpPr txBox="1">
            <a:spLocks/>
          </p:cNvSpPr>
          <p:nvPr/>
        </p:nvSpPr>
        <p:spPr>
          <a:xfrm>
            <a:off x="2962030" y="428846"/>
            <a:ext cx="9222152" cy="7740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rnetdevoyage" panose="00000500000000000000" pitchFamily="2" charset="-128"/>
                <a:ea typeface="Carnetdevoyage" panose="00000500000000000000" pitchFamily="2" charset="-128"/>
                <a:cs typeface="Carnetdevoyage" panose="00000500000000000000" pitchFamily="2" charset="-128"/>
              </a:defRPr>
            </a:lvl1pPr>
          </a:lstStyle>
          <a:p>
            <a:pPr algn="ctr"/>
            <a:r>
              <a:rPr lang="en-US" dirty="0">
                <a:solidFill>
                  <a:srgbClr val="F39700"/>
                </a:solidFill>
              </a:rPr>
              <a:t>3. </a:t>
            </a:r>
            <a:r>
              <a:rPr lang="en-US" dirty="0" err="1">
                <a:solidFill>
                  <a:srgbClr val="F39700"/>
                </a:solidFill>
              </a:rPr>
              <a:t>Analyse</a:t>
            </a:r>
            <a:r>
              <a:rPr lang="en-US" dirty="0">
                <a:solidFill>
                  <a:srgbClr val="F39700"/>
                </a:solidFill>
              </a:rPr>
              <a:t> &amp; </a:t>
            </a:r>
            <a:r>
              <a:rPr lang="en-US" dirty="0" err="1">
                <a:solidFill>
                  <a:srgbClr val="F39700"/>
                </a:solidFill>
              </a:rPr>
              <a:t>Traitement</a:t>
            </a:r>
            <a:r>
              <a:rPr lang="en-US" dirty="0">
                <a:solidFill>
                  <a:srgbClr val="F39700"/>
                </a:solidFill>
              </a:rPr>
              <a:t> des </a:t>
            </a:r>
            <a:r>
              <a:rPr lang="en-US" dirty="0" err="1">
                <a:solidFill>
                  <a:srgbClr val="F39700"/>
                </a:solidFill>
              </a:rPr>
              <a:t>donnees</a:t>
            </a:r>
            <a:endParaRPr lang="en-US" dirty="0">
              <a:solidFill>
                <a:srgbClr val="F39700"/>
              </a:solidFill>
            </a:endParaRPr>
          </a:p>
        </p:txBody>
      </p:sp>
      <p:grpSp>
        <p:nvGrpSpPr>
          <p:cNvPr id="21" name="!!Sep">
            <a:extLst>
              <a:ext uri="{FF2B5EF4-FFF2-40B4-BE49-F238E27FC236}">
                <a16:creationId xmlns:a16="http://schemas.microsoft.com/office/drawing/2014/main" id="{56354673-A9AC-49FC-BABF-120BDB831D23}"/>
              </a:ext>
            </a:extLst>
          </p:cNvPr>
          <p:cNvGrpSpPr/>
          <p:nvPr/>
        </p:nvGrpSpPr>
        <p:grpSpPr>
          <a:xfrm flipV="1">
            <a:off x="5066003" y="3387925"/>
            <a:ext cx="4685099" cy="3157302"/>
            <a:chOff x="5066003" y="1058500"/>
            <a:chExt cx="5006382" cy="3373815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9E249D2-1144-4A1B-9742-C3A58A60A1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93" y="1058500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2338EC3B-C1D4-4AEC-A287-F56E487D86B4}"/>
                </a:ext>
              </a:extLst>
            </p:cNvPr>
            <p:cNvCxnSpPr>
              <a:cxnSpLocks/>
            </p:cNvCxnSpPr>
            <p:nvPr/>
          </p:nvCxnSpPr>
          <p:spPr>
            <a:xfrm rot="7200000" flipH="1">
              <a:off x="8729498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560CE51-7E74-4D18-B047-E3E62829805E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6404979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!!Txt3">
            <a:extLst>
              <a:ext uri="{FF2B5EF4-FFF2-40B4-BE49-F238E27FC236}">
                <a16:creationId xmlns:a16="http://schemas.microsoft.com/office/drawing/2014/main" id="{3E86A4BB-28A3-41B7-84C9-4306503EF888}"/>
              </a:ext>
            </a:extLst>
          </p:cNvPr>
          <p:cNvSpPr txBox="1">
            <a:spLocks/>
          </p:cNvSpPr>
          <p:nvPr/>
        </p:nvSpPr>
        <p:spPr>
          <a:xfrm>
            <a:off x="3600936" y="3877939"/>
            <a:ext cx="3160889" cy="152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Big Data</a:t>
            </a:r>
          </a:p>
        </p:txBody>
      </p:sp>
      <p:sp>
        <p:nvSpPr>
          <p:cNvPr id="26" name="!!Txt3">
            <a:extLst>
              <a:ext uri="{FF2B5EF4-FFF2-40B4-BE49-F238E27FC236}">
                <a16:creationId xmlns:a16="http://schemas.microsoft.com/office/drawing/2014/main" id="{ACD8F870-7A58-4FDC-9A9C-1FB6B25D6215}"/>
              </a:ext>
            </a:extLst>
          </p:cNvPr>
          <p:cNvSpPr txBox="1">
            <a:spLocks/>
          </p:cNvSpPr>
          <p:nvPr/>
        </p:nvSpPr>
        <p:spPr>
          <a:xfrm>
            <a:off x="6195315" y="1582362"/>
            <a:ext cx="3160889" cy="152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6078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4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9971" cy="77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4. </a:t>
            </a:r>
            <a:r>
              <a:rPr lang="en-US" dirty="0" err="1">
                <a:solidFill>
                  <a:srgbClr val="F39700"/>
                </a:solidFill>
              </a:rPr>
              <a:t>Intergiciel</a:t>
            </a:r>
            <a:r>
              <a:rPr lang="en-US" dirty="0">
                <a:solidFill>
                  <a:srgbClr val="F39700"/>
                </a:solidFill>
              </a:rPr>
              <a:t> &amp; Service</a:t>
            </a:r>
          </a:p>
        </p:txBody>
      </p:sp>
      <p:sp>
        <p:nvSpPr>
          <p:cNvPr id="20" name="!!Txt43">
            <a:extLst>
              <a:ext uri="{FF2B5EF4-FFF2-40B4-BE49-F238E27FC236}">
                <a16:creationId xmlns:a16="http://schemas.microsoft.com/office/drawing/2014/main" id="{CFDF8BFD-B460-42D4-A7F3-BB4B10DB80F4}"/>
              </a:ext>
            </a:extLst>
          </p:cNvPr>
          <p:cNvSpPr txBox="1">
            <a:spLocks/>
          </p:cNvSpPr>
          <p:nvPr/>
        </p:nvSpPr>
        <p:spPr>
          <a:xfrm>
            <a:off x="7901326" y="3765776"/>
            <a:ext cx="3160889" cy="113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Cloud</a:t>
            </a:r>
          </a:p>
        </p:txBody>
      </p:sp>
      <p:sp>
        <p:nvSpPr>
          <p:cNvPr id="19" name="!!Txt42">
            <a:extLst>
              <a:ext uri="{FF2B5EF4-FFF2-40B4-BE49-F238E27FC236}">
                <a16:creationId xmlns:a16="http://schemas.microsoft.com/office/drawing/2014/main" id="{AA250087-9196-4030-9BE2-681A7A3FAEA3}"/>
              </a:ext>
            </a:extLst>
          </p:cNvPr>
          <p:cNvSpPr txBox="1">
            <a:spLocks/>
          </p:cNvSpPr>
          <p:nvPr/>
        </p:nvSpPr>
        <p:spPr>
          <a:xfrm>
            <a:off x="5335335" y="1687140"/>
            <a:ext cx="3160889" cy="113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/>
              <a:t>Intergiciel</a:t>
            </a:r>
            <a:r>
              <a:rPr lang="en-US" dirty="0"/>
              <a:t> pour </a:t>
            </a:r>
            <a:r>
              <a:rPr lang="en-US" dirty="0" err="1"/>
              <a:t>l’IoT</a:t>
            </a:r>
            <a:endParaRPr lang="en-US" dirty="0"/>
          </a:p>
        </p:txBody>
      </p:sp>
      <p:sp>
        <p:nvSpPr>
          <p:cNvPr id="3" name="!!Txt41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11" y="3389755"/>
            <a:ext cx="3160889" cy="113507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Service </a:t>
            </a:r>
            <a:r>
              <a:rPr lang="en-US" dirty="0" err="1"/>
              <a:t>Orienté</a:t>
            </a:r>
            <a:r>
              <a:rPr lang="en-US" dirty="0"/>
              <a:t> Architecture</a:t>
            </a:r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5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grpSp>
        <p:nvGrpSpPr>
          <p:cNvPr id="15" name="!!Sep">
            <a:extLst>
              <a:ext uri="{FF2B5EF4-FFF2-40B4-BE49-F238E27FC236}">
                <a16:creationId xmlns:a16="http://schemas.microsoft.com/office/drawing/2014/main" id="{7D2053C2-A487-4E8B-BDB3-7DF865A3BB21}"/>
              </a:ext>
            </a:extLst>
          </p:cNvPr>
          <p:cNvGrpSpPr/>
          <p:nvPr/>
        </p:nvGrpSpPr>
        <p:grpSpPr>
          <a:xfrm flipV="1">
            <a:off x="5066003" y="3387925"/>
            <a:ext cx="4685099" cy="3157302"/>
            <a:chOff x="5066003" y="1058500"/>
            <a:chExt cx="5006382" cy="3373815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A7A42A8-EE41-4CBC-877D-3C0691594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93" y="1058500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4C680BE-00DE-4C52-8529-FEF0AC9BBE74}"/>
                </a:ext>
              </a:extLst>
            </p:cNvPr>
            <p:cNvCxnSpPr>
              <a:cxnSpLocks/>
            </p:cNvCxnSpPr>
            <p:nvPr/>
          </p:nvCxnSpPr>
          <p:spPr>
            <a:xfrm rot="7200000" flipH="1">
              <a:off x="8729498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C4FE4CB-27BA-4035-8F7F-9F2E462262F8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6404979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093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5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2152" cy="7740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5. Hackathon</a:t>
            </a:r>
          </a:p>
        </p:txBody>
      </p:sp>
      <p:sp>
        <p:nvSpPr>
          <p:cNvPr id="3" name="!!Txt5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351" y="1720549"/>
            <a:ext cx="3160889" cy="43513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/>
              <a:t>H</a:t>
            </a:r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6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</p:spTree>
    <p:extLst>
      <p:ext uri="{BB962C8B-B14F-4D97-AF65-F5344CB8AC3E}">
        <p14:creationId xmlns:p14="http://schemas.microsoft.com/office/powerpoint/2010/main" val="29017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6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9971" cy="77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6. Innovation &amp; Humanity</a:t>
            </a:r>
          </a:p>
        </p:txBody>
      </p:sp>
      <p:sp>
        <p:nvSpPr>
          <p:cNvPr id="22" name="!!Txt66">
            <a:extLst>
              <a:ext uri="{FF2B5EF4-FFF2-40B4-BE49-F238E27FC236}">
                <a16:creationId xmlns:a16="http://schemas.microsoft.com/office/drawing/2014/main" id="{2A862DEC-F142-4334-86E3-A97D33B8111F}"/>
              </a:ext>
            </a:extLst>
          </p:cNvPr>
          <p:cNvSpPr txBox="1">
            <a:spLocks/>
          </p:cNvSpPr>
          <p:nvPr/>
        </p:nvSpPr>
        <p:spPr>
          <a:xfrm>
            <a:off x="8017840" y="5360745"/>
            <a:ext cx="3160889" cy="112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PPI</a:t>
            </a:r>
          </a:p>
        </p:txBody>
      </p:sp>
      <p:sp>
        <p:nvSpPr>
          <p:cNvPr id="21" name="!!Txt65">
            <a:extLst>
              <a:ext uri="{FF2B5EF4-FFF2-40B4-BE49-F238E27FC236}">
                <a16:creationId xmlns:a16="http://schemas.microsoft.com/office/drawing/2014/main" id="{EE0700A4-D89D-4E5A-8635-E39781B4E5AE}"/>
              </a:ext>
            </a:extLst>
          </p:cNvPr>
          <p:cNvSpPr txBox="1">
            <a:spLocks/>
          </p:cNvSpPr>
          <p:nvPr/>
        </p:nvSpPr>
        <p:spPr>
          <a:xfrm>
            <a:off x="4534286" y="5443888"/>
            <a:ext cx="3160889" cy="112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Sport</a:t>
            </a:r>
          </a:p>
        </p:txBody>
      </p:sp>
      <p:sp>
        <p:nvSpPr>
          <p:cNvPr id="20" name="!!Txt64">
            <a:extLst>
              <a:ext uri="{FF2B5EF4-FFF2-40B4-BE49-F238E27FC236}">
                <a16:creationId xmlns:a16="http://schemas.microsoft.com/office/drawing/2014/main" id="{27DDAACE-F34E-488D-90C0-5CDCD6522D8C}"/>
              </a:ext>
            </a:extLst>
          </p:cNvPr>
          <p:cNvSpPr txBox="1">
            <a:spLocks/>
          </p:cNvSpPr>
          <p:nvPr/>
        </p:nvSpPr>
        <p:spPr>
          <a:xfrm>
            <a:off x="9131798" y="3074002"/>
            <a:ext cx="3160889" cy="112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Management </a:t>
            </a:r>
            <a:r>
              <a:rPr lang="en-US" dirty="0" err="1"/>
              <a:t>d’équipe</a:t>
            </a:r>
            <a:endParaRPr lang="en-US" dirty="0"/>
          </a:p>
        </p:txBody>
      </p:sp>
      <p:sp>
        <p:nvSpPr>
          <p:cNvPr id="19" name="!!Txt63">
            <a:extLst>
              <a:ext uri="{FF2B5EF4-FFF2-40B4-BE49-F238E27FC236}">
                <a16:creationId xmlns:a16="http://schemas.microsoft.com/office/drawing/2014/main" id="{B8525835-721C-4F93-B113-00243CD6A8A3}"/>
              </a:ext>
            </a:extLst>
          </p:cNvPr>
          <p:cNvSpPr txBox="1">
            <a:spLocks/>
          </p:cNvSpPr>
          <p:nvPr/>
        </p:nvSpPr>
        <p:spPr>
          <a:xfrm>
            <a:off x="3659688" y="3032441"/>
            <a:ext cx="3160889" cy="112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Psychologie</a:t>
            </a:r>
            <a:r>
              <a:rPr lang="en-US" dirty="0"/>
              <a:t> </a:t>
            </a:r>
            <a:r>
              <a:rPr lang="en-US" dirty="0" err="1"/>
              <a:t>Scociale</a:t>
            </a:r>
            <a:endParaRPr lang="en-US" dirty="0"/>
          </a:p>
        </p:txBody>
      </p:sp>
      <p:sp>
        <p:nvSpPr>
          <p:cNvPr id="18" name="!!Txt62">
            <a:extLst>
              <a:ext uri="{FF2B5EF4-FFF2-40B4-BE49-F238E27FC236}">
                <a16:creationId xmlns:a16="http://schemas.microsoft.com/office/drawing/2014/main" id="{DAC82C38-93B3-4625-BAC5-41313C423EF2}"/>
              </a:ext>
            </a:extLst>
          </p:cNvPr>
          <p:cNvSpPr txBox="1">
            <a:spLocks/>
          </p:cNvSpPr>
          <p:nvPr/>
        </p:nvSpPr>
        <p:spPr>
          <a:xfrm>
            <a:off x="7992130" y="1078763"/>
            <a:ext cx="3160889" cy="112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Méthode</a:t>
            </a:r>
            <a:r>
              <a:rPr lang="en-US" dirty="0"/>
              <a:t> de </a:t>
            </a:r>
            <a:r>
              <a:rPr lang="en-US" dirty="0" err="1"/>
              <a:t>Créativité</a:t>
            </a:r>
            <a:endParaRPr lang="en-US" dirty="0"/>
          </a:p>
        </p:txBody>
      </p:sp>
      <p:sp>
        <p:nvSpPr>
          <p:cNvPr id="3" name="!!Txt61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905" y="1021310"/>
            <a:ext cx="3160889" cy="1120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Innovation</a:t>
            </a:r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7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grpSp>
        <p:nvGrpSpPr>
          <p:cNvPr id="5" name="!!Sep">
            <a:extLst>
              <a:ext uri="{FF2B5EF4-FFF2-40B4-BE49-F238E27FC236}">
                <a16:creationId xmlns:a16="http://schemas.microsoft.com/office/drawing/2014/main" id="{3AC56BA8-93E5-4D85-AB79-D17680DA27E4}"/>
              </a:ext>
            </a:extLst>
          </p:cNvPr>
          <p:cNvGrpSpPr/>
          <p:nvPr/>
        </p:nvGrpSpPr>
        <p:grpSpPr>
          <a:xfrm>
            <a:off x="4402807" y="1022441"/>
            <a:ext cx="5955875" cy="5955875"/>
            <a:chOff x="4402807" y="1022441"/>
            <a:chExt cx="5955875" cy="5955875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13677E7-51EE-4624-9460-0141DDDCEEAE}"/>
                </a:ext>
              </a:extLst>
            </p:cNvPr>
            <p:cNvCxnSpPr>
              <a:cxnSpLocks/>
            </p:cNvCxnSpPr>
            <p:nvPr/>
          </p:nvCxnSpPr>
          <p:spPr>
            <a:xfrm>
              <a:off x="7573105" y="1022441"/>
              <a:ext cx="0" cy="595587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98EE006-94AB-4544-B093-90BF1FEAC08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7380745" y="886526"/>
              <a:ext cx="0" cy="595587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4992994-223E-46ED-8C23-A582F992B7BD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7380745" y="651297"/>
              <a:ext cx="0" cy="5955875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4609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!!BG">
            <a:extLst>
              <a:ext uri="{FF2B5EF4-FFF2-40B4-BE49-F238E27FC236}">
                <a16:creationId xmlns:a16="http://schemas.microsoft.com/office/drawing/2014/main" id="{B7C1BA77-60CF-46BC-BE8D-4884BDAF9F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8" b="15619"/>
          <a:stretch/>
        </p:blipFill>
        <p:spPr>
          <a:xfrm>
            <a:off x="0" y="-2824"/>
            <a:ext cx="2954210" cy="6860824"/>
          </a:xfrm>
          <a:prstGeom prst="rect">
            <a:avLst/>
          </a:prstGeom>
        </p:spPr>
      </p:pic>
      <p:sp>
        <p:nvSpPr>
          <p:cNvPr id="2" name="!!T7">
            <a:extLst>
              <a:ext uri="{FF2B5EF4-FFF2-40B4-BE49-F238E27FC236}">
                <a16:creationId xmlns:a16="http://schemas.microsoft.com/office/drawing/2014/main" id="{A3799E90-E957-4943-8762-417356C4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29" y="128057"/>
            <a:ext cx="9222152" cy="77406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39700"/>
                </a:solidFill>
              </a:rPr>
              <a:t>7. Project &amp; Portfolio</a:t>
            </a:r>
          </a:p>
        </p:txBody>
      </p:sp>
      <p:sp>
        <p:nvSpPr>
          <p:cNvPr id="24" name="!!Txt73">
            <a:extLst>
              <a:ext uri="{FF2B5EF4-FFF2-40B4-BE49-F238E27FC236}">
                <a16:creationId xmlns:a16="http://schemas.microsoft.com/office/drawing/2014/main" id="{CCAD70A1-51E0-405B-90A8-5322D508CCCD}"/>
              </a:ext>
            </a:extLst>
          </p:cNvPr>
          <p:cNvSpPr txBox="1">
            <a:spLocks/>
          </p:cNvSpPr>
          <p:nvPr/>
        </p:nvSpPr>
        <p:spPr>
          <a:xfrm>
            <a:off x="8386143" y="3805785"/>
            <a:ext cx="3160889" cy="109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Portfolio</a:t>
            </a:r>
          </a:p>
        </p:txBody>
      </p:sp>
      <p:sp>
        <p:nvSpPr>
          <p:cNvPr id="3" name="!!Txt72">
            <a:extLst>
              <a:ext uri="{FF2B5EF4-FFF2-40B4-BE49-F238E27FC236}">
                <a16:creationId xmlns:a16="http://schemas.microsoft.com/office/drawing/2014/main" id="{559FF1EF-6930-4928-B979-92C2F51CA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073" y="3609310"/>
            <a:ext cx="3160889" cy="1097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3" name="!!Txt71">
            <a:extLst>
              <a:ext uri="{FF2B5EF4-FFF2-40B4-BE49-F238E27FC236}">
                <a16:creationId xmlns:a16="http://schemas.microsoft.com/office/drawing/2014/main" id="{211AB30D-795B-4080-ACD3-6DE05A6B6F29}"/>
              </a:ext>
            </a:extLst>
          </p:cNvPr>
          <p:cNvSpPr txBox="1">
            <a:spLocks/>
          </p:cNvSpPr>
          <p:nvPr/>
        </p:nvSpPr>
        <p:spPr>
          <a:xfrm>
            <a:off x="5992660" y="1468215"/>
            <a:ext cx="3160889" cy="1097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Anglais</a:t>
            </a:r>
            <a:endParaRPr lang="en-US" dirty="0"/>
          </a:p>
        </p:txBody>
      </p:sp>
      <p:sp>
        <p:nvSpPr>
          <p:cNvPr id="4" name="!!Page">
            <a:extLst>
              <a:ext uri="{FF2B5EF4-FFF2-40B4-BE49-F238E27FC236}">
                <a16:creationId xmlns:a16="http://schemas.microsoft.com/office/drawing/2014/main" id="{E1DFE45E-CBC6-40DD-B8AF-5B39AEFA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9681-2A5D-49DA-A76B-F90BB02684D1}" type="slidenum">
              <a:rPr lang="fr-FR" smtClean="0"/>
              <a:t>8</a:t>
            </a:fld>
            <a:endParaRPr lang="fr-FR"/>
          </a:p>
        </p:txBody>
      </p:sp>
      <p:pic>
        <p:nvPicPr>
          <p:cNvPr id="10" name="!!L1" descr="Une image contenant objet d’extérieur&#10;&#10;Description générée automatiquement">
            <a:extLst>
              <a:ext uri="{FF2B5EF4-FFF2-40B4-BE49-F238E27FC236}">
                <a16:creationId xmlns:a16="http://schemas.microsoft.com/office/drawing/2014/main" id="{DAC67195-61D9-4FBF-A3EF-69452712D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760"/>
            <a:ext cx="1586713" cy="1076698"/>
          </a:xfrm>
          <a:prstGeom prst="rect">
            <a:avLst/>
          </a:prstGeom>
        </p:spPr>
      </p:pic>
      <p:pic>
        <p:nvPicPr>
          <p:cNvPr id="11" name="!!L2">
            <a:extLst>
              <a:ext uri="{FF2B5EF4-FFF2-40B4-BE49-F238E27FC236}">
                <a16:creationId xmlns:a16="http://schemas.microsoft.com/office/drawing/2014/main" id="{2CA5C77F-36B4-4CC2-92AB-1F5425928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" y="6492128"/>
            <a:ext cx="1251163" cy="271134"/>
          </a:xfrm>
          <a:prstGeom prst="rect">
            <a:avLst/>
          </a:prstGeom>
        </p:spPr>
      </p:pic>
      <p:sp>
        <p:nvSpPr>
          <p:cNvPr id="12" name="!!Name">
            <a:extLst>
              <a:ext uri="{FF2B5EF4-FFF2-40B4-BE49-F238E27FC236}">
                <a16:creationId xmlns:a16="http://schemas.microsoft.com/office/drawing/2014/main" id="{A560C6A1-FBA8-4EC0-A042-D7690374CDDB}"/>
              </a:ext>
            </a:extLst>
          </p:cNvPr>
          <p:cNvSpPr txBox="1">
            <a:spLocks/>
          </p:cNvSpPr>
          <p:nvPr/>
        </p:nvSpPr>
        <p:spPr>
          <a:xfrm rot="5400000">
            <a:off x="-3285319" y="3287743"/>
            <a:ext cx="6863396" cy="277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ane - Narrow" panose="0200050602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Roboto Cn" pitchFamily="2" charset="0"/>
              </a:rPr>
              <a:t>Agathe Lièvre – 5ISS – 2021/2022</a:t>
            </a:r>
          </a:p>
        </p:txBody>
      </p:sp>
      <p:grpSp>
        <p:nvGrpSpPr>
          <p:cNvPr id="19" name="!!Sep">
            <a:extLst>
              <a:ext uri="{FF2B5EF4-FFF2-40B4-BE49-F238E27FC236}">
                <a16:creationId xmlns:a16="http://schemas.microsoft.com/office/drawing/2014/main" id="{7B287F33-10FC-423D-9592-40BB3378D032}"/>
              </a:ext>
            </a:extLst>
          </p:cNvPr>
          <p:cNvGrpSpPr/>
          <p:nvPr/>
        </p:nvGrpSpPr>
        <p:grpSpPr>
          <a:xfrm flipV="1">
            <a:off x="5066003" y="3387925"/>
            <a:ext cx="4685099" cy="3157302"/>
            <a:chOff x="5066003" y="1058500"/>
            <a:chExt cx="5006382" cy="3373815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F0DD746-860D-40CC-9538-9960A7B50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93" y="1058500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B26EDB5E-7427-4C4C-BA7C-43339C187A95}"/>
                </a:ext>
              </a:extLst>
            </p:cNvPr>
            <p:cNvCxnSpPr>
              <a:cxnSpLocks/>
            </p:cNvCxnSpPr>
            <p:nvPr/>
          </p:nvCxnSpPr>
          <p:spPr>
            <a:xfrm rot="7200000" flipH="1">
              <a:off x="8729498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CC652B66-23D4-4AB2-AC71-2397DCBA5059}"/>
                </a:ext>
              </a:extLst>
            </p:cNvPr>
            <p:cNvCxnSpPr>
              <a:cxnSpLocks/>
            </p:cNvCxnSpPr>
            <p:nvPr/>
          </p:nvCxnSpPr>
          <p:spPr>
            <a:xfrm rot="14400000" flipH="1">
              <a:off x="6404979" y="3089427"/>
              <a:ext cx="3912" cy="2681863"/>
            </a:xfrm>
            <a:prstGeom prst="line">
              <a:avLst/>
            </a:prstGeom>
            <a:ln w="203200"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093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DB1D4A2-8720-4DC9-8D6A-2CC37715428E}">
  <we:reference id="wa104379997" version="2.0.0.0" store="fr-FR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187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Carnetdevoyage</vt:lpstr>
      <vt:lpstr>Arial</vt:lpstr>
      <vt:lpstr>Calibri</vt:lpstr>
      <vt:lpstr>Lane - Narrow</vt:lpstr>
      <vt:lpstr>Thème Office</vt:lpstr>
      <vt:lpstr>Présentation PowerPoint</vt:lpstr>
      <vt:lpstr>Sommaire</vt:lpstr>
      <vt:lpstr>1. Smart Devices</vt:lpstr>
      <vt:lpstr>2. Communication</vt:lpstr>
      <vt:lpstr>Présentation PowerPoint</vt:lpstr>
      <vt:lpstr>4. Intergiciel &amp; Service</vt:lpstr>
      <vt:lpstr>5. Hackathon</vt:lpstr>
      <vt:lpstr>6. Innovation &amp; Humanity</vt:lpstr>
      <vt:lpstr>7. Project &amp; Portfolio</vt:lpstr>
      <vt:lpstr>Conclusion</vt:lpstr>
      <vt:lpstr>Thank you !  Any questions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Portfolio: analysis</dc:title>
  <dc:creator>Agathe Lievre</dc:creator>
  <cp:lastModifiedBy>Agathe Lievre</cp:lastModifiedBy>
  <cp:revision>29</cp:revision>
  <dcterms:created xsi:type="dcterms:W3CDTF">2022-01-12T12:15:38Z</dcterms:created>
  <dcterms:modified xsi:type="dcterms:W3CDTF">2022-01-16T19:17:08Z</dcterms:modified>
</cp:coreProperties>
</file>