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2"/>
  </p:notesMasterIdLst>
  <p:sldIdLst>
    <p:sldId id="256" r:id="rId5"/>
    <p:sldId id="309" r:id="rId6"/>
    <p:sldId id="328" r:id="rId7"/>
    <p:sldId id="324" r:id="rId8"/>
    <p:sldId id="325" r:id="rId9"/>
    <p:sldId id="326" r:id="rId10"/>
    <p:sldId id="3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309"/>
            <p14:sldId id="328"/>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p:restoredTop sz="77883"/>
  </p:normalViewPr>
  <p:slideViewPr>
    <p:cSldViewPr snapToGrid="0" snapToObjects="1">
      <p:cViewPr varScale="1">
        <p:scale>
          <a:sx n="52" d="100"/>
          <a:sy n="52" d="100"/>
        </p:scale>
        <p:origin x="1520"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46505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3</a:t>
            </a:fld>
            <a:endParaRPr lang="en-US"/>
          </a:p>
        </p:txBody>
      </p:sp>
    </p:spTree>
    <p:extLst>
      <p:ext uri="{BB962C8B-B14F-4D97-AF65-F5344CB8AC3E}">
        <p14:creationId xmlns:p14="http://schemas.microsoft.com/office/powerpoint/2010/main" val="228281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41057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5</a:t>
            </a:fld>
            <a:endParaRPr lang="en-US"/>
          </a:p>
        </p:txBody>
      </p:sp>
    </p:spTree>
    <p:extLst>
      <p:ext uri="{BB962C8B-B14F-4D97-AF65-F5344CB8AC3E}">
        <p14:creationId xmlns:p14="http://schemas.microsoft.com/office/powerpoint/2010/main" val="219346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6</a:t>
            </a:fld>
            <a:endParaRPr lang="en-US"/>
          </a:p>
        </p:txBody>
      </p:sp>
    </p:spTree>
    <p:extLst>
      <p:ext uri="{BB962C8B-B14F-4D97-AF65-F5344CB8AC3E}">
        <p14:creationId xmlns:p14="http://schemas.microsoft.com/office/powerpoint/2010/main" val="390932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7</a:t>
            </a:fld>
            <a:endParaRPr lang="en-US"/>
          </a:p>
        </p:txBody>
      </p:sp>
    </p:spTree>
    <p:extLst>
      <p:ext uri="{BB962C8B-B14F-4D97-AF65-F5344CB8AC3E}">
        <p14:creationId xmlns:p14="http://schemas.microsoft.com/office/powerpoint/2010/main" val="249763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2/24/2021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2/24/2021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(supply chain/3</a:t>
            </a:r>
            <a:r>
              <a:rPr lang="en-US" sz="3600" baseline="30000" dirty="0">
                <a:latin typeface="Adelle Sans" panose="02000503000000020004"/>
              </a:rPr>
              <a:t>rd</a:t>
            </a:r>
            <a:r>
              <a:rPr lang="en-US" sz="3600" dirty="0">
                <a:latin typeface="Adelle Sans" panose="02000503000000020004"/>
              </a:rPr>
              <a:t> party risk)</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85000" lnSpcReduction="20000"/>
          </a:bodyPr>
          <a:lstStyle/>
          <a:p>
            <a:pPr marL="0" indent="0">
              <a:buNone/>
            </a:pPr>
            <a:endParaRPr lang="en-US" sz="2400" dirty="0"/>
          </a:p>
          <a:p>
            <a:pPr marL="0" indent="0">
              <a:buNone/>
            </a:pPr>
            <a:r>
              <a:rPr lang="en-US" sz="4200" dirty="0"/>
              <a:t>“Supply chain risks include insertion of counterfeits, unauthorized production, tampering, theft, insertion of malicious software and hardware (e.g., GPS tracking devices, computer chips, etc.), as well as poor manufacturing and development practices in the supply chain. These risks are realized when threats in the supply chain exploit existing vulnerabilities.”</a:t>
            </a:r>
          </a:p>
          <a:p>
            <a:pPr marL="0" indent="0">
              <a:buNone/>
            </a:pPr>
            <a:endParaRPr lang="en-US" sz="2600" dirty="0"/>
          </a:p>
          <a:p>
            <a:pPr marL="0" indent="0">
              <a:buNone/>
            </a:pPr>
            <a:r>
              <a:rPr lang="en-US" sz="2600" dirty="0"/>
              <a:t>NIST SP800-161 - Supply Chain Risk Management Practices for Federal Information Systems and Organizations (page 7)</a:t>
            </a:r>
          </a:p>
          <a:p>
            <a:pPr marL="0" indent="0">
              <a:buNone/>
            </a:pPr>
            <a:endParaRPr lang="en-US" sz="4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4171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 &amp; Why do they belong together?</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endParaRPr lang="en-US" sz="4400" dirty="0"/>
          </a:p>
          <a:p>
            <a:r>
              <a:rPr lang="en-US" sz="4400" dirty="0"/>
              <a:t> Vendors / Business partners</a:t>
            </a:r>
          </a:p>
          <a:p>
            <a:r>
              <a:rPr lang="en-US" sz="4400" dirty="0"/>
              <a:t> Supply chain</a:t>
            </a:r>
          </a:p>
          <a:p>
            <a:r>
              <a:rPr lang="en-US" sz="4400" dirty="0"/>
              <a:t> Non Disclosure Agreement (NDA)</a:t>
            </a:r>
          </a:p>
          <a:p>
            <a:endParaRPr lang="en-US" sz="4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38101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 &amp; Why do they belong together?</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endParaRPr lang="en-US" sz="2400" dirty="0"/>
          </a:p>
          <a:p>
            <a:r>
              <a:rPr lang="en-US" sz="4400" dirty="0"/>
              <a:t> Service level agreement (SLA)</a:t>
            </a:r>
          </a:p>
          <a:p>
            <a:r>
              <a:rPr lang="en-US" sz="4400" dirty="0"/>
              <a:t> Memorandum of understanding (MOU)</a:t>
            </a:r>
          </a:p>
          <a:p>
            <a:r>
              <a:rPr lang="en-US" sz="4400" dirty="0"/>
              <a:t> Business partnership agreement (BPA)</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84724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lnSpcReduction="10000"/>
          </a:bodyPr>
          <a:lstStyle/>
          <a:p>
            <a:pPr marL="0" indent="0">
              <a:buNone/>
            </a:pPr>
            <a:endParaRPr lang="en-US" sz="2400" dirty="0"/>
          </a:p>
          <a:p>
            <a:pPr marL="0" indent="0">
              <a:buNone/>
            </a:pPr>
            <a:r>
              <a:rPr lang="en-US" sz="3200" dirty="0"/>
              <a:t>Measurement systems analysis (MSA) – method of determining how much the variation within the measurement process contributes to overall process variability. </a:t>
            </a:r>
          </a:p>
          <a:p>
            <a:endParaRPr lang="en-US" sz="3200" dirty="0"/>
          </a:p>
          <a:p>
            <a:pPr marL="0" indent="0">
              <a:buNone/>
            </a:pPr>
            <a:r>
              <a:rPr lang="en-US" sz="3200" dirty="0"/>
              <a:t>There are five parameters to investigate in an MSA</a:t>
            </a:r>
          </a:p>
          <a:p>
            <a:pPr lvl="3" fontAlgn="base">
              <a:buFont typeface="+mj-lt"/>
              <a:buAutoNum type="arabicPeriod"/>
            </a:pPr>
            <a:r>
              <a:rPr lang="en-US" sz="2600" dirty="0"/>
              <a:t>Bias</a:t>
            </a:r>
          </a:p>
          <a:p>
            <a:pPr lvl="3" fontAlgn="base">
              <a:buFont typeface="+mj-lt"/>
              <a:buAutoNum type="arabicPeriod"/>
            </a:pPr>
            <a:r>
              <a:rPr lang="en-US" sz="2600" dirty="0"/>
              <a:t>Linearity</a:t>
            </a:r>
          </a:p>
          <a:p>
            <a:pPr lvl="3" fontAlgn="base">
              <a:buFont typeface="+mj-lt"/>
              <a:buAutoNum type="arabicPeriod"/>
            </a:pPr>
            <a:r>
              <a:rPr lang="en-US" sz="2600" dirty="0"/>
              <a:t>Stability</a:t>
            </a:r>
          </a:p>
          <a:p>
            <a:pPr lvl="3" fontAlgn="base">
              <a:buFont typeface="+mj-lt"/>
              <a:buAutoNum type="arabicPeriod"/>
            </a:pPr>
            <a:r>
              <a:rPr lang="en-US" sz="2600" dirty="0"/>
              <a:t>Repeatability</a:t>
            </a:r>
          </a:p>
          <a:p>
            <a:pPr lvl="3" fontAlgn="base">
              <a:buFont typeface="+mj-lt"/>
              <a:buAutoNum type="arabicPeriod"/>
            </a:pPr>
            <a:r>
              <a:rPr lang="en-US" sz="2600" dirty="0"/>
              <a:t>Reproducibility</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9981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 calcmode="lin" valueType="num">
                                      <p:cBhvr additive="base">
                                        <p:cTn id="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4" end="4"/>
                                            </p:txEl>
                                          </p:spTgt>
                                        </p:tgtEl>
                                        <p:attrNameLst>
                                          <p:attrName>style.visibility</p:attrName>
                                        </p:attrNameLst>
                                      </p:cBhvr>
                                      <p:to>
                                        <p:strVal val="visible"/>
                                      </p:to>
                                    </p:set>
                                    <p:anim calcmode="lin" valueType="num">
                                      <p:cBhvr additive="base">
                                        <p:cTn id="11"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anim calcmode="lin" valueType="num">
                                      <p:cBhvr additive="base">
                                        <p:cTn id="15"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xEl>
                                              <p:pRg st="6" end="6"/>
                                            </p:txEl>
                                          </p:spTgt>
                                        </p:tgtEl>
                                        <p:attrNameLst>
                                          <p:attrName>style.visibility</p:attrName>
                                        </p:attrNameLst>
                                      </p:cBhvr>
                                      <p:to>
                                        <p:strVal val="visible"/>
                                      </p:to>
                                    </p:set>
                                    <p:anim calcmode="lin" valueType="num">
                                      <p:cBhvr additive="base">
                                        <p:cTn id="19"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xEl>
                                              <p:pRg st="7" end="7"/>
                                            </p:txEl>
                                          </p:spTgt>
                                        </p:tgtEl>
                                        <p:attrNameLst>
                                          <p:attrName>style.visibility</p:attrName>
                                        </p:attrNameLst>
                                      </p:cBhvr>
                                      <p:to>
                                        <p:strVal val="visible"/>
                                      </p:to>
                                    </p:set>
                                    <p:anim calcmode="lin" valueType="num">
                                      <p:cBhvr additive="base">
                                        <p:cTn id="23"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xEl>
                                              <p:pRg st="8" end="8"/>
                                            </p:txEl>
                                          </p:spTgt>
                                        </p:tgtEl>
                                        <p:attrNameLst>
                                          <p:attrName>style.visibility</p:attrName>
                                        </p:attrNameLst>
                                      </p:cBhvr>
                                      <p:to>
                                        <p:strVal val="visible"/>
                                      </p:to>
                                    </p:set>
                                    <p:anim calcmode="lin" valueType="num">
                                      <p:cBhvr additive="base">
                                        <p:cTn id="27"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 &amp; Why do they belong together?</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a:bodyPr>
          <a:lstStyle/>
          <a:p>
            <a:pPr marL="0" indent="0">
              <a:buNone/>
            </a:pPr>
            <a:endParaRPr lang="en-US" sz="4400" dirty="0"/>
          </a:p>
          <a:p>
            <a:r>
              <a:rPr lang="en-US" sz="4400" dirty="0"/>
              <a:t>End of life (EOL) - a product is at the end of its useful life (from the vendor's point of view)</a:t>
            </a:r>
          </a:p>
          <a:p>
            <a:endParaRPr lang="en-US" sz="4400" dirty="0"/>
          </a:p>
          <a:p>
            <a:r>
              <a:rPr lang="en-US" sz="4400" dirty="0"/>
              <a:t>End of service (EOS) - no maintenance services or updates after a certain date; the final phase of the equipment’s lifecycle.</a:t>
            </a:r>
            <a:endParaRPr lang="en-US" sz="2400" dirty="0"/>
          </a:p>
          <a:p>
            <a:pPr marL="0" indent="0">
              <a:buNone/>
            </a:pPr>
            <a:endParaRPr lang="en-US" sz="2400" dirty="0"/>
          </a:p>
        </p:txBody>
      </p:sp>
    </p:spTree>
    <p:extLst>
      <p:ext uri="{BB962C8B-B14F-4D97-AF65-F5344CB8AC3E}">
        <p14:creationId xmlns:p14="http://schemas.microsoft.com/office/powerpoint/2010/main" val="159699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77500" lnSpcReduction="20000"/>
          </a:bodyPr>
          <a:lstStyle/>
          <a:p>
            <a:pPr marL="0" indent="0">
              <a:buNone/>
            </a:pPr>
            <a:endParaRPr lang="en-US" sz="4400" dirty="0"/>
          </a:p>
          <a:p>
            <a:pPr marL="0" indent="0">
              <a:buNone/>
            </a:pPr>
            <a:r>
              <a:rPr lang="en-US" sz="4400" dirty="0"/>
              <a:t>PPRR risk management model –</a:t>
            </a:r>
          </a:p>
          <a:p>
            <a:pPr marL="0" indent="0">
              <a:buNone/>
            </a:pPr>
            <a:endParaRPr lang="en-US" sz="4400" dirty="0"/>
          </a:p>
          <a:p>
            <a:pPr lvl="1"/>
            <a:r>
              <a:rPr lang="en-US" sz="4000" dirty="0"/>
              <a:t> </a:t>
            </a:r>
            <a:r>
              <a:rPr lang="en-US" sz="4000" b="1" dirty="0"/>
              <a:t>Prevention</a:t>
            </a:r>
            <a:r>
              <a:rPr lang="en-US" sz="4000" dirty="0"/>
              <a:t> - Take precautionary measures for supply chain risk mitigation.</a:t>
            </a:r>
          </a:p>
          <a:p>
            <a:pPr lvl="1"/>
            <a:r>
              <a:rPr lang="en-US" sz="4200" dirty="0"/>
              <a:t> </a:t>
            </a:r>
            <a:r>
              <a:rPr lang="en-US" sz="4200" b="1" dirty="0"/>
              <a:t>Preparedness</a:t>
            </a:r>
            <a:r>
              <a:rPr lang="en-US" sz="4200" dirty="0"/>
              <a:t> - Develop and implement a contingency plan in case of an emergency.</a:t>
            </a:r>
          </a:p>
          <a:p>
            <a:pPr lvl="1"/>
            <a:r>
              <a:rPr lang="en-US" sz="4200" dirty="0"/>
              <a:t> </a:t>
            </a:r>
            <a:r>
              <a:rPr lang="en-US" sz="4200" b="1" dirty="0"/>
              <a:t>Response</a:t>
            </a:r>
            <a:r>
              <a:rPr lang="en-US" sz="4200" dirty="0"/>
              <a:t> - Execute on your contingency plan in order to reduce the impact of the disruptive event.</a:t>
            </a:r>
          </a:p>
          <a:p>
            <a:pPr lvl="1"/>
            <a:r>
              <a:rPr lang="en-US" sz="4200" dirty="0"/>
              <a:t> </a:t>
            </a:r>
            <a:r>
              <a:rPr lang="en-US" sz="4200" b="1" dirty="0"/>
              <a:t>Recovery</a:t>
            </a:r>
            <a:r>
              <a:rPr lang="en-US" sz="4200" dirty="0"/>
              <a:t> - Resume operations and get things running at normal capacity as quickly as possible.</a:t>
            </a:r>
            <a:endParaRPr lang="en-US" sz="2200" dirty="0"/>
          </a:p>
          <a:p>
            <a:pPr marL="0" indent="0">
              <a:buNone/>
            </a:pPr>
            <a:endParaRPr lang="en-US" sz="2400" dirty="0"/>
          </a:p>
        </p:txBody>
      </p:sp>
    </p:spTree>
    <p:extLst>
      <p:ext uri="{BB962C8B-B14F-4D97-AF65-F5344CB8AC3E}">
        <p14:creationId xmlns:p14="http://schemas.microsoft.com/office/powerpoint/2010/main" val="59188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 calcmode="lin" valueType="num">
                                      <p:cBhvr additive="base">
                                        <p:cTn id="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4" end="4"/>
                                            </p:txEl>
                                          </p:spTgt>
                                        </p:tgtEl>
                                        <p:attrNameLst>
                                          <p:attrName>style.visibility</p:attrName>
                                        </p:attrNameLst>
                                      </p:cBhvr>
                                      <p:to>
                                        <p:strVal val="visible"/>
                                      </p:to>
                                    </p:set>
                                    <p:anim calcmode="lin" valueType="num">
                                      <p:cBhvr additive="base">
                                        <p:cTn id="11"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anim calcmode="lin" valueType="num">
                                      <p:cBhvr additive="base">
                                        <p:cTn id="15"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xEl>
                                              <p:pRg st="6" end="6"/>
                                            </p:txEl>
                                          </p:spTgt>
                                        </p:tgtEl>
                                        <p:attrNameLst>
                                          <p:attrName>style.visibility</p:attrName>
                                        </p:attrNameLst>
                                      </p:cBhvr>
                                      <p:to>
                                        <p:strVal val="visible"/>
                                      </p:to>
                                    </p:set>
                                    <p:anim calcmode="lin" valueType="num">
                                      <p:cBhvr additive="base">
                                        <p:cTn id="19"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74382A-1FFD-4C00-B4E1-CF85A31816AE}"/>
</file>

<file path=customXml/itemProps3.xml><?xml version="1.0" encoding="utf-8"?>
<ds:datastoreItem xmlns:ds="http://schemas.openxmlformats.org/officeDocument/2006/customXml" ds:itemID="{03D1374B-8056-453C-B9CB-F2CE6F7A4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 Presentation Dark Theme</Template>
  <TotalTime>2883</TotalTime>
  <Words>342</Words>
  <Application>Microsoft Office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Adelle Sans</vt:lpstr>
      <vt:lpstr>Arial</vt:lpstr>
      <vt:lpstr>Calibri</vt:lpstr>
      <vt:lpstr>Courier New</vt:lpstr>
      <vt:lpstr>Proxima Nova</vt:lpstr>
      <vt:lpstr>Proxima Nova Semibold</vt:lpstr>
      <vt:lpstr>2019 Presentation Dark Theme</vt:lpstr>
      <vt:lpstr>PowerPoint Presentation</vt:lpstr>
      <vt:lpstr>What is?... (supply chain/3rd party risk)</vt:lpstr>
      <vt:lpstr>What is? … &amp; Why do they belong together?</vt:lpstr>
      <vt:lpstr>What is? … &amp; Why do they belong together?</vt:lpstr>
      <vt:lpstr>What is?...</vt:lpstr>
      <vt:lpstr>What is? … &amp; Why do they belong together?</vt:lpstr>
      <vt:lpstr>What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Adam Gordon</cp:lastModifiedBy>
  <cp:revision>221</cp:revision>
  <dcterms:created xsi:type="dcterms:W3CDTF">2019-03-13T18:02:49Z</dcterms:created>
  <dcterms:modified xsi:type="dcterms:W3CDTF">2021-02-24T18:45:14Z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