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9"/>
  </p:notesMasterIdLst>
  <p:sldIdLst>
    <p:sldId id="256" r:id="rId5"/>
    <p:sldId id="309" r:id="rId6"/>
    <p:sldId id="324" r:id="rId7"/>
    <p:sldId id="32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D45D90-7F0F-484B-9367-435E33BA805A}">
          <p14:sldIdLst>
            <p14:sldId id="256"/>
            <p14:sldId id="309"/>
            <p14:sldId id="324"/>
            <p14:sldId id="3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07"/>
    <p:restoredTop sz="77883"/>
  </p:normalViewPr>
  <p:slideViewPr>
    <p:cSldViewPr snapToGrid="0" snapToObjects="1">
      <p:cViewPr varScale="1">
        <p:scale>
          <a:sx n="52" d="100"/>
          <a:sy n="52" d="100"/>
        </p:scale>
        <p:origin x="15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DCB1A-C5F8-CC47-BD21-D6C229B987FB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709C3-0D69-EF46-BE38-0832036E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01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39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59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67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67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FCC102-5D77-AB4A-B015-62CEE166E515}"/>
              </a:ext>
            </a:extLst>
          </p:cNvPr>
          <p:cNvSpPr/>
          <p:nvPr userDrawn="1"/>
        </p:nvSpPr>
        <p:spPr>
          <a:xfrm>
            <a:off x="-96253" y="1257301"/>
            <a:ext cx="12288253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6CB8CD-22B6-8E44-A0B2-E202A3F50FC0}"/>
              </a:ext>
            </a:extLst>
          </p:cNvPr>
          <p:cNvCxnSpPr>
            <a:cxnSpLocks/>
          </p:cNvCxnSpPr>
          <p:nvPr userDrawn="1"/>
        </p:nvCxnSpPr>
        <p:spPr>
          <a:xfrm>
            <a:off x="-2" y="1257301"/>
            <a:ext cx="12192002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1E13A89-D0B2-A346-9918-7B58BA5F80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537DE53-9F91-F144-B090-6891FC7F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782" y="1354512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AB1C3-283D-F547-BE60-C0223B09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1782" y="3539550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572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85BD484-3EA0-2E4E-A60B-8C347D911C8D}"/>
              </a:ext>
            </a:extLst>
          </p:cNvPr>
          <p:cNvSpPr/>
          <p:nvPr/>
        </p:nvSpPr>
        <p:spPr>
          <a:xfrm>
            <a:off x="-90798" y="-18288"/>
            <a:ext cx="12365468" cy="6896608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95B372-A8BB-B64B-AD18-74876C5FB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0943431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D42F22-D84C-BA44-A88C-5F7DF9691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1B5676D-862E-0E47-9C05-7682B86B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786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F04465-AABC-3A4F-8FC9-8995FEDCDC6F}"/>
              </a:ext>
            </a:extLst>
          </p:cNvPr>
          <p:cNvSpPr/>
          <p:nvPr/>
        </p:nvSpPr>
        <p:spPr>
          <a:xfrm>
            <a:off x="-77002" y="-96253"/>
            <a:ext cx="8992402" cy="7030455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EFD6FA-B95F-4B4E-B8E9-6AA2FC821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E481BF-4009-2943-A1EB-4159878519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63000" y="0"/>
            <a:ext cx="3429000" cy="68580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2C405E-EB31-5040-A5D4-B62FD785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5" y="1161288"/>
            <a:ext cx="7668688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E52FE2-18BD-AE42-8568-24AFE8F2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7668689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0244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Bullets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BEC28D-04BA-104A-BA4B-BC3FEFA7E2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74771" y="1124903"/>
            <a:ext cx="4576693" cy="4576693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C8D256E-5B00-D64D-A0EC-80D6BD554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463" y="1161288"/>
            <a:ext cx="4826825" cy="3834805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C3BB7D-A65F-4D40-9D69-8D959F569D3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0DA479-972A-AC44-8FF3-6E03BA01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658B93-7979-CF45-802B-A99C6576E858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29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2F6E4A-1F7B-5B40-9689-E5E7AB056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463040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55E851-3879-44EF-B922-4FA1F4136EFD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26AB305-7FA0-2C41-ADCF-834278AB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7741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EBCC16-8E40-47C2-897C-F2414928392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705E69-3D25-EF43-9B57-0C3AC1F5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lterna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96A518-3E71-3F41-B51D-F3F8D63F1B0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48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Bar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ABD4948-F528-774E-A210-25D1BE40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74" y="261082"/>
            <a:ext cx="10515600" cy="7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B2080D5-BCF5-0642-B066-3A2589E22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474" y="1359698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D70B3E-6C46-734E-BC63-4349922825C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31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D46A-D5FE-DB4E-9784-A54A02D8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79968-F075-E745-9452-7E0CAAC6C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2380-0A23-D140-9B2B-5F141AB5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425EA-EF92-714F-B7AD-0B245EA4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7246F-5803-9542-865F-75DB9463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13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31B4E-687D-2C4C-B95D-A513660DA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EFC86-AA65-C840-9828-EBFF405DC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5563C-0652-F94A-A10D-3A82E9DD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0E9DA-0CA4-8A46-9B6A-E0873DE6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926DA-2D9C-9848-8B94-21D740CE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0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yr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550376-BED7-4B46-B83A-D8C4218AB513}"/>
              </a:ext>
            </a:extLst>
          </p:cNvPr>
          <p:cNvSpPr/>
          <p:nvPr userDrawn="1"/>
        </p:nvSpPr>
        <p:spPr>
          <a:xfrm>
            <a:off x="-86627" y="1257301"/>
            <a:ext cx="12358838" cy="5672884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B7B21E-0316-A247-8CEE-8DE76EAD7C95}"/>
              </a:ext>
            </a:extLst>
          </p:cNvPr>
          <p:cNvCxnSpPr>
            <a:cxnSpLocks/>
          </p:cNvCxnSpPr>
          <p:nvPr userDrawn="1"/>
        </p:nvCxnSpPr>
        <p:spPr>
          <a:xfrm>
            <a:off x="0" y="1257301"/>
            <a:ext cx="1219200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FFA49D0-3C17-1747-A936-9501950BD5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004542C0-6F92-F542-B358-53649EAA8761}"/>
              </a:ext>
            </a:extLst>
          </p:cNvPr>
          <p:cNvSpPr txBox="1">
            <a:spLocks/>
          </p:cNvSpPr>
          <p:nvPr userDrawn="1"/>
        </p:nvSpPr>
        <p:spPr>
          <a:xfrm>
            <a:off x="624051" y="5195340"/>
            <a:ext cx="10943897" cy="1253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None/>
              <a:tabLst/>
              <a:defRPr sz="2800" b="1" i="0" kern="1200">
                <a:solidFill>
                  <a:schemeClr val="tx1"/>
                </a:solidFill>
                <a:latin typeface="Proxima Nova Semibold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20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8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0" i="0" dirty="0">
                <a:solidFill>
                  <a:schemeClr val="bg1"/>
                </a:solidFill>
                <a:latin typeface="Adelle Sans" panose="02000503000000020004" pitchFamily="2" charset="77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793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951679-C038-3D4F-B9C6-BD4097A52467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ECF62-AF5A-6A4B-8DAF-6576CE0F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 marL="6858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 marL="11430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 marL="16002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 marL="20574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B7FA2-906C-224F-91E8-737C56BA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CF5606-6DC5-4A43-91BA-969B54432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4C16D8-B479-BB46-AD7C-0AC4F5CEDC7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02ADA8A-EE40-8D42-B058-429F77AD6030}"/>
              </a:ext>
            </a:extLst>
          </p:cNvPr>
          <p:cNvSpPr/>
          <p:nvPr userDrawn="1"/>
        </p:nvSpPr>
        <p:spPr>
          <a:xfrm>
            <a:off x="-77002" y="1257301"/>
            <a:ext cx="12387714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4CEAF-3B24-A242-A428-FB8B1A7D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48054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1C1E-F57C-FB49-8A8C-E5F2C60D0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4406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B0757F-692F-4442-AC10-47BE80EC63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8801" b="16721"/>
          <a:stretch/>
        </p:blipFill>
        <p:spPr>
          <a:xfrm>
            <a:off x="5496490" y="237942"/>
            <a:ext cx="1327643" cy="85604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5C7F33-8A0F-C247-8673-DF3D12BB0E56}"/>
              </a:ext>
            </a:extLst>
          </p:cNvPr>
          <p:cNvCxnSpPr>
            <a:cxnSpLocks/>
          </p:cNvCxnSpPr>
          <p:nvPr userDrawn="1"/>
        </p:nvCxnSpPr>
        <p:spPr>
          <a:xfrm>
            <a:off x="-77002" y="1257301"/>
            <a:ext cx="12387714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38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6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8A93EA-740D-534C-9F9A-851CAAFC6F5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27230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2B1C16-A483-9045-B5B4-5312C63A98D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1D4071-9C3C-49BF-ABB1-1320A9AA487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F647ED5-144A-1F43-9397-C331DF9F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671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161288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81D446-E222-42C3-9836-1A06E0CA6FD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752F457-B5E3-8F47-95DD-D367B00B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FC8432-B0CC-124E-92A6-31C64477B9C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2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3304" y="1161288"/>
            <a:ext cx="6763234" cy="291164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32B816-31A6-5D4A-A375-EC666A89A1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1699" y="1161288"/>
            <a:ext cx="3549974" cy="4437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126C43-57A2-E347-AD98-A4972DDFF0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CEB205-7433-4ED6-B5F9-FB097A433634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860F66-25E7-8E47-8582-F4D74F2E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FC791A-95B2-5E41-9A70-75AB9C875165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9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CA925-A192-0942-8DCB-09514A197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88494-3E34-F041-B8E4-A88C3ED8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1CB6872-94EB-EB45-BDBF-F7D3974C9DE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8758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DE1C7E-4CC2-C942-8FC1-BE8CDAB37D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E3E685A-2A2D-6D4B-90D0-C351A9D72C7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358758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1703F9-6F7B-42FC-BAD8-7B8A4198867F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5EC85A-83D7-754F-92C5-D85306B2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95DC7-61FB-464B-A0D1-046B8C0906C9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0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1FF22C-90B2-C248-AC4E-B2382376A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70C5A3-B0F2-B343-A1A8-822AF0AFBF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34540" y="1530094"/>
            <a:ext cx="5501262" cy="19431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A31B2F-9578-7B4B-A18A-143A08D2528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7395722-9303-174D-ADA2-E8CEB2DD2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C5BA04E-B66F-8A48-943B-662CC1140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71A464-E148-4CF9-8FB7-4E9A7B2CFEC9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8779A3-A4DE-484C-BE3C-DB7ADCD2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871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FF93D5-62F0-5145-AB64-7AC90B60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F652F-5C50-294A-A9ED-638E2DAF4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796E1-F957-0F48-8AD0-8F8E3D0E59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9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8" r:id="rId2"/>
    <p:sldLayoutId id="2147483674" r:id="rId3"/>
    <p:sldLayoutId id="2147483675" r:id="rId4"/>
    <p:sldLayoutId id="2147483676" r:id="rId5"/>
    <p:sldLayoutId id="2147483697" r:id="rId6"/>
    <p:sldLayoutId id="2147483698" r:id="rId7"/>
    <p:sldLayoutId id="2147483677" r:id="rId8"/>
    <p:sldLayoutId id="2147483681" r:id="rId9"/>
    <p:sldLayoutId id="2147483679" r:id="rId10"/>
    <p:sldLayoutId id="2147483680" r:id="rId11"/>
    <p:sldLayoutId id="2147483678" r:id="rId12"/>
    <p:sldLayoutId id="2147483739" r:id="rId13"/>
    <p:sldLayoutId id="2147483742" r:id="rId14"/>
    <p:sldLayoutId id="2147483740" r:id="rId15"/>
    <p:sldLayoutId id="2147483741" r:id="rId16"/>
    <p:sldLayoutId id="2147483682" r:id="rId17"/>
    <p:sldLayoutId id="2147483683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Proxima Nova" panose="02000506030000020004" pitchFamily="2" charset="0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tabLst/>
        <a:defRPr sz="20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1pPr>
      <a:lvl2pPr marL="7508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2pPr>
      <a:lvl3pPr marL="12080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6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3pPr>
      <a:lvl4pPr marL="16049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4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4pPr>
      <a:lvl5pPr marL="20621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2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624" userDrawn="1">
          <p15:clr>
            <a:srgbClr val="F26B43"/>
          </p15:clr>
        </p15:guide>
        <p15:guide id="2" orient="horz" pos="28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87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delle Sans" panose="02000503000000020004"/>
              </a:rPr>
              <a:t>What is? … &amp; Why do they belong together?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64B9BF84-B53B-1F46-88D9-CC2E549E9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4400" dirty="0"/>
              <a:t> Job rotation</a:t>
            </a:r>
          </a:p>
          <a:p>
            <a:r>
              <a:rPr lang="en-US" sz="4400" dirty="0"/>
              <a:t> Mandatory vacation</a:t>
            </a:r>
          </a:p>
          <a:p>
            <a:r>
              <a:rPr lang="en-US" sz="4400" dirty="0"/>
              <a:t> Separation of duties</a:t>
            </a:r>
          </a:p>
          <a:p>
            <a:r>
              <a:rPr lang="en-US" sz="4400" dirty="0"/>
              <a:t> Least Privilege</a:t>
            </a:r>
          </a:p>
          <a:p>
            <a:r>
              <a:rPr lang="en-US" sz="4400" dirty="0"/>
              <a:t> Acceptable use policy</a:t>
            </a:r>
          </a:p>
          <a:p>
            <a:endParaRPr lang="en-US" sz="4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1719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delle Sans" panose="02000503000000020004"/>
              </a:rPr>
              <a:t>What is? … &amp; Why do they belong together?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64B9BF84-B53B-1F46-88D9-CC2E549E9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6600" dirty="0"/>
              <a:t> Background checks</a:t>
            </a:r>
          </a:p>
          <a:p>
            <a:r>
              <a:rPr lang="en-US" sz="6600" dirty="0"/>
              <a:t> Non-disclosure agreement (NDA)</a:t>
            </a:r>
          </a:p>
          <a:p>
            <a:r>
              <a:rPr lang="en-US" sz="6600" dirty="0"/>
              <a:t> Social media analysis</a:t>
            </a:r>
          </a:p>
          <a:p>
            <a:r>
              <a:rPr lang="en-US" sz="6600" dirty="0"/>
              <a:t> Onboarding</a:t>
            </a:r>
          </a:p>
          <a:p>
            <a:r>
              <a:rPr lang="en-US" sz="6600" dirty="0"/>
              <a:t> Offboarding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7240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delle Sans" panose="02000503000000020004"/>
              </a:rPr>
              <a:t>What is? … &amp; Why do they belong together?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64B9BF84-B53B-1F46-88D9-CC2E549E9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6600" dirty="0"/>
              <a:t> User training</a:t>
            </a:r>
          </a:p>
          <a:p>
            <a:r>
              <a:rPr lang="en-US" sz="6600" dirty="0"/>
              <a:t> Clean desk space</a:t>
            </a:r>
          </a:p>
          <a:p>
            <a:r>
              <a:rPr lang="en-US" sz="6600" dirty="0"/>
              <a:t> Gamification</a:t>
            </a:r>
          </a:p>
          <a:p>
            <a:r>
              <a:rPr lang="en-US" sz="6600" dirty="0"/>
              <a:t> Capture the flag</a:t>
            </a:r>
          </a:p>
          <a:p>
            <a:r>
              <a:rPr lang="en-US" sz="6600" dirty="0"/>
              <a:t> Phishing campaigns/simulations</a:t>
            </a:r>
          </a:p>
          <a:p>
            <a:r>
              <a:rPr lang="en-US" sz="6600"/>
              <a:t> Computer-based </a:t>
            </a:r>
            <a:r>
              <a:rPr lang="en-US" sz="6600" dirty="0"/>
              <a:t>training (CBT)</a:t>
            </a:r>
          </a:p>
          <a:p>
            <a:r>
              <a:rPr lang="en-US" sz="6600" dirty="0"/>
              <a:t> Role-based training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8149310"/>
      </p:ext>
    </p:extLst>
  </p:cSld>
  <p:clrMapOvr>
    <a:masterClrMapping/>
  </p:clrMapOvr>
</p:sld>
</file>

<file path=ppt/theme/theme1.xml><?xml version="1.0" encoding="utf-8"?>
<a:theme xmlns:a="http://schemas.openxmlformats.org/drawingml/2006/main" name="2019 Presentation Dark Theme">
  <a:themeElements>
    <a:clrScheme name="6cc241">
      <a:dk1>
        <a:srgbClr val="151945"/>
      </a:dk1>
      <a:lt1>
        <a:srgbClr val="FFFFFF"/>
      </a:lt1>
      <a:dk2>
        <a:srgbClr val="151746"/>
      </a:dk2>
      <a:lt2>
        <a:srgbClr val="FFFFFF"/>
      </a:lt2>
      <a:accent1>
        <a:srgbClr val="F9F9FA"/>
      </a:accent1>
      <a:accent2>
        <a:srgbClr val="FF671F"/>
      </a:accent2>
      <a:accent3>
        <a:srgbClr val="00A3E0"/>
      </a:accent3>
      <a:accent4>
        <a:srgbClr val="10069F"/>
      </a:accent4>
      <a:accent5>
        <a:srgbClr val="6CC249"/>
      </a:accent5>
      <a:accent6>
        <a:srgbClr val="9C9BA7"/>
      </a:accent6>
      <a:hlink>
        <a:srgbClr val="FF671F"/>
      </a:hlink>
      <a:folHlink>
        <a:srgbClr val="FF671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809E193B-2D6B-774E-A1CE-D0A3E70D8F14}" vid="{9DFDF12A-1514-7D4F-A38F-DF2B41BE24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8D8214AE9EE4FBD92FF9BC1EA80A9" ma:contentTypeVersion="60" ma:contentTypeDescription="Create a new document." ma:contentTypeScope="" ma:versionID="01e0772c44198408e6e5a53ff4c7c879">
  <xsd:schema xmlns:xsd="http://www.w3.org/2001/XMLSchema" xmlns:xs="http://www.w3.org/2001/XMLSchema" xmlns:p="http://schemas.microsoft.com/office/2006/metadata/properties" xmlns:ns2="25f43890-8f97-4037-b6ca-5734ee50196d" xmlns:ns3="7de64167-ec1d-41c3-9c60-bdac5dd5df14" targetNamespace="http://schemas.microsoft.com/office/2006/metadata/properties" ma:root="true" ma:fieldsID="3425b5a5654edf0987e89c70af5dab58" ns2:_="" ns3:_="">
    <xsd:import namespace="25f43890-8f97-4037-b6ca-5734ee50196d"/>
    <xsd:import namespace="7de64167-ec1d-41c3-9c60-bdac5dd5df1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_Flow_SignoffStatu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43890-8f97-4037-b6ca-5734ee50196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e64167-ec1d-41c3-9c60-bdac5dd5df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_Flow_SignoffStatus" ma:index="16" nillable="true" ma:displayName="Sign-off status" ma:internalName="Sign_x002d_off_x0020_status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7de64167-ec1d-41c3-9c60-bdac5dd5df14" xsi:nil="true"/>
  </documentManagement>
</p:properties>
</file>

<file path=customXml/itemProps1.xml><?xml version="1.0" encoding="utf-8"?>
<ds:datastoreItem xmlns:ds="http://schemas.openxmlformats.org/officeDocument/2006/customXml" ds:itemID="{03D1374B-8056-453C-B9CB-F2CE6F7A4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569E8B-9DC6-41B4-8360-24A23A71B08F}"/>
</file>

<file path=customXml/itemProps3.xml><?xml version="1.0" encoding="utf-8"?>
<ds:datastoreItem xmlns:ds="http://schemas.openxmlformats.org/officeDocument/2006/customXml" ds:itemID="{BAB37D3D-50C1-46FC-8D92-3F1F047872A4}">
  <ds:schemaRefs>
    <ds:schemaRef ds:uri="http://schemas.microsoft.com/office/infopath/2007/PartnerControls"/>
    <ds:schemaRef ds:uri="25f43890-8f97-4037-b6ca-5734ee50196d"/>
    <ds:schemaRef ds:uri="http://purl.org/dc/terms/"/>
    <ds:schemaRef ds:uri="http://purl.org/dc/elements/1.1/"/>
    <ds:schemaRef ds:uri="http://schemas.microsoft.com/office/2006/metadata/properties"/>
    <ds:schemaRef ds:uri="7de64167-ec1d-41c3-9c60-bdac5dd5df14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2019 Presentation Dark Theme</Template>
  <TotalTime>2829</TotalTime>
  <Words>104</Words>
  <Application>Microsoft Office PowerPoint</Application>
  <PresentationFormat>Widescreen</PresentationFormat>
  <Paragraphs>33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Adelle Sans</vt:lpstr>
      <vt:lpstr>Arial</vt:lpstr>
      <vt:lpstr>Calibri</vt:lpstr>
      <vt:lpstr>Courier New</vt:lpstr>
      <vt:lpstr>Proxima Nova</vt:lpstr>
      <vt:lpstr>Proxima Nova Semibold</vt:lpstr>
      <vt:lpstr>2019 Presentation Dark Theme</vt:lpstr>
      <vt:lpstr>PowerPoint Presentation</vt:lpstr>
      <vt:lpstr>What is? … &amp; Why do they belong together?</vt:lpstr>
      <vt:lpstr>What is? … &amp; Why do they belong together?</vt:lpstr>
      <vt:lpstr>What is? … &amp; Why do they belong together?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Chandler Burger</dc:creator>
  <cp:lastModifiedBy>Adam Gordon</cp:lastModifiedBy>
  <cp:revision>208</cp:revision>
  <dcterms:created xsi:type="dcterms:W3CDTF">2019-03-13T18:02:49Z</dcterms:created>
  <dcterms:modified xsi:type="dcterms:W3CDTF">2021-02-20T19:43:04Z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Ids_UIVersion_1536">
    <vt:lpwstr>57</vt:lpwstr>
  </property>
  <property fmtid="{D5CDD505-2E9C-101B-9397-08002B2CF9AE}" pid="3" name="ContentTypeId">
    <vt:lpwstr>0x0101008B98D8214AE9EE4FBD92FF9BC1EA80A9</vt:lpwstr>
  </property>
  <property fmtid="{D5CDD505-2E9C-101B-9397-08002B2CF9AE}" pid="4" name="AuthorIds_UIVersion_2560">
    <vt:lpwstr>57</vt:lpwstr>
  </property>
</Properties>
</file>