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3"/>
  </p:notesMasterIdLst>
  <p:sldIdLst>
    <p:sldId id="256" r:id="rId5"/>
    <p:sldId id="314" r:id="rId6"/>
    <p:sldId id="312" r:id="rId7"/>
    <p:sldId id="316" r:id="rId8"/>
    <p:sldId id="309" r:id="rId9"/>
    <p:sldId id="313" r:id="rId10"/>
    <p:sldId id="317" r:id="rId11"/>
    <p:sldId id="31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14"/>
            <p14:sldId id="312"/>
            <p14:sldId id="316"/>
            <p14:sldId id="309"/>
            <p14:sldId id="313"/>
            <p14:sldId id="317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/>
    <p:restoredTop sz="77883"/>
  </p:normalViewPr>
  <p:slideViewPr>
    <p:cSldViewPr snapToGrid="0" snapToObjects="1">
      <p:cViewPr varScale="1">
        <p:scale>
          <a:sx n="52" d="100"/>
          <a:sy n="52" d="100"/>
        </p:scale>
        <p:origin x="1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94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1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34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9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9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5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9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3/4/2021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>
                <a:latin typeface="Adelle Sans" panose="02000503000000020004"/>
              </a:rPr>
              <a:t>What are the organizational consequences of privacy breaches 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3600" dirty="0"/>
              <a:t>Reputation damage  </a:t>
            </a:r>
          </a:p>
          <a:p>
            <a:r>
              <a:rPr lang="en-US" sz="3600" dirty="0"/>
              <a:t>Identity theft  </a:t>
            </a:r>
          </a:p>
          <a:p>
            <a:r>
              <a:rPr lang="en-US" sz="3600" dirty="0"/>
              <a:t>Fines  </a:t>
            </a:r>
          </a:p>
          <a:p>
            <a:r>
              <a:rPr lang="en-US" sz="3600" dirty="0"/>
              <a:t>IP theft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4713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Adelle Sans" panose="02000503000000020004"/>
              </a:rPr>
              <a:t>What is/are the requirements for notification of breaches 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3200" dirty="0"/>
              <a:t>Secure Your Operations</a:t>
            </a:r>
          </a:p>
          <a:p>
            <a:r>
              <a:rPr lang="en-US" sz="3200" dirty="0"/>
              <a:t>Fix Vulnerabilities</a:t>
            </a:r>
          </a:p>
          <a:p>
            <a:r>
              <a:rPr lang="en-US" sz="3200" dirty="0"/>
              <a:t>Notify Appropriate Parties</a:t>
            </a:r>
          </a:p>
          <a:p>
            <a:pPr lvl="1"/>
            <a:r>
              <a:rPr lang="en-US" sz="2800" dirty="0"/>
              <a:t> Determine your legal requirements</a:t>
            </a:r>
          </a:p>
          <a:p>
            <a:pPr lvl="1"/>
            <a:r>
              <a:rPr lang="en-US" sz="2800" dirty="0"/>
              <a:t> Notify Law Enforcement</a:t>
            </a:r>
          </a:p>
          <a:p>
            <a:r>
              <a:rPr lang="en-US" sz="3200" dirty="0"/>
              <a:t>Notify Affected Businesses</a:t>
            </a:r>
          </a:p>
          <a:p>
            <a:r>
              <a:rPr lang="en-US" sz="3200" dirty="0"/>
              <a:t>Notify Individuals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941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latin typeface="Adelle Sans" panose="02000503000000020004"/>
              </a:rPr>
              <a:t>What is/are the requirements for notification of breaches 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3200" dirty="0"/>
              <a:t>Did the breach involve electronic health information?</a:t>
            </a:r>
          </a:p>
          <a:p>
            <a:pPr marL="0" indent="0">
              <a:buNone/>
            </a:pPr>
            <a:endParaRPr lang="en-US" sz="3200" dirty="0"/>
          </a:p>
          <a:p>
            <a:pPr lvl="1"/>
            <a:r>
              <a:rPr lang="en-US" sz="3200" b="1" dirty="0"/>
              <a:t> Health Breach Notification Rule</a:t>
            </a:r>
            <a:r>
              <a:rPr lang="en-US" sz="3200" dirty="0"/>
              <a:t> - must notify the FTC and in some cases, the media.</a:t>
            </a:r>
          </a:p>
          <a:p>
            <a:pPr lvl="1"/>
            <a:endParaRPr lang="en-US" sz="3200" dirty="0"/>
          </a:p>
          <a:p>
            <a:pPr lvl="1"/>
            <a:r>
              <a:rPr lang="en-US" sz="3200" b="1" dirty="0"/>
              <a:t> HIPAA Breach Notification Rule</a:t>
            </a:r>
            <a:r>
              <a:rPr lang="en-US" sz="3200" dirty="0"/>
              <a:t> - must notify the Secretary of the U.S. Department of Health and Human Services (HHS) and in some cases, the media.</a:t>
            </a:r>
          </a:p>
        </p:txBody>
      </p:sp>
    </p:spTree>
    <p:extLst>
      <p:ext uri="{BB962C8B-B14F-4D97-AF65-F5344CB8AC3E}">
        <p14:creationId xmlns:p14="http://schemas.microsoft.com/office/powerpoint/2010/main" val="210357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>
                <a:latin typeface="Adelle Sans" panose="02000503000000020004"/>
              </a:rPr>
              <a:t>What constitute a breach of personal data under the GDPR?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400" dirty="0"/>
              <a:t>Personal data means any information related to an individual that can be used to identify them directly or indirectly. 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/>
              <a:t>A personal data breach is 'a breach of security leading to the accidental or unlawful destruction, loss, alteration, unauthorized disclosure of, or access to, personal data transmitted, stored, or otherwise processed'.</a:t>
            </a:r>
          </a:p>
        </p:txBody>
      </p:sp>
    </p:spTree>
    <p:extLst>
      <p:ext uri="{BB962C8B-B14F-4D97-AF65-F5344CB8AC3E}">
        <p14:creationId xmlns:p14="http://schemas.microsoft.com/office/powerpoint/2010/main" val="184171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delle Sans" panose="02000503000000020004"/>
              </a:rPr>
              <a:t>How do we determine data types - categories 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3800" dirty="0"/>
              <a:t>Personally Identifiable Information (PII)  </a:t>
            </a:r>
          </a:p>
          <a:p>
            <a:r>
              <a:rPr lang="en-US" sz="3800" dirty="0"/>
              <a:t>Protected Health Information (PHI)  </a:t>
            </a:r>
          </a:p>
          <a:p>
            <a:r>
              <a:rPr lang="en-US" sz="3800" dirty="0"/>
              <a:t>Financial information  </a:t>
            </a:r>
          </a:p>
          <a:p>
            <a:r>
              <a:rPr lang="en-US" sz="3800" dirty="0"/>
              <a:t>Government data  </a:t>
            </a:r>
          </a:p>
          <a:p>
            <a:r>
              <a:rPr lang="en-US" sz="3800" dirty="0"/>
              <a:t>Customer data </a:t>
            </a:r>
          </a:p>
        </p:txBody>
      </p:sp>
    </p:spTree>
    <p:extLst>
      <p:ext uri="{BB962C8B-B14F-4D97-AF65-F5344CB8AC3E}">
        <p14:creationId xmlns:p14="http://schemas.microsoft.com/office/powerpoint/2010/main" val="353967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delle Sans" panose="02000503000000020004"/>
              </a:rPr>
              <a:t>How do we determine data types - classifications 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4400" dirty="0"/>
              <a:t>Government/military:</a:t>
            </a:r>
          </a:p>
          <a:p>
            <a:endParaRPr lang="en-US" sz="4400" dirty="0"/>
          </a:p>
          <a:p>
            <a:r>
              <a:rPr lang="en-US" sz="4400" b="1" dirty="0"/>
              <a:t>Top Secret</a:t>
            </a:r>
            <a:r>
              <a:rPr lang="en-US" sz="4400" dirty="0"/>
              <a:t> – unauthorized disclosure can be expected to cause exceptionally grievous damage</a:t>
            </a:r>
          </a:p>
          <a:p>
            <a:endParaRPr lang="en-US" sz="4400" dirty="0"/>
          </a:p>
          <a:p>
            <a:r>
              <a:rPr lang="en-US" sz="4400" b="1" dirty="0"/>
              <a:t>Secret</a:t>
            </a:r>
            <a:r>
              <a:rPr lang="en-US" sz="4400" dirty="0"/>
              <a:t> – unauthorized disclosure can be expected to cause significant damage</a:t>
            </a:r>
          </a:p>
          <a:p>
            <a:endParaRPr lang="en-US" sz="4400" dirty="0"/>
          </a:p>
          <a:p>
            <a:r>
              <a:rPr lang="en-US" sz="4400" b="1" dirty="0"/>
              <a:t>Confidential</a:t>
            </a:r>
            <a:r>
              <a:rPr lang="en-US" sz="4400" dirty="0"/>
              <a:t> – encompasses sensitive, private, proprietary &amp; highly valuable data</a:t>
            </a:r>
          </a:p>
          <a:p>
            <a:pPr marL="0" indent="0">
              <a:buNone/>
            </a:pPr>
            <a:endParaRPr lang="en-US" sz="4400" dirty="0"/>
          </a:p>
          <a:p>
            <a:r>
              <a:rPr lang="en-US" sz="4400" b="1" dirty="0"/>
              <a:t>Unclassified</a:t>
            </a:r>
            <a:r>
              <a:rPr lang="en-US" sz="4400" dirty="0"/>
              <a:t> – available to anyone through procedures identified</a:t>
            </a:r>
          </a:p>
        </p:txBody>
      </p:sp>
    </p:spTree>
    <p:extLst>
      <p:ext uri="{BB962C8B-B14F-4D97-AF65-F5344CB8AC3E}">
        <p14:creationId xmlns:p14="http://schemas.microsoft.com/office/powerpoint/2010/main" val="337491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delle Sans" panose="02000503000000020004"/>
              </a:rPr>
              <a:t>How do we determine data types - classifications 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800" dirty="0"/>
              <a:t>Private sector:</a:t>
            </a:r>
          </a:p>
          <a:p>
            <a:pPr marL="0" indent="0">
              <a:buNone/>
            </a:pPr>
            <a:endParaRPr lang="en-US" sz="3800" dirty="0"/>
          </a:p>
          <a:p>
            <a:r>
              <a:rPr lang="en-US" sz="3800" b="1" dirty="0"/>
              <a:t>Confidential</a:t>
            </a:r>
            <a:r>
              <a:rPr lang="en-US" sz="3800" dirty="0"/>
              <a:t> – reserved for extremely sensitive data and internal data</a:t>
            </a:r>
          </a:p>
          <a:p>
            <a:endParaRPr lang="en-US" sz="3800" dirty="0"/>
          </a:p>
          <a:p>
            <a:r>
              <a:rPr lang="en-US" sz="3800" b="1" dirty="0"/>
              <a:t>Private</a:t>
            </a:r>
            <a:r>
              <a:rPr lang="en-US" sz="3800" dirty="0"/>
              <a:t> – Data for internal use only whose significance is great and its disclosure may lead to a significant negative impact on an organization</a:t>
            </a:r>
          </a:p>
          <a:p>
            <a:endParaRPr lang="en-US" sz="3800" dirty="0"/>
          </a:p>
          <a:p>
            <a:r>
              <a:rPr lang="en-US" sz="3800" b="1" dirty="0"/>
              <a:t>Sensitive</a:t>
            </a:r>
            <a:r>
              <a:rPr lang="en-US" sz="3800" dirty="0"/>
              <a:t> –data which is treated as classified in comparison to the public data</a:t>
            </a:r>
          </a:p>
          <a:p>
            <a:endParaRPr lang="en-US" sz="3800" dirty="0"/>
          </a:p>
          <a:p>
            <a:r>
              <a:rPr lang="en-US" sz="3800" b="1" dirty="0"/>
              <a:t>Public</a:t>
            </a:r>
            <a:r>
              <a:rPr lang="en-US" sz="3800" dirty="0"/>
              <a:t> – disclosure will not cause serious negative consequences to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2025642254"/>
      </p:ext>
    </p:extLst>
  </p:cSld>
  <p:clrMapOvr>
    <a:masterClrMapping/>
  </p:clrMapOvr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3A084EE-B50E-4E0A-B25C-00FF2FF1B60E}"/>
</file>

<file path=customXml/itemProps3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4121</TotalTime>
  <Words>364</Words>
  <Application>Microsoft Office PowerPoint</Application>
  <PresentationFormat>Widescreen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What are the organizational consequences of privacy breaches ?</vt:lpstr>
      <vt:lpstr>What is/are the requirements for notification of breaches ?</vt:lpstr>
      <vt:lpstr>What is/are the requirements for notification of breaches ?</vt:lpstr>
      <vt:lpstr>What constitute a breach of personal data under the GDPR?</vt:lpstr>
      <vt:lpstr>How do we determine data types - categories </vt:lpstr>
      <vt:lpstr>How do we determine data types - classifications </vt:lpstr>
      <vt:lpstr>How do we determine data types - classifications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Adam Gordon</cp:lastModifiedBy>
  <cp:revision>253</cp:revision>
  <dcterms:created xsi:type="dcterms:W3CDTF">2019-03-13T18:02:49Z</dcterms:created>
  <dcterms:modified xsi:type="dcterms:W3CDTF">2021-03-04T19:42:56Z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