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1"/>
  </p:notesMasterIdLst>
  <p:sldIdLst>
    <p:sldId id="256" r:id="rId5"/>
    <p:sldId id="314" r:id="rId6"/>
    <p:sldId id="319" r:id="rId7"/>
    <p:sldId id="320" r:id="rId8"/>
    <p:sldId id="321" r:id="rId9"/>
    <p:sldId id="3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14"/>
            <p14:sldId id="319"/>
            <p14:sldId id="320"/>
            <p14:sldId id="321"/>
            <p14:sldId id="3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77883"/>
  </p:normalViewPr>
  <p:slideViewPr>
    <p:cSldViewPr snapToGrid="0" snapToObjects="1">
      <p:cViewPr varScale="1">
        <p:scale>
          <a:sx n="52" d="100"/>
          <a:sy n="52" d="100"/>
        </p:scale>
        <p:origin x="1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9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30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39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1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7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delle Sans" panose="02000503000000020004"/>
              </a:rPr>
              <a:t>What are the roles and responsibilities we need to know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800" b="1" dirty="0"/>
              <a:t>Data Subject</a:t>
            </a:r>
            <a:r>
              <a:rPr lang="en-US" sz="2800" dirty="0"/>
              <a:t> - an individual who is the subject of personal data</a:t>
            </a:r>
          </a:p>
          <a:p>
            <a:endParaRPr lang="en-US" sz="2800" dirty="0"/>
          </a:p>
          <a:p>
            <a:r>
              <a:rPr lang="en-US" sz="2800" b="1" dirty="0"/>
              <a:t>Data Owner</a:t>
            </a:r>
            <a:r>
              <a:rPr lang="en-US" sz="2800" dirty="0"/>
              <a:t> - "Masters of all"; responsible for classification of data and hold legal rights and complete control over the data they create, or is created by others on their behalf;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600" dirty="0"/>
              <a:t>Determine data's impact on the mission of the organization; Understand the replacement cost of the information (if it can be replaced); </a:t>
            </a:r>
          </a:p>
          <a:p>
            <a:pPr lvl="1"/>
            <a:r>
              <a:rPr lang="en-US" sz="2600" dirty="0"/>
              <a:t>Determine who has a need for the data and under what circumstances the data should be released; </a:t>
            </a:r>
          </a:p>
          <a:p>
            <a:pPr lvl="1"/>
            <a:r>
              <a:rPr lang="en-US" sz="2600" dirty="0"/>
              <a:t>Identify when data is inaccurate or no longer needed and should be destroyed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7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delle Sans" panose="02000503000000020004"/>
              </a:rPr>
              <a:t>What are the roles and responsibilities we need to know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800" b="1" dirty="0"/>
              <a:t>Data Controller - </a:t>
            </a:r>
            <a:r>
              <a:rPr lang="en-US" sz="2800" dirty="0"/>
              <a:t>Determines the purpose(s) for which &amp; the manner in which data is to be processed</a:t>
            </a:r>
          </a:p>
          <a:p>
            <a:endParaRPr lang="en-US" sz="2800" dirty="0"/>
          </a:p>
          <a:p>
            <a:r>
              <a:rPr lang="en-US" sz="2800" b="1" dirty="0"/>
              <a:t>Data Processor - </a:t>
            </a:r>
            <a:r>
              <a:rPr lang="en-US" sz="2800" dirty="0"/>
              <a:t>"Managers of all" ; they process the data on behalf of the Data Controller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lvl="1"/>
            <a:r>
              <a:rPr lang="en-US" sz="2600" dirty="0"/>
              <a:t>Adherence to appropriate and relevant data policy and data ownership guidelines </a:t>
            </a:r>
          </a:p>
          <a:p>
            <a:pPr lvl="1"/>
            <a:r>
              <a:rPr lang="en-US" sz="2600" dirty="0"/>
              <a:t>Ensuring accessibility to appropriate users, maintaining appropriate levels of dataset security </a:t>
            </a:r>
          </a:p>
          <a:p>
            <a:pPr lvl="1"/>
            <a:r>
              <a:rPr lang="en-US" sz="2600" dirty="0"/>
              <a:t>Dataset maintenance &amp; documentation</a:t>
            </a:r>
          </a:p>
          <a:p>
            <a:pPr lvl="1"/>
            <a:r>
              <a:rPr lang="en-US" sz="2600" dirty="0"/>
              <a:t>Assurance of quality and validation of any additions to a dataset, including periodic audits to assure ongoing data integrity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339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delle Sans" panose="02000503000000020004"/>
              </a:rPr>
              <a:t>What are the roles and responsibilities we need to know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3200" b="1" dirty="0"/>
              <a:t>Data Custodians - </a:t>
            </a:r>
            <a:r>
              <a:rPr lang="en-US" sz="3200" dirty="0"/>
              <a:t>responsible for the safe custody, transport, storage of the data &amp; implementation of business rules</a:t>
            </a:r>
          </a:p>
          <a:p>
            <a:pPr marL="0" indent="0">
              <a:buNone/>
            </a:pPr>
            <a:endParaRPr lang="en-US" sz="3200" dirty="0"/>
          </a:p>
          <a:p>
            <a:pPr lvl="1"/>
            <a:r>
              <a:rPr lang="en-US" sz="2800" dirty="0"/>
              <a:t>Access to the data is authorized and controlled</a:t>
            </a:r>
          </a:p>
          <a:p>
            <a:pPr lvl="1"/>
            <a:r>
              <a:rPr lang="en-US" sz="2800" dirty="0"/>
              <a:t>Data stewards are identified for each data set</a:t>
            </a:r>
          </a:p>
          <a:p>
            <a:pPr lvl="1"/>
            <a:r>
              <a:rPr lang="en-US" sz="2800" dirty="0"/>
              <a:t>Technical processes sustain data integrity</a:t>
            </a:r>
          </a:p>
          <a:p>
            <a:pPr lvl="1"/>
            <a:r>
              <a:rPr lang="en-US" sz="2800" dirty="0"/>
              <a:t>Processes exist for data quality issue resolution in partnership with Data Stewards</a:t>
            </a:r>
          </a:p>
        </p:txBody>
      </p:sp>
    </p:spTree>
    <p:extLst>
      <p:ext uri="{BB962C8B-B14F-4D97-AF65-F5344CB8AC3E}">
        <p14:creationId xmlns:p14="http://schemas.microsoft.com/office/powerpoint/2010/main" val="42834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delle Sans" panose="02000503000000020004"/>
              </a:rPr>
              <a:t>What are the roles and responsibilities we need to know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3200" b="1" dirty="0"/>
              <a:t>Data Stewards - </a:t>
            </a:r>
            <a:r>
              <a:rPr lang="en-US" sz="3200" dirty="0"/>
              <a:t>responsible for utilizing an organization's data governance processes to ensure fitness of data elements - both the content and metadata.</a:t>
            </a:r>
          </a:p>
          <a:p>
            <a:r>
              <a:rPr lang="en-US" sz="3200" dirty="0"/>
              <a:t>Focus on processes, policies, guidelines &amp; responsibilities for administering organizations' entire data in compliance with policy and/or regulatory obligations.</a:t>
            </a:r>
          </a:p>
          <a:p>
            <a:pPr marL="0" indent="0">
              <a:buNone/>
            </a:pPr>
            <a:endParaRPr lang="en-US" sz="3200" dirty="0"/>
          </a:p>
          <a:p>
            <a:pPr lvl="1"/>
            <a:r>
              <a:rPr lang="en-US" sz="2800" dirty="0"/>
              <a:t>Technical controls to safeguard data</a:t>
            </a:r>
          </a:p>
          <a:p>
            <a:pPr lvl="1"/>
            <a:r>
              <a:rPr lang="en-US" sz="2800" dirty="0"/>
              <a:t>Change management practices are applied in maintenance of the database/dataset</a:t>
            </a:r>
          </a:p>
          <a:p>
            <a:pPr lvl="1"/>
            <a:r>
              <a:rPr lang="en-US" sz="2800" dirty="0"/>
              <a:t>Data content &amp; changes can be audited</a:t>
            </a:r>
          </a:p>
        </p:txBody>
      </p:sp>
    </p:spTree>
    <p:extLst>
      <p:ext uri="{BB962C8B-B14F-4D97-AF65-F5344CB8AC3E}">
        <p14:creationId xmlns:p14="http://schemas.microsoft.com/office/powerpoint/2010/main" val="420550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delle Sans" panose="02000503000000020004"/>
              </a:rPr>
              <a:t>What are the roles and responsibilities we need to know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3200" b="1" dirty="0"/>
              <a:t>Data Protection Officer - </a:t>
            </a:r>
            <a:r>
              <a:rPr lang="en-US" sz="3200" dirty="0"/>
              <a:t>mandatory role for all companies that collect or process EU citizens’ personal data, under Article 37 of GDPR. </a:t>
            </a:r>
          </a:p>
          <a:p>
            <a:r>
              <a:rPr lang="en-US" sz="3200" dirty="0"/>
              <a:t>Responsible for educating the company and its employees about compliance, training staff involved in data processing, and conducting regular security audits. </a:t>
            </a:r>
          </a:p>
          <a:p>
            <a:r>
              <a:rPr lang="en-US" sz="3200" dirty="0"/>
              <a:t>Also serve as the point of contact between the company and any Supervisory Authorities (SAs) that oversee activities related to data.</a:t>
            </a:r>
          </a:p>
        </p:txBody>
      </p:sp>
    </p:spTree>
    <p:extLst>
      <p:ext uri="{BB962C8B-B14F-4D97-AF65-F5344CB8AC3E}">
        <p14:creationId xmlns:p14="http://schemas.microsoft.com/office/powerpoint/2010/main" val="367473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551A51-5174-4FC2-811C-3E4309C5AFF6}"/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4172</TotalTime>
  <Words>460</Words>
  <Application>Microsoft Office PowerPoint</Application>
  <PresentationFormat>Widescreen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What are the roles and responsibilities we need to know ?</vt:lpstr>
      <vt:lpstr>What are the roles and responsibilities we need to know ?</vt:lpstr>
      <vt:lpstr>What are the roles and responsibilities we need to know ?</vt:lpstr>
      <vt:lpstr>What are the roles and responsibilities we need to know ?</vt:lpstr>
      <vt:lpstr>What are the roles and responsibilities we need to know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Adam Gordon</cp:lastModifiedBy>
  <cp:revision>257</cp:revision>
  <dcterms:created xsi:type="dcterms:W3CDTF">2019-03-13T18:02:49Z</dcterms:created>
  <dcterms:modified xsi:type="dcterms:W3CDTF">2021-03-04T20:44:25Z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