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sldIdLst>
    <p:sldId id="256" r:id="rId5"/>
    <p:sldId id="309" r:id="rId6"/>
    <p:sldId id="314" r:id="rId7"/>
    <p:sldId id="315" r:id="rId8"/>
    <p:sldId id="317" r:id="rId9"/>
    <p:sldId id="316" r:id="rId10"/>
    <p:sldId id="318" r:id="rId11"/>
    <p:sldId id="319" r:id="rId12"/>
    <p:sldId id="320" r:id="rId13"/>
    <p:sldId id="321" r:id="rId14"/>
    <p:sldId id="322" r:id="rId15"/>
    <p:sldId id="326" r:id="rId16"/>
    <p:sldId id="327" r:id="rId17"/>
    <p:sldId id="328" r:id="rId18"/>
    <p:sldId id="3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309"/>
            <p14:sldId id="314"/>
            <p14:sldId id="315"/>
            <p14:sldId id="317"/>
            <p14:sldId id="316"/>
            <p14:sldId id="318"/>
            <p14:sldId id="319"/>
            <p14:sldId id="320"/>
            <p14:sldId id="321"/>
            <p14:sldId id="322"/>
            <p14:sldId id="326"/>
            <p14:sldId id="327"/>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77883"/>
  </p:normalViewPr>
  <p:slideViewPr>
    <p:cSldViewPr snapToGrid="0" snapToObjects="1">
      <p:cViewPr varScale="1">
        <p:scale>
          <a:sx n="52" d="100"/>
          <a:sy n="52" d="100"/>
        </p:scale>
        <p:origin x="1520"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12</a:t>
            </a:fld>
            <a:endParaRPr lang="en-US"/>
          </a:p>
        </p:txBody>
      </p:sp>
    </p:spTree>
    <p:extLst>
      <p:ext uri="{BB962C8B-B14F-4D97-AF65-F5344CB8AC3E}">
        <p14:creationId xmlns:p14="http://schemas.microsoft.com/office/powerpoint/2010/main" val="418855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13</a:t>
            </a:fld>
            <a:endParaRPr lang="en-US"/>
          </a:p>
        </p:txBody>
      </p:sp>
    </p:spTree>
    <p:extLst>
      <p:ext uri="{BB962C8B-B14F-4D97-AF65-F5344CB8AC3E}">
        <p14:creationId xmlns:p14="http://schemas.microsoft.com/office/powerpoint/2010/main" val="190513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14</a:t>
            </a:fld>
            <a:endParaRPr lang="en-US"/>
          </a:p>
        </p:txBody>
      </p:sp>
    </p:spTree>
    <p:extLst>
      <p:ext uri="{BB962C8B-B14F-4D97-AF65-F5344CB8AC3E}">
        <p14:creationId xmlns:p14="http://schemas.microsoft.com/office/powerpoint/2010/main" val="3838709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15</a:t>
            </a:fld>
            <a:endParaRPr lang="en-US"/>
          </a:p>
        </p:txBody>
      </p:sp>
    </p:spTree>
    <p:extLst>
      <p:ext uri="{BB962C8B-B14F-4D97-AF65-F5344CB8AC3E}">
        <p14:creationId xmlns:p14="http://schemas.microsoft.com/office/powerpoint/2010/main" val="299609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46505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113819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6</a:t>
            </a:fld>
            <a:endParaRPr lang="en-US"/>
          </a:p>
        </p:txBody>
      </p:sp>
    </p:spTree>
    <p:extLst>
      <p:ext uri="{BB962C8B-B14F-4D97-AF65-F5344CB8AC3E}">
        <p14:creationId xmlns:p14="http://schemas.microsoft.com/office/powerpoint/2010/main" val="320432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7</a:t>
            </a:fld>
            <a:endParaRPr lang="en-US"/>
          </a:p>
        </p:txBody>
      </p:sp>
    </p:spTree>
    <p:extLst>
      <p:ext uri="{BB962C8B-B14F-4D97-AF65-F5344CB8AC3E}">
        <p14:creationId xmlns:p14="http://schemas.microsoft.com/office/powerpoint/2010/main" val="53727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8</a:t>
            </a:fld>
            <a:endParaRPr lang="en-US"/>
          </a:p>
        </p:txBody>
      </p:sp>
    </p:spTree>
    <p:extLst>
      <p:ext uri="{BB962C8B-B14F-4D97-AF65-F5344CB8AC3E}">
        <p14:creationId xmlns:p14="http://schemas.microsoft.com/office/powerpoint/2010/main" val="22902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9</a:t>
            </a:fld>
            <a:endParaRPr lang="en-US"/>
          </a:p>
        </p:txBody>
      </p:sp>
    </p:spTree>
    <p:extLst>
      <p:ext uri="{BB962C8B-B14F-4D97-AF65-F5344CB8AC3E}">
        <p14:creationId xmlns:p14="http://schemas.microsoft.com/office/powerpoint/2010/main" val="3949964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10</a:t>
            </a:fld>
            <a:endParaRPr lang="en-US"/>
          </a:p>
        </p:txBody>
      </p:sp>
    </p:spTree>
    <p:extLst>
      <p:ext uri="{BB962C8B-B14F-4D97-AF65-F5344CB8AC3E}">
        <p14:creationId xmlns:p14="http://schemas.microsoft.com/office/powerpoint/2010/main" val="753551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11</a:t>
            </a:fld>
            <a:endParaRPr lang="en-US"/>
          </a:p>
        </p:txBody>
      </p:sp>
    </p:spTree>
    <p:extLst>
      <p:ext uri="{BB962C8B-B14F-4D97-AF65-F5344CB8AC3E}">
        <p14:creationId xmlns:p14="http://schemas.microsoft.com/office/powerpoint/2010/main" val="903816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2/16/2021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2/16/2021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isecurity.org/controls/cis-controls-li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NIST RMF -  7 Steps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457200" lvl="1" indent="0">
              <a:buNone/>
            </a:pPr>
            <a:endParaRPr lang="en-US" sz="2800" b="1" dirty="0"/>
          </a:p>
          <a:p>
            <a:pPr marL="457200" lvl="1" indent="0">
              <a:buNone/>
            </a:pPr>
            <a:r>
              <a:rPr lang="en-US" sz="2800" b="1" dirty="0"/>
              <a:t>5. Authorize </a:t>
            </a:r>
            <a:r>
              <a:rPr lang="en-US" sz="2800" dirty="0"/>
              <a:t>system operation based upon a determination of the risk to organizational operations and assets, individuals, other organizations and the Nation resulting from the operation of the system and the decision that this risk is acceptable.</a:t>
            </a:r>
          </a:p>
          <a:p>
            <a:pPr marL="457200" lvl="1" indent="0">
              <a:buNone/>
            </a:pPr>
            <a:endParaRPr lang="en-US" sz="2800" dirty="0"/>
          </a:p>
          <a:p>
            <a:pPr marL="457200" lvl="1" indent="0">
              <a:buNone/>
            </a:pPr>
            <a:r>
              <a:rPr lang="en-US" sz="2800" b="1" dirty="0"/>
              <a:t>6. Monitor</a:t>
            </a:r>
            <a:r>
              <a:rPr lang="en-US" sz="2800" dirty="0"/>
              <a:t> and assess selected security controls in the system on an ongoing basis including assessing security control effectiveness, documenting changes to the system or environment of operation, conducting security impact analyses of the associated changes, and reporting the security state of the system to appropriate organizational officials.</a:t>
            </a:r>
          </a:p>
        </p:txBody>
      </p:sp>
    </p:spTree>
    <p:extLst>
      <p:ext uri="{BB962C8B-B14F-4D97-AF65-F5344CB8AC3E}">
        <p14:creationId xmlns:p14="http://schemas.microsoft.com/office/powerpoint/2010/main" val="132441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International Organization for Standardization (ISO) 27001/27002/27701/31000</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lvl="1"/>
            <a:r>
              <a:rPr lang="en-US" sz="2800" dirty="0"/>
              <a:t>ISO/IEC 27001:2013 - Information technology — Security techniques — Information security management systems — Requirements</a:t>
            </a:r>
          </a:p>
          <a:p>
            <a:pPr lvl="1"/>
            <a:endParaRPr lang="en-US" sz="2800" dirty="0"/>
          </a:p>
          <a:p>
            <a:pPr lvl="1"/>
            <a:r>
              <a:rPr lang="en-US" sz="2800" cap="all" dirty="0"/>
              <a:t>ISO/IEC 27002:2013  - </a:t>
            </a:r>
            <a:r>
              <a:rPr lang="en-US" sz="2800" dirty="0"/>
              <a:t>Information technology — Security techniques — Code of practice for information security controls</a:t>
            </a:r>
          </a:p>
          <a:p>
            <a:pPr lvl="1"/>
            <a:endParaRPr lang="en-US" sz="2800" dirty="0"/>
          </a:p>
          <a:p>
            <a:pPr lvl="1"/>
            <a:r>
              <a:rPr lang="en-US" sz="2800" cap="all" dirty="0"/>
              <a:t>ISO/IEC 27701:2019 - S</a:t>
            </a:r>
            <a:r>
              <a:rPr lang="en-US" sz="2800" dirty="0"/>
              <a:t>ecurity techniques — Extension to ISO/IEC 27001 and ISO/IEC 27002 for privacy information management — Requirements and guidelines</a:t>
            </a:r>
          </a:p>
          <a:p>
            <a:pPr lvl="1"/>
            <a:endParaRPr lang="en-US" sz="2800" dirty="0"/>
          </a:p>
          <a:p>
            <a:pPr lvl="1"/>
            <a:r>
              <a:rPr lang="en-US" sz="2800" cap="all" dirty="0"/>
              <a:t>ISO 31000:2018 </a:t>
            </a:r>
            <a:r>
              <a:rPr lang="en-US" sz="2800" dirty="0"/>
              <a:t>Risk management — Guidelines</a:t>
            </a:r>
          </a:p>
          <a:p>
            <a:pPr marL="457200" lvl="1" indent="0">
              <a:buNone/>
            </a:pPr>
            <a:endParaRPr lang="en-US" sz="2800" b="1" dirty="0"/>
          </a:p>
          <a:p>
            <a:pPr marL="457200" lvl="1" indent="0">
              <a:buNone/>
            </a:pPr>
            <a:endParaRPr lang="en-US" sz="2800" b="1" dirty="0"/>
          </a:p>
          <a:p>
            <a:pPr marL="457200" lvl="1" indent="0">
              <a:buNone/>
            </a:pPr>
            <a:endParaRPr lang="en-US" sz="2800" b="1" dirty="0"/>
          </a:p>
        </p:txBody>
      </p:sp>
    </p:spTree>
    <p:extLst>
      <p:ext uri="{BB962C8B-B14F-4D97-AF65-F5344CB8AC3E}">
        <p14:creationId xmlns:p14="http://schemas.microsoft.com/office/powerpoint/2010/main" val="14532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 calcmode="lin" valueType="num">
                                      <p:cBhvr additive="base">
                                        <p:cTn id="13"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anim calcmode="lin" valueType="num">
                                      <p:cBhvr additive="base">
                                        <p:cTn id="19"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6" end="6"/>
                                            </p:txEl>
                                          </p:spTgt>
                                        </p:tgtEl>
                                        <p:attrNameLst>
                                          <p:attrName>style.visibility</p:attrName>
                                        </p:attrNameLst>
                                      </p:cBhvr>
                                      <p:to>
                                        <p:strVal val="visible"/>
                                      </p:to>
                                    </p:set>
                                    <p:anim calcmode="lin" valueType="num">
                                      <p:cBhvr additive="base">
                                        <p:cTn id="25"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SSAE SOC 2 Type I/II</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a:bodyPr>
          <a:lstStyle/>
          <a:p>
            <a:r>
              <a:rPr lang="en-US" sz="2600" b="1" dirty="0"/>
              <a:t>Type I</a:t>
            </a:r>
            <a:r>
              <a:rPr lang="en-US" sz="2600" dirty="0"/>
              <a:t> - provides a description of the controls provided by the audited organization and the auditor opinion based on the description, BUT... does not involve actual testing of controls. </a:t>
            </a:r>
          </a:p>
          <a:p>
            <a:endParaRPr lang="en-US" sz="2600" dirty="0"/>
          </a:p>
          <a:p>
            <a:pPr lvl="1"/>
            <a:r>
              <a:rPr lang="en-US" sz="2400" dirty="0"/>
              <a:t>A Type I Report is specifically defined by the SSAE 16 guidance as a “report on a description of a service organization’s system and the suitability of the design of controls”. </a:t>
            </a:r>
          </a:p>
          <a:p>
            <a:pPr lvl="1"/>
            <a:r>
              <a:rPr lang="en-US" sz="2400" dirty="0"/>
              <a:t>When performing a Type I report, the auditors will test the design effectiveness of your company’s defined controls by examining a sample of 1 item per control. </a:t>
            </a:r>
          </a:p>
          <a:p>
            <a:endParaRPr lang="en-US" sz="2600" dirty="0"/>
          </a:p>
          <a:p>
            <a:r>
              <a:rPr lang="en-US" sz="2600" b="1" dirty="0"/>
              <a:t>Type II </a:t>
            </a:r>
            <a:r>
              <a:rPr lang="en-US" sz="2600" dirty="0"/>
              <a:t>- covers a minimum period of 6 months and requires testing of the controls and an opinion from the auditor as to effectiveness based upon test.</a:t>
            </a:r>
          </a:p>
          <a:p>
            <a:pPr marL="0" indent="0">
              <a:buNone/>
            </a:pPr>
            <a:endParaRPr lang="en-US" sz="2800" dirty="0"/>
          </a:p>
        </p:txBody>
      </p:sp>
    </p:spTree>
    <p:extLst>
      <p:ext uri="{BB962C8B-B14F-4D97-AF65-F5344CB8AC3E}">
        <p14:creationId xmlns:p14="http://schemas.microsoft.com/office/powerpoint/2010/main" val="391349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 calcmode="lin" valueType="num">
                                      <p:cBhvr additive="base">
                                        <p:cTn id="13"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 calcmode="lin" valueType="num">
                                      <p:cBhvr additive="base">
                                        <p:cTn id="19"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 calcmode="lin" valueType="num">
                                      <p:cBhvr additive="base">
                                        <p:cTn id="25"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SSAE SOC 2 Type I/II</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0" indent="0">
              <a:buNone/>
            </a:pPr>
            <a:endParaRPr lang="en-US" sz="2800" dirty="0"/>
          </a:p>
          <a:p>
            <a:r>
              <a:rPr lang="en-US" sz="2800" dirty="0"/>
              <a:t>The Service and Organization Controls (SOC) 2 Report will be performed in accordance with AT-C 205 and based upon the Trust Services Criteria, with the ability to test and report on the design (Type I) and operating (Type II) effectiveness of a service organization’s controls (just like SOC 1 / SSAE 18). </a:t>
            </a:r>
          </a:p>
          <a:p>
            <a:endParaRPr lang="en-US" sz="2800" dirty="0"/>
          </a:p>
          <a:p>
            <a:r>
              <a:rPr lang="en-US" sz="2800" dirty="0"/>
              <a:t>The SOC 2 report focuses on a business’s non-financial reporting controls as they relate to security, availability, processing integrity, confidentiality, and privacy of a system, as opposed to SOC 1/SSAE 18 which is focused on the financial reporting controls.</a:t>
            </a:r>
          </a:p>
        </p:txBody>
      </p:sp>
    </p:spTree>
    <p:extLst>
      <p:ext uri="{BB962C8B-B14F-4D97-AF65-F5344CB8AC3E}">
        <p14:creationId xmlns:p14="http://schemas.microsoft.com/office/powerpoint/2010/main" val="37725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–Cloud Security Alliance Cloud Controls Matrix (CSA CCM)</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0" indent="0">
              <a:buNone/>
            </a:pPr>
            <a:endParaRPr lang="en-US" sz="2800" dirty="0"/>
          </a:p>
          <a:p>
            <a:r>
              <a:rPr lang="en-US" sz="2800" dirty="0"/>
              <a:t>The Cloud Controls Matrix (CCM) is a cybersecurity control framework for cloud computing aligned to the CSA best practices.</a:t>
            </a:r>
          </a:p>
          <a:p>
            <a:endParaRPr lang="en-US" sz="2800" dirty="0"/>
          </a:p>
          <a:p>
            <a:r>
              <a:rPr lang="en-US" sz="2800" dirty="0"/>
              <a:t>It is composed of 197 control objectives that are structured in 17 domains covering all key aspects of cloud technology. </a:t>
            </a:r>
          </a:p>
          <a:p>
            <a:endParaRPr lang="en-US" sz="2800" dirty="0"/>
          </a:p>
          <a:p>
            <a:r>
              <a:rPr lang="en-US" sz="2800" dirty="0"/>
              <a:t>It can be used as a tool for the systematic assessment of a cloud implementation, and provides guidance on which security controls should be implemented by which actor within the cloud supply chain.</a:t>
            </a:r>
          </a:p>
        </p:txBody>
      </p:sp>
    </p:spTree>
    <p:extLst>
      <p:ext uri="{BB962C8B-B14F-4D97-AF65-F5344CB8AC3E}">
        <p14:creationId xmlns:p14="http://schemas.microsoft.com/office/powerpoint/2010/main" val="296916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anim calcmode="lin" valueType="num">
                                      <p:cBhvr additive="base">
                                        <p:cTn id="1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a:latin typeface="Adelle Sans" panose="02000503000000020004"/>
              </a:rPr>
              <a:t>Benchmarks / secure </a:t>
            </a:r>
            <a:r>
              <a:rPr lang="en-US" dirty="0">
                <a:latin typeface="Adelle Sans" panose="02000503000000020004"/>
              </a:rPr>
              <a:t>configuration guides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800" dirty="0"/>
          </a:p>
          <a:p>
            <a:endParaRPr lang="en-US" sz="2800" dirty="0"/>
          </a:p>
          <a:p>
            <a:r>
              <a:rPr lang="en-US" sz="2800" dirty="0"/>
              <a:t>Platform/vendor-specific guides</a:t>
            </a:r>
          </a:p>
          <a:p>
            <a:r>
              <a:rPr lang="en-US" sz="2800" dirty="0"/>
              <a:t>Web server</a:t>
            </a:r>
          </a:p>
          <a:p>
            <a:r>
              <a:rPr lang="en-US" sz="2800" dirty="0"/>
              <a:t>O/S</a:t>
            </a:r>
          </a:p>
          <a:p>
            <a:r>
              <a:rPr lang="en-US" sz="2800" dirty="0"/>
              <a:t>Application server</a:t>
            </a:r>
          </a:p>
          <a:p>
            <a:r>
              <a:rPr lang="en-US" sz="2800" dirty="0"/>
              <a:t>Network infrastructure devices</a:t>
            </a:r>
          </a:p>
        </p:txBody>
      </p:sp>
    </p:spTree>
    <p:extLst>
      <p:ext uri="{BB962C8B-B14F-4D97-AF65-F5344CB8AC3E}">
        <p14:creationId xmlns:p14="http://schemas.microsoft.com/office/powerpoint/2010/main" val="5725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fontScale="90000"/>
          </a:bodyPr>
          <a:lstStyle/>
          <a:p>
            <a:r>
              <a:rPr lang="en-US" sz="4000" dirty="0">
                <a:latin typeface="Adelle Sans" panose="02000503000000020004"/>
              </a:rPr>
              <a:t>Regulations, Standards and Frameworks - Definition</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endParaRPr lang="en-US" sz="2400" dirty="0"/>
          </a:p>
          <a:p>
            <a:pPr marL="0" indent="0">
              <a:buNone/>
            </a:pPr>
            <a:r>
              <a:rPr lang="en-US" sz="2400" dirty="0"/>
              <a:t>Compliance and regulatory frameworks are sets of guidelines and best practices. Organizations follow these guidelines to meet regulatory requirements, improve processes, strengthen security, and achieve other business objectives.</a:t>
            </a:r>
            <a:br>
              <a:rPr lang="en-US" dirty="0"/>
            </a:br>
            <a:endParaRPr lang="en-US" dirty="0"/>
          </a:p>
          <a:p>
            <a:pPr marL="0" indent="0">
              <a:buNone/>
            </a:pPr>
            <a:endParaRPr lang="en-US" sz="2400" dirty="0"/>
          </a:p>
          <a:p>
            <a:pPr marL="0" indent="0">
              <a:buNone/>
            </a:pPr>
            <a:r>
              <a:rPr lang="en-US" sz="2400" dirty="0"/>
              <a:t>These frameworks give us a common language that can be used to build the culture of security. </a:t>
            </a:r>
          </a:p>
        </p:txBody>
      </p:sp>
    </p:spTree>
    <p:extLst>
      <p:ext uri="{BB962C8B-B14F-4D97-AF65-F5344CB8AC3E}">
        <p14:creationId xmlns:p14="http://schemas.microsoft.com/office/powerpoint/2010/main" val="184171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 calcmode="lin" valueType="num">
                                      <p:cBhvr additive="base">
                                        <p:cTn id="7"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E669D8-33BD-4B24-B940-723E317117B7}"/>
              </a:ext>
            </a:extLst>
          </p:cNvPr>
          <p:cNvPicPr>
            <a:picLocks noGrp="1" noChangeAspect="1"/>
          </p:cNvPicPr>
          <p:nvPr>
            <p:ph idx="1"/>
          </p:nvPr>
        </p:nvPicPr>
        <p:blipFill>
          <a:blip r:embed="rId2"/>
          <a:stretch>
            <a:fillRect/>
          </a:stretch>
        </p:blipFill>
        <p:spPr>
          <a:xfrm>
            <a:off x="0" y="914401"/>
            <a:ext cx="12191999" cy="4918988"/>
          </a:xfrm>
        </p:spPr>
      </p:pic>
      <p:sp>
        <p:nvSpPr>
          <p:cNvPr id="3" name="Title 2">
            <a:extLst>
              <a:ext uri="{FF2B5EF4-FFF2-40B4-BE49-F238E27FC236}">
                <a16:creationId xmlns:a16="http://schemas.microsoft.com/office/drawing/2014/main" id="{6039E366-E203-4226-B31E-8B97B20CFBA6}"/>
              </a:ext>
            </a:extLst>
          </p:cNvPr>
          <p:cNvSpPr>
            <a:spLocks noGrp="1"/>
          </p:cNvSpPr>
          <p:nvPr>
            <p:ph type="title"/>
          </p:nvPr>
        </p:nvSpPr>
        <p:spPr/>
        <p:txBody>
          <a:bodyPr/>
          <a:lstStyle/>
          <a:p>
            <a:r>
              <a:rPr lang="en-US" sz="3200" dirty="0">
                <a:latin typeface="Adelle Sans" panose="02000503000000020004"/>
              </a:rPr>
              <a:t>Payment Card Industry Data Security Standard - (PCI DSS)</a:t>
            </a:r>
            <a:endParaRPr lang="en-US" dirty="0"/>
          </a:p>
        </p:txBody>
      </p:sp>
    </p:spTree>
    <p:extLst>
      <p:ext uri="{BB962C8B-B14F-4D97-AF65-F5344CB8AC3E}">
        <p14:creationId xmlns:p14="http://schemas.microsoft.com/office/powerpoint/2010/main" val="87591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Center for Internet Security (CIS)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r>
              <a:rPr lang="en-US" sz="2800" dirty="0"/>
              <a:t>The 20 CIS Controls: </a:t>
            </a:r>
            <a:r>
              <a:rPr lang="en-US" sz="2800" dirty="0">
                <a:hlinkClick r:id="rId3"/>
              </a:rPr>
              <a:t>https://www.cisecurity.org/controls/cis-controls-list/</a:t>
            </a:r>
            <a:endParaRPr lang="en-US" sz="2800" dirty="0"/>
          </a:p>
          <a:p>
            <a:pPr marL="457200" lvl="1" indent="0">
              <a:buNone/>
            </a:pPr>
            <a:endParaRPr lang="en-US" sz="2800" dirty="0"/>
          </a:p>
          <a:p>
            <a:pPr marL="457200" lvl="1" indent="0">
              <a:buNone/>
            </a:pPr>
            <a:r>
              <a:rPr lang="en-US" sz="2800" dirty="0"/>
              <a:t>Basic CIS Controls ( 1 - 6 )</a:t>
            </a:r>
          </a:p>
          <a:p>
            <a:pPr marL="457200" lvl="1" indent="0">
              <a:buNone/>
            </a:pPr>
            <a:r>
              <a:rPr lang="en-US" sz="2800" dirty="0"/>
              <a:t>Foundational CIS Controls ( 7 – 16 )</a:t>
            </a:r>
          </a:p>
          <a:p>
            <a:pPr marL="457200" lvl="1" indent="0">
              <a:buNone/>
            </a:pPr>
            <a:r>
              <a:rPr lang="en-US" sz="2800" dirty="0"/>
              <a:t>Organizational CIS Controls ( 17 – 20 )</a:t>
            </a:r>
          </a:p>
          <a:p>
            <a:pPr marL="457200" lvl="1" indent="0">
              <a:buNone/>
            </a:pPr>
            <a:endParaRPr lang="en-US" sz="2800" dirty="0"/>
          </a:p>
          <a:p>
            <a:pPr marL="1371600" lvl="3" indent="0">
              <a:buNone/>
            </a:pPr>
            <a:r>
              <a:rPr lang="fr-FR" sz="2400" b="1" dirty="0"/>
              <a:t>CIS Controls Version 7.1 </a:t>
            </a:r>
            <a:r>
              <a:rPr lang="fr-FR" sz="2400" b="1" dirty="0" err="1"/>
              <a:t>Implementation</a:t>
            </a:r>
            <a:r>
              <a:rPr lang="fr-FR" sz="2400" b="1" dirty="0"/>
              <a:t> Groups 1.2.xlsx</a:t>
            </a:r>
          </a:p>
          <a:p>
            <a:pPr marL="1371600" lvl="3" indent="0">
              <a:buNone/>
            </a:pPr>
            <a:r>
              <a:rPr lang="en-US" sz="2400" b="1" dirty="0"/>
              <a:t>CIS-Controls-Version-7-1.pdf</a:t>
            </a:r>
          </a:p>
          <a:p>
            <a:pPr marL="457200" lvl="1" indent="0">
              <a:buNone/>
            </a:pPr>
            <a:endParaRPr lang="en-US" sz="2800" dirty="0"/>
          </a:p>
        </p:txBody>
      </p:sp>
    </p:spTree>
    <p:extLst>
      <p:ext uri="{BB962C8B-B14F-4D97-AF65-F5344CB8AC3E}">
        <p14:creationId xmlns:p14="http://schemas.microsoft.com/office/powerpoint/2010/main" val="114576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 calcmode="lin" valueType="num">
                                      <p:cBhvr additive="base">
                                        <p:cTn id="13"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 calcmode="lin" valueType="num">
                                      <p:cBhvr additive="base">
                                        <p:cTn id="19"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4" end="4"/>
                                            </p:txEl>
                                          </p:spTgt>
                                        </p:tgtEl>
                                        <p:attrNameLst>
                                          <p:attrName>style.visibility</p:attrName>
                                        </p:attrNameLst>
                                      </p:cBhvr>
                                      <p:to>
                                        <p:strVal val="visible"/>
                                      </p:to>
                                    </p:set>
                                    <p:anim calcmode="lin" valueType="num">
                                      <p:cBhvr additive="base">
                                        <p:cTn id="25"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anim calcmode="lin" valueType="num">
                                      <p:cBhvr additive="base">
                                        <p:cTn id="31"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xEl>
                                              <p:pRg st="7" end="7"/>
                                            </p:txEl>
                                          </p:spTgt>
                                        </p:tgtEl>
                                        <p:attrNameLst>
                                          <p:attrName>style.visibility</p:attrName>
                                        </p:attrNameLst>
                                      </p:cBhvr>
                                      <p:to>
                                        <p:strVal val="visible"/>
                                      </p:to>
                                    </p:set>
                                    <p:anim calcmode="lin" valueType="num">
                                      <p:cBhvr additive="base">
                                        <p:cTn id="37"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D4D6E-E366-4935-AFA2-390896BF6D84}"/>
              </a:ext>
            </a:extLst>
          </p:cNvPr>
          <p:cNvSpPr>
            <a:spLocks noGrp="1"/>
          </p:cNvSpPr>
          <p:nvPr>
            <p:ph idx="1"/>
          </p:nvPr>
        </p:nvSpPr>
        <p:spPr/>
        <p:txBody>
          <a:bodyPr>
            <a:normAutofit fontScale="92500" lnSpcReduction="10000"/>
          </a:bodyPr>
          <a:lstStyle/>
          <a:p>
            <a:pPr marL="0" indent="0">
              <a:buNone/>
            </a:pPr>
            <a:r>
              <a:rPr lang="en-US" sz="2600" dirty="0"/>
              <a:t>The Framework provides a common taxonomy and mechanism for organizations to:</a:t>
            </a:r>
          </a:p>
          <a:p>
            <a:pPr marL="0" indent="0">
              <a:buNone/>
            </a:pPr>
            <a:endParaRPr lang="en-US" dirty="0"/>
          </a:p>
          <a:p>
            <a:pPr marL="341312" lvl="1" indent="0">
              <a:buNone/>
            </a:pPr>
            <a:r>
              <a:rPr lang="en-US" sz="2400" dirty="0"/>
              <a:t>1) Describe their current cybersecurity posture;</a:t>
            </a:r>
          </a:p>
          <a:p>
            <a:pPr marL="341312" lvl="1" indent="0">
              <a:buNone/>
            </a:pPr>
            <a:r>
              <a:rPr lang="en-US" sz="2400" dirty="0"/>
              <a:t>2) Describe their target state for cybersecurity;</a:t>
            </a:r>
          </a:p>
          <a:p>
            <a:pPr marL="341312" lvl="1" indent="0">
              <a:buNone/>
            </a:pPr>
            <a:r>
              <a:rPr lang="en-US" sz="2400" dirty="0"/>
              <a:t>3) Identify and prioritize opportunities for improvement within the context of a</a:t>
            </a:r>
          </a:p>
          <a:p>
            <a:pPr marL="341312" lvl="1" indent="0">
              <a:buNone/>
            </a:pPr>
            <a:r>
              <a:rPr lang="en-US" sz="2400" dirty="0"/>
              <a:t>continuous and repeatable process;</a:t>
            </a:r>
          </a:p>
          <a:p>
            <a:pPr marL="341312" lvl="1" indent="0">
              <a:buNone/>
            </a:pPr>
            <a:r>
              <a:rPr lang="en-US" sz="2400" dirty="0"/>
              <a:t>4) Assess progress toward the target state;</a:t>
            </a:r>
          </a:p>
          <a:p>
            <a:pPr marL="341312" lvl="1" indent="0">
              <a:buNone/>
            </a:pPr>
            <a:r>
              <a:rPr lang="en-US" sz="2400" dirty="0"/>
              <a:t>5) Communicate among internal and external stakeholders about cybersecurity risk.</a:t>
            </a:r>
          </a:p>
          <a:p>
            <a:endParaRPr lang="en-US" dirty="0"/>
          </a:p>
          <a:p>
            <a:pPr marL="0" indent="0">
              <a:buNone/>
            </a:pPr>
            <a:r>
              <a:rPr lang="en-US" sz="2600" dirty="0"/>
              <a:t>NOTE: The Framework is not a one-size-fits-all approach to managing cybersecurity risk for critical infrastructure.</a:t>
            </a:r>
          </a:p>
          <a:p>
            <a:pPr marL="0" indent="0">
              <a:buNone/>
            </a:pPr>
            <a:r>
              <a:rPr lang="en-US" dirty="0"/>
              <a:t>					</a:t>
            </a:r>
            <a:r>
              <a:rPr lang="en-US" b="1" dirty="0"/>
              <a:t>NIST CSF V1-1.pdf</a:t>
            </a:r>
          </a:p>
        </p:txBody>
      </p:sp>
      <p:sp>
        <p:nvSpPr>
          <p:cNvPr id="3" name="Title 2">
            <a:extLst>
              <a:ext uri="{FF2B5EF4-FFF2-40B4-BE49-F238E27FC236}">
                <a16:creationId xmlns:a16="http://schemas.microsoft.com/office/drawing/2014/main" id="{12009F32-A4C1-4291-8AC6-924AE485252B}"/>
              </a:ext>
            </a:extLst>
          </p:cNvPr>
          <p:cNvSpPr>
            <a:spLocks noGrp="1"/>
          </p:cNvSpPr>
          <p:nvPr>
            <p:ph type="title"/>
          </p:nvPr>
        </p:nvSpPr>
        <p:spPr/>
        <p:txBody>
          <a:bodyPr/>
          <a:lstStyle/>
          <a:p>
            <a:r>
              <a:rPr lang="en-US" dirty="0">
                <a:latin typeface="Adelle Sans" panose="02000503000000020004"/>
              </a:rPr>
              <a:t>Key Frameworks -  NIST CSF - Overview</a:t>
            </a:r>
            <a:endParaRPr lang="en-US" dirty="0"/>
          </a:p>
        </p:txBody>
      </p:sp>
    </p:spTree>
    <p:extLst>
      <p:ext uri="{BB962C8B-B14F-4D97-AF65-F5344CB8AC3E}">
        <p14:creationId xmlns:p14="http://schemas.microsoft.com/office/powerpoint/2010/main" val="2910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 calcmode="lin" valueType="num">
                                      <p:cBhvr additive="base">
                                        <p:cTn id="3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NIST CSF - Three Primary Components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457200" lvl="1" indent="0">
              <a:buNone/>
            </a:pPr>
            <a:r>
              <a:rPr lang="en-US" sz="2800" dirty="0"/>
              <a:t>Core</a:t>
            </a:r>
          </a:p>
          <a:p>
            <a:pPr marL="457200" lvl="1" indent="0">
              <a:buNone/>
            </a:pPr>
            <a:r>
              <a:rPr lang="en-US" sz="2800" dirty="0"/>
              <a:t>Desired cybersecurity outcomes organized in a hierarchy and aligned to more detailed guidance and controls</a:t>
            </a:r>
          </a:p>
          <a:p>
            <a:pPr marL="457200" lvl="1" indent="0">
              <a:buNone/>
            </a:pPr>
            <a:endParaRPr lang="en-US" sz="2800" dirty="0"/>
          </a:p>
          <a:p>
            <a:pPr marL="457200" lvl="1" indent="0">
              <a:buNone/>
            </a:pPr>
            <a:r>
              <a:rPr lang="en-US" sz="2800" dirty="0"/>
              <a:t>Profiles</a:t>
            </a:r>
          </a:p>
          <a:p>
            <a:pPr marL="457200" lvl="1" indent="0">
              <a:buNone/>
            </a:pPr>
            <a:r>
              <a:rPr lang="en-US" sz="2800" dirty="0"/>
              <a:t>Alignment of an organization’s requirements and objectives, risk appetite and resources using the desired outcomes of the Framework Core</a:t>
            </a:r>
          </a:p>
          <a:p>
            <a:pPr marL="457200" lvl="1" indent="0">
              <a:buNone/>
            </a:pPr>
            <a:endParaRPr lang="en-US" sz="2800" dirty="0"/>
          </a:p>
          <a:p>
            <a:pPr marL="457200" lvl="1" indent="0">
              <a:buNone/>
            </a:pPr>
            <a:r>
              <a:rPr lang="en-US" sz="2800" dirty="0"/>
              <a:t>Implementation Tiers</a:t>
            </a:r>
          </a:p>
          <a:p>
            <a:pPr marL="457200" lvl="1" indent="0">
              <a:buNone/>
            </a:pPr>
            <a:r>
              <a:rPr lang="en-US" sz="2800" dirty="0"/>
              <a:t>A qualitative measure of organizational cybersecurity risk management practices</a:t>
            </a:r>
          </a:p>
        </p:txBody>
      </p:sp>
    </p:spTree>
    <p:extLst>
      <p:ext uri="{BB962C8B-B14F-4D97-AF65-F5344CB8AC3E}">
        <p14:creationId xmlns:p14="http://schemas.microsoft.com/office/powerpoint/2010/main" val="30717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additive="base">
                                        <p:cTn id="11"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 calcmode="lin" valueType="num">
                                      <p:cBhvr additive="base">
                                        <p:cTn id="1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anim calcmode="lin" valueType="num">
                                      <p:cBhvr additive="base">
                                        <p:cTn id="21"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xEl>
                                              <p:pRg st="6" end="6"/>
                                            </p:txEl>
                                          </p:spTgt>
                                        </p:tgtEl>
                                        <p:attrNameLst>
                                          <p:attrName>style.visibility</p:attrName>
                                        </p:attrNameLst>
                                      </p:cBhvr>
                                      <p:to>
                                        <p:strVal val="visible"/>
                                      </p:to>
                                    </p:set>
                                    <p:anim calcmode="lin" valueType="num">
                                      <p:cBhvr additive="base">
                                        <p:cTn id="2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xEl>
                                              <p:pRg st="7" end="7"/>
                                            </p:txEl>
                                          </p:spTgt>
                                        </p:tgtEl>
                                        <p:attrNameLst>
                                          <p:attrName>style.visibility</p:attrName>
                                        </p:attrNameLst>
                                      </p:cBhvr>
                                      <p:to>
                                        <p:strVal val="visible"/>
                                      </p:to>
                                    </p:set>
                                    <p:anim calcmode="lin" valueType="num">
                                      <p:cBhvr additive="base">
                                        <p:cTn id="31"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NIST RMF - Overview</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dirty="0"/>
          </a:p>
          <a:p>
            <a:pPr marL="457200" lvl="1" indent="0">
              <a:buNone/>
            </a:pPr>
            <a:r>
              <a:rPr lang="en-US" sz="2800" dirty="0"/>
              <a:t>The RMF emphasizes risk management by promoting the development of security and privacy capabilities into information systems throughout the system development life cycle (SDLC);</a:t>
            </a:r>
          </a:p>
          <a:p>
            <a:pPr marL="457200" lvl="1" indent="0">
              <a:buNone/>
            </a:pPr>
            <a:endParaRPr lang="en-US" sz="2800" dirty="0"/>
          </a:p>
          <a:p>
            <a:pPr marL="457200" lvl="1" indent="0">
              <a:buNone/>
            </a:pPr>
            <a:endParaRPr lang="en-US" sz="2800" dirty="0"/>
          </a:p>
          <a:p>
            <a:pPr marL="457200" lvl="1" indent="0">
              <a:buNone/>
            </a:pPr>
            <a:r>
              <a:rPr lang="en-US" sz="2800" dirty="0"/>
              <a:t>The management of organizational risk is a key element in the organization's information security program and provides an effective framework for selecting the appropriate security controls for a system.</a:t>
            </a:r>
          </a:p>
        </p:txBody>
      </p:sp>
    </p:spTree>
    <p:extLst>
      <p:ext uri="{BB962C8B-B14F-4D97-AF65-F5344CB8AC3E}">
        <p14:creationId xmlns:p14="http://schemas.microsoft.com/office/powerpoint/2010/main" val="48578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NIST RMF -  7 Steps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lnSpcReduction="10000"/>
          </a:bodyPr>
          <a:lstStyle/>
          <a:p>
            <a:pPr marL="457200" lvl="1" indent="0">
              <a:buNone/>
            </a:pPr>
            <a:endParaRPr lang="en-US" sz="2800" b="1" dirty="0"/>
          </a:p>
          <a:p>
            <a:pPr marL="457200" lvl="1" indent="0">
              <a:buNone/>
            </a:pPr>
            <a:r>
              <a:rPr lang="en-US" sz="2800" b="1" dirty="0"/>
              <a:t>0. Prepare </a:t>
            </a:r>
            <a:r>
              <a:rPr lang="en-US" sz="2800" dirty="0"/>
              <a:t>carries out essential activities at the organization, mission and business process, and information system levels of the enterprise to help prepare the organization to manage its security and privacy risks using the RMF.</a:t>
            </a:r>
          </a:p>
          <a:p>
            <a:pPr marL="457200" lvl="1" indent="0">
              <a:buNone/>
            </a:pPr>
            <a:endParaRPr lang="en-US" sz="2800" dirty="0"/>
          </a:p>
          <a:p>
            <a:pPr marL="457200" lvl="1" indent="0">
              <a:buNone/>
            </a:pPr>
            <a:r>
              <a:rPr lang="en-US" sz="2800" b="1" dirty="0"/>
              <a:t>1. Categorize</a:t>
            </a:r>
            <a:r>
              <a:rPr lang="en-US" sz="2800" dirty="0"/>
              <a:t> the system and the information processed, stored, and transmitted by that system based on an impact analysis.</a:t>
            </a:r>
          </a:p>
          <a:p>
            <a:pPr marL="457200" lvl="1" indent="0">
              <a:buNone/>
            </a:pPr>
            <a:endParaRPr lang="en-US" sz="2800" dirty="0"/>
          </a:p>
          <a:p>
            <a:pPr marL="457200" lvl="1" indent="0">
              <a:buNone/>
            </a:pPr>
            <a:r>
              <a:rPr lang="en-US" sz="2800" b="1" dirty="0"/>
              <a:t>2. Select</a:t>
            </a:r>
            <a:r>
              <a:rPr lang="en-US" sz="2800" dirty="0"/>
              <a:t> an initial set of baseline security controls for the system based on the security categorization; tailoring and supplementing the security control baseline as needed based on organization assessment of risk and local conditions.</a:t>
            </a:r>
          </a:p>
        </p:txBody>
      </p:sp>
    </p:spTree>
    <p:extLst>
      <p:ext uri="{BB962C8B-B14F-4D97-AF65-F5344CB8AC3E}">
        <p14:creationId xmlns:p14="http://schemas.microsoft.com/office/powerpoint/2010/main" val="28687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anim calcmode="lin" valueType="num">
                                      <p:cBhvr additive="base">
                                        <p:cTn id="1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dirty="0">
                <a:latin typeface="Adelle Sans" panose="02000503000000020004"/>
              </a:rPr>
              <a:t>Key Frameworks -  NIST RMF -  7 Steps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b="1" dirty="0"/>
          </a:p>
          <a:p>
            <a:pPr marL="457200" lvl="1" indent="0">
              <a:buNone/>
            </a:pPr>
            <a:r>
              <a:rPr lang="en-US" sz="2800" b="1" dirty="0"/>
              <a:t>3. Implement </a:t>
            </a:r>
            <a:r>
              <a:rPr lang="en-US" sz="2800" dirty="0"/>
              <a:t>the security controls and document how the controls are deployed within the system and environment of operation.</a:t>
            </a:r>
          </a:p>
          <a:p>
            <a:pPr marL="457200" lvl="1" indent="0">
              <a:buNone/>
            </a:pPr>
            <a:endParaRPr lang="en-US" sz="2800" dirty="0"/>
          </a:p>
          <a:p>
            <a:pPr marL="457200" lvl="1" indent="0">
              <a:buNone/>
            </a:pPr>
            <a:endParaRPr lang="en-US" sz="2800" b="1" dirty="0"/>
          </a:p>
          <a:p>
            <a:pPr marL="457200" lvl="1" indent="0">
              <a:buNone/>
            </a:pPr>
            <a:r>
              <a:rPr lang="en-US" sz="2800" b="1" dirty="0"/>
              <a:t>4. Assess </a:t>
            </a:r>
            <a:r>
              <a:rPr lang="en-US" sz="2800" dirty="0"/>
              <a:t>the security controls using appropriate procedures to determine the extent to which the controls are implemented correctly, operating as intended, and producing the desired outcome with respect to meeting the security requirements for the system.</a:t>
            </a:r>
          </a:p>
        </p:txBody>
      </p:sp>
    </p:spTree>
    <p:extLst>
      <p:ext uri="{BB962C8B-B14F-4D97-AF65-F5344CB8AC3E}">
        <p14:creationId xmlns:p14="http://schemas.microsoft.com/office/powerpoint/2010/main" val="2880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D1374B-8056-453C-B9CB-F2CE6F7A4A20}">
  <ds:schemaRefs>
    <ds:schemaRef ds:uri="http://schemas.microsoft.com/sharepoint/v3/contenttype/forms"/>
  </ds:schemaRefs>
</ds:datastoreItem>
</file>

<file path=customXml/itemProps2.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0CB576-25C8-4779-8B65-85E579DFC235}"/>
</file>

<file path=docProps/app.xml><?xml version="1.0" encoding="utf-8"?>
<Properties xmlns="http://schemas.openxmlformats.org/officeDocument/2006/extended-properties" xmlns:vt="http://schemas.openxmlformats.org/officeDocument/2006/docPropsVTypes">
  <Template>2019 Presentation Dark Theme</Template>
  <TotalTime>2765</TotalTime>
  <Words>1113</Words>
  <Application>Microsoft Office PowerPoint</Application>
  <PresentationFormat>Widescreen</PresentationFormat>
  <Paragraphs>122</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Adelle Sans</vt:lpstr>
      <vt:lpstr>Arial</vt:lpstr>
      <vt:lpstr>Calibri</vt:lpstr>
      <vt:lpstr>Courier New</vt:lpstr>
      <vt:lpstr>Proxima Nova</vt:lpstr>
      <vt:lpstr>Proxima Nova Semibold</vt:lpstr>
      <vt:lpstr>2019 Presentation Dark Theme</vt:lpstr>
      <vt:lpstr>PowerPoint Presentation</vt:lpstr>
      <vt:lpstr>Regulations, Standards and Frameworks - Definition</vt:lpstr>
      <vt:lpstr>Payment Card Industry Data Security Standard - (PCI DSS)</vt:lpstr>
      <vt:lpstr>Key Frameworks -  Center for Internet Security (CIS)</vt:lpstr>
      <vt:lpstr>Key Frameworks -  NIST CSF - Overview</vt:lpstr>
      <vt:lpstr>Key Frameworks -  NIST CSF - Three Primary Components</vt:lpstr>
      <vt:lpstr>Key Frameworks -  NIST RMF - Overview</vt:lpstr>
      <vt:lpstr>Key Frameworks -  NIST RMF -  7 Steps</vt:lpstr>
      <vt:lpstr>Key Frameworks -  NIST RMF -  7 Steps</vt:lpstr>
      <vt:lpstr>Key Frameworks -  NIST RMF -  7 Steps</vt:lpstr>
      <vt:lpstr>Key Frameworks - International Organization for Standardization (ISO) 27001/27002/27701/31000</vt:lpstr>
      <vt:lpstr>Key Frameworks - SSAE SOC 2 Type I/II</vt:lpstr>
      <vt:lpstr>Key Frameworks - SSAE SOC 2 Type I/II</vt:lpstr>
      <vt:lpstr>Key Frameworks –Cloud Security Alliance Cloud Controls Matrix (CSA CCM)</vt:lpstr>
      <vt:lpstr>Benchmarks / secure configuration guides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Adam Gordon</cp:lastModifiedBy>
  <cp:revision>199</cp:revision>
  <dcterms:created xsi:type="dcterms:W3CDTF">2019-03-13T18:02:49Z</dcterms:created>
  <dcterms:modified xsi:type="dcterms:W3CDTF">2021-02-16T20:23:14Z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