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2"/>
  </p:notesMasterIdLst>
  <p:sldIdLst>
    <p:sldId id="256" r:id="rId5"/>
    <p:sldId id="314" r:id="rId6"/>
    <p:sldId id="312" r:id="rId7"/>
    <p:sldId id="309" r:id="rId8"/>
    <p:sldId id="313" r:id="rId9"/>
    <p:sldId id="316" r:id="rId10"/>
    <p:sldId id="3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14"/>
            <p14:sldId id="312"/>
            <p14:sldId id="309"/>
            <p14:sldId id="313"/>
            <p14:sldId id="316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77883"/>
  </p:normalViewPr>
  <p:slideViewPr>
    <p:cSldViewPr snapToGrid="0" snapToObjects="1">
      <p:cViewPr varScale="1">
        <p:scale>
          <a:sx n="52" d="100"/>
          <a:sy n="52" d="100"/>
        </p:scale>
        <p:origin x="1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9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9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1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34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01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Business Continuity vs. Disaster Recovery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500" b="1" dirty="0"/>
              <a:t>Business Continuity (BC)</a:t>
            </a:r>
            <a:r>
              <a:rPr lang="en-US" sz="2500" dirty="0"/>
              <a:t> processes and procedures used to make sure that regular business operations continue during a disaster.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b="1" dirty="0"/>
              <a:t>Disaster Recovery (DR)</a:t>
            </a:r>
            <a:r>
              <a:rPr lang="en-US" sz="2500" dirty="0"/>
              <a:t> designed to prevent or minimize data loss and business disruption resulting from catastrophic events.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b="1" dirty="0"/>
              <a:t>Business Continuity Planning (BCP)</a:t>
            </a:r>
            <a:r>
              <a:rPr lang="en-US" sz="2500" dirty="0"/>
              <a:t> ensures that all areas will be able to maintain essential operations or be able to resume them as quickly as possible in the event of a crisis or emergency. 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b="1" dirty="0"/>
              <a:t>Disaster Recovery Planning (DRP)</a:t>
            </a:r>
            <a:r>
              <a:rPr lang="en-US" sz="2500" dirty="0"/>
              <a:t> the subset of BCP that focuses on recovering IT infrastructure and systems.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7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What is the Business Impact Analysis (BIA)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4000" dirty="0"/>
              <a:t>“Correlate the system with the critical mission/business processes and services provided, and based on that information, characterize the consequences of a disruption.”   (* NIST SP800-34R1 (page 15)) 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Goals: </a:t>
            </a:r>
          </a:p>
          <a:p>
            <a:r>
              <a:rPr lang="en-US" sz="4000" dirty="0"/>
              <a:t>Determine Criticality</a:t>
            </a:r>
          </a:p>
          <a:p>
            <a:r>
              <a:rPr lang="en-US" sz="4000" dirty="0"/>
              <a:t>Estimate Maximum Downtime</a:t>
            </a:r>
          </a:p>
          <a:p>
            <a:r>
              <a:rPr lang="en-US" sz="4000" dirty="0"/>
              <a:t>Evaluate Internal / External Resource Requirements</a:t>
            </a:r>
          </a:p>
        </p:txBody>
      </p:sp>
    </p:spTree>
    <p:extLst>
      <p:ext uri="{BB962C8B-B14F-4D97-AF65-F5344CB8AC3E}">
        <p14:creationId xmlns:p14="http://schemas.microsoft.com/office/powerpoint/2010/main" val="68941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Adelle Sans" panose="02000503000000020004"/>
              </a:rPr>
              <a:t>What is the Business Impact Analysis (BIA) Process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Step 1:</a:t>
            </a:r>
            <a:r>
              <a:rPr lang="en-US" sz="3200" dirty="0"/>
              <a:t> Gather requirements/information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Step 2:</a:t>
            </a:r>
            <a:r>
              <a:rPr lang="en-US" sz="3200" dirty="0"/>
              <a:t> Vulnerability assessment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Step 3:</a:t>
            </a:r>
            <a:r>
              <a:rPr lang="en-US" sz="3200" dirty="0"/>
              <a:t> Risk Analysis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it-IT" sz="3200" dirty="0"/>
              <a:t> </a:t>
            </a:r>
            <a:r>
              <a:rPr lang="it-IT" sz="2900" dirty="0"/>
              <a:t>Quantitative - ALE = SLE * ARO  ===&gt;   ALE = (AV*EF) * ARO</a:t>
            </a:r>
          </a:p>
          <a:p>
            <a:pPr marL="0" indent="0">
              <a:buNone/>
            </a:pPr>
            <a:r>
              <a:rPr lang="it-IT" sz="2900" dirty="0"/>
              <a:t>	 Qualitative</a:t>
            </a:r>
            <a:endParaRPr lang="en-US" sz="2900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Step 4:</a:t>
            </a:r>
            <a:r>
              <a:rPr lang="en-US" sz="3200" dirty="0"/>
              <a:t> Communicate Results</a:t>
            </a:r>
          </a:p>
        </p:txBody>
      </p:sp>
    </p:spTree>
    <p:extLst>
      <p:ext uri="{BB962C8B-B14F-4D97-AF65-F5344CB8AC3E}">
        <p14:creationId xmlns:p14="http://schemas.microsoft.com/office/powerpoint/2010/main" val="184171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How do we Determine Downtime? 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3700" dirty="0"/>
              <a:t>Maximum Allowable Downtime (MAD) / Maximum Tolerable Downtime (MTD)</a:t>
            </a:r>
          </a:p>
          <a:p>
            <a:endParaRPr lang="en-US" sz="3700" dirty="0"/>
          </a:p>
          <a:p>
            <a:r>
              <a:rPr lang="en-US" sz="3700" dirty="0"/>
              <a:t>Recovery Time Objective (RTO)</a:t>
            </a:r>
          </a:p>
          <a:p>
            <a:endParaRPr lang="en-US" sz="3700" dirty="0"/>
          </a:p>
          <a:p>
            <a:r>
              <a:rPr lang="en-US" sz="3700" dirty="0"/>
              <a:t>Work Recovery Time (WRT)</a:t>
            </a:r>
          </a:p>
          <a:p>
            <a:endParaRPr lang="en-US" sz="3700" dirty="0"/>
          </a:p>
          <a:p>
            <a:r>
              <a:rPr lang="en-US" sz="3700" dirty="0"/>
              <a:t>Recovery Point Objective (RPO)</a:t>
            </a:r>
          </a:p>
        </p:txBody>
      </p:sp>
    </p:spTree>
    <p:extLst>
      <p:ext uri="{BB962C8B-B14F-4D97-AF65-F5344CB8AC3E}">
        <p14:creationId xmlns:p14="http://schemas.microsoft.com/office/powerpoint/2010/main" val="353967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How do we Determine Downtime?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FDED80-75D4-4248-83FE-22C3085EE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601" y="1162050"/>
            <a:ext cx="10803623" cy="4687888"/>
          </a:xfrm>
        </p:spPr>
      </p:pic>
    </p:spTree>
    <p:extLst>
      <p:ext uri="{BB962C8B-B14F-4D97-AF65-F5344CB8AC3E}">
        <p14:creationId xmlns:p14="http://schemas.microsoft.com/office/powerpoint/2010/main" val="320988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Odds &amp; Ends… 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3700" dirty="0"/>
              <a:t>Mean time to repair (MTTR)</a:t>
            </a:r>
          </a:p>
          <a:p>
            <a:endParaRPr lang="en-US" sz="3700" dirty="0"/>
          </a:p>
          <a:p>
            <a:r>
              <a:rPr lang="en-US" sz="3700" dirty="0"/>
              <a:t>Mean time between failures (MTBF)</a:t>
            </a:r>
          </a:p>
          <a:p>
            <a:endParaRPr lang="en-US" sz="3700" dirty="0"/>
          </a:p>
          <a:p>
            <a:r>
              <a:rPr lang="en-US" sz="3700" dirty="0"/>
              <a:t>Single point of failure (SPOF)</a:t>
            </a:r>
          </a:p>
          <a:p>
            <a:endParaRPr lang="en-US" sz="3700" dirty="0"/>
          </a:p>
          <a:p>
            <a:r>
              <a:rPr lang="en-US" sz="3700" dirty="0"/>
              <a:t>Mission essential functions – the limited set </a:t>
            </a:r>
            <a:r>
              <a:rPr lang="en-US" sz="3700"/>
              <a:t>of functions </a:t>
            </a:r>
            <a:r>
              <a:rPr lang="en-US" sz="3700" dirty="0"/>
              <a:t>that must be continued throughout or resumed rapidly after a disruption of normal activities</a:t>
            </a:r>
          </a:p>
        </p:txBody>
      </p:sp>
    </p:spTree>
    <p:extLst>
      <p:ext uri="{BB962C8B-B14F-4D97-AF65-F5344CB8AC3E}">
        <p14:creationId xmlns:p14="http://schemas.microsoft.com/office/powerpoint/2010/main" val="4113546338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8C9312-2D0B-49E2-B3CF-7C3563A9D95E}"/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4251</TotalTime>
  <Words>325</Words>
  <Application>Microsoft Office PowerPoint</Application>
  <PresentationFormat>Widescreen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Business Continuity vs. Disaster Recovery</vt:lpstr>
      <vt:lpstr>What is the Business Impact Analysis (BIA) ?</vt:lpstr>
      <vt:lpstr>What is the Business Impact Analysis (BIA) Process ?</vt:lpstr>
      <vt:lpstr>How do we Determine Downtime? </vt:lpstr>
      <vt:lpstr>How do we Determine Downtime? </vt:lpstr>
      <vt:lpstr>Odds &amp; Ends…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Adam Gordon</cp:lastModifiedBy>
  <cp:revision>247</cp:revision>
  <dcterms:created xsi:type="dcterms:W3CDTF">2019-03-13T18:02:49Z</dcterms:created>
  <dcterms:modified xsi:type="dcterms:W3CDTF">2021-03-04T19:39:30Z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