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312" r:id="rId6"/>
    <p:sldId id="309" r:id="rId7"/>
    <p:sldId id="313" r:id="rId8"/>
    <p:sldId id="314" r:id="rId9"/>
    <p:sldId id="316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2"/>
            <p14:sldId id="309"/>
            <p14:sldId id="313"/>
            <p14:sldId id="314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4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are the MUST KNOW RISK TERMS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4000" dirty="0"/>
              <a:t> Risk Register</a:t>
            </a:r>
          </a:p>
          <a:p>
            <a:r>
              <a:rPr lang="en-US" sz="4000" dirty="0"/>
              <a:t> Risk Matrix – Heat Map</a:t>
            </a:r>
          </a:p>
          <a:p>
            <a:r>
              <a:rPr lang="en-US" sz="4000" dirty="0"/>
              <a:t> Risk Control Assessment / Self Assessment</a:t>
            </a:r>
          </a:p>
          <a:p>
            <a:r>
              <a:rPr lang="en-US" sz="4000" dirty="0"/>
              <a:t> Risk Awareness</a:t>
            </a:r>
          </a:p>
          <a:p>
            <a:r>
              <a:rPr lang="en-US" sz="4000" dirty="0"/>
              <a:t> Risk Appetite</a:t>
            </a:r>
          </a:p>
          <a:p>
            <a:r>
              <a:rPr lang="en-US" sz="4000" dirty="0"/>
              <a:t> Inherent Risk</a:t>
            </a:r>
          </a:p>
          <a:p>
            <a:r>
              <a:rPr lang="en-US" sz="4000" dirty="0"/>
              <a:t> Residual Risk</a:t>
            </a:r>
          </a:p>
        </p:txBody>
      </p:sp>
    </p:spTree>
    <p:extLst>
      <p:ext uri="{BB962C8B-B14F-4D97-AF65-F5344CB8AC3E}">
        <p14:creationId xmlns:p14="http://schemas.microsoft.com/office/powerpoint/2010/main" val="68941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 the Risk Assessment Process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Step 1:</a:t>
            </a:r>
            <a:r>
              <a:rPr lang="en-US" sz="2800" dirty="0"/>
              <a:t> Prepare for Assessment</a:t>
            </a:r>
          </a:p>
          <a:p>
            <a:pPr marL="0" indent="0">
              <a:buNone/>
            </a:pPr>
            <a:r>
              <a:rPr lang="en-US" sz="2800" b="1" dirty="0"/>
              <a:t>Step 2:</a:t>
            </a:r>
            <a:r>
              <a:rPr lang="en-US" sz="2800" dirty="0"/>
              <a:t>  Conduct Assessment</a:t>
            </a:r>
          </a:p>
          <a:p>
            <a:pPr marL="0" indent="0">
              <a:buNone/>
            </a:pPr>
            <a:r>
              <a:rPr lang="en-US" sz="2800" dirty="0"/>
              <a:t>	a. Identify threat sources &amp; events</a:t>
            </a:r>
          </a:p>
          <a:p>
            <a:pPr marL="0" indent="0">
              <a:buNone/>
            </a:pPr>
            <a:r>
              <a:rPr lang="en-US" sz="2800" dirty="0"/>
              <a:t>	b. Identify vulnerabilities &amp; predisposing conditions</a:t>
            </a:r>
          </a:p>
          <a:p>
            <a:pPr marL="0" indent="0">
              <a:buNone/>
            </a:pPr>
            <a:r>
              <a:rPr lang="en-US" sz="2800" dirty="0"/>
              <a:t>	c. Determine likelihood of occurrence</a:t>
            </a:r>
          </a:p>
          <a:p>
            <a:pPr marL="0" indent="0">
              <a:buNone/>
            </a:pPr>
            <a:r>
              <a:rPr lang="en-US" sz="2800" dirty="0"/>
              <a:t>	d. Determine magnitude of impact</a:t>
            </a:r>
          </a:p>
          <a:p>
            <a:pPr marL="0" indent="0">
              <a:buNone/>
            </a:pPr>
            <a:r>
              <a:rPr lang="en-US" sz="2800" dirty="0"/>
              <a:t>	e. Determine Risk</a:t>
            </a:r>
          </a:p>
          <a:p>
            <a:pPr marL="0" indent="0">
              <a:buNone/>
            </a:pPr>
            <a:r>
              <a:rPr lang="en-US" sz="2800" b="1" dirty="0"/>
              <a:t>Step 3:</a:t>
            </a:r>
            <a:r>
              <a:rPr lang="en-US" sz="2800" dirty="0"/>
              <a:t> Communicate Results</a:t>
            </a:r>
          </a:p>
          <a:p>
            <a:pPr marL="0" indent="0">
              <a:buNone/>
            </a:pPr>
            <a:r>
              <a:rPr lang="en-US" sz="2800" b="1" dirty="0"/>
              <a:t>Step 4:</a:t>
            </a:r>
            <a:r>
              <a:rPr lang="en-US" sz="2800" dirty="0"/>
              <a:t> Maintain Assessment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900" dirty="0"/>
              <a:t>* NIST SP800-30R1 (page 23)</a:t>
            </a:r>
          </a:p>
        </p:txBody>
      </p:sp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 Quantitative Risk Assessment  - FORMULA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dirty="0"/>
              <a:t>Quantitative - measures "tangibles" | Numerical assessment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Annualized Loss Expectancy (ALE) = Single Loss Expectancy (SLE) * Annual Rate Occurrence (ARO)</a:t>
            </a:r>
          </a:p>
        </p:txBody>
      </p:sp>
    </p:spTree>
    <p:extLst>
      <p:ext uri="{BB962C8B-B14F-4D97-AF65-F5344CB8AC3E}">
        <p14:creationId xmlns:p14="http://schemas.microsoft.com/office/powerpoint/2010/main" val="35396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 Quantitative Risk Assessment - FORMULA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600" dirty="0"/>
              <a:t>SLE = asset value (AV) × exposure factor (EF)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b="1" dirty="0"/>
              <a:t>Asset Value (AV)</a:t>
            </a:r>
            <a:r>
              <a:rPr lang="en-US" sz="3200" dirty="0"/>
              <a:t> - $$$ amount asset is worth to the organization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b="1" dirty="0"/>
              <a:t>Exposure Factor (EF)</a:t>
            </a:r>
            <a:r>
              <a:rPr lang="en-US" sz="3200" dirty="0"/>
              <a:t> - % of loss experienced IF a specific asset were attacked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2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 Quantitative Risk Assessment  - EXAMPLE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600" b="1" dirty="0"/>
              <a:t>				</a:t>
            </a:r>
            <a:r>
              <a:rPr lang="en-US" sz="3900" b="1" dirty="0"/>
              <a:t>ALE = SLE  *  ARO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3600" dirty="0"/>
              <a:t>ALE = ____</a:t>
            </a:r>
          </a:p>
          <a:p>
            <a:r>
              <a:rPr lang="en-US" sz="3600" dirty="0"/>
              <a:t>SLE = __$10.00__   ($100.00 * 10%)</a:t>
            </a:r>
          </a:p>
          <a:p>
            <a:r>
              <a:rPr lang="en-US" sz="3600" dirty="0"/>
              <a:t>ARO = __10__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Countermeasure is less than ALE  Do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Countermeasure is equal to ALE   Do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Countermeasure is greater than ALE  Think before acting</a:t>
            </a:r>
          </a:p>
        </p:txBody>
      </p:sp>
    </p:spTree>
    <p:extLst>
      <p:ext uri="{BB962C8B-B14F-4D97-AF65-F5344CB8AC3E}">
        <p14:creationId xmlns:p14="http://schemas.microsoft.com/office/powerpoint/2010/main" val="44599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 Qualitative Risk Assessment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dirty="0"/>
              <a:t>Qualitative - measures "intangibles" | the product of likelihood and impact produces the level of risk.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The higher the risk level, the more immediate the need for the organization to address the issue. (Risk Matrix)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607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25D484-6C25-4188-8640-07E28FD3129A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3993</TotalTime>
  <Words>318</Words>
  <Application>Microsoft Office PowerPoint</Application>
  <PresentationFormat>Widescreen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What are the MUST KNOW RISK TERMS ?</vt:lpstr>
      <vt:lpstr>What is the Risk Assessment Process ?</vt:lpstr>
      <vt:lpstr>What is Quantitative Risk Assessment  - FORMULA</vt:lpstr>
      <vt:lpstr>What is Quantitative Risk Assessment - FORMULA</vt:lpstr>
      <vt:lpstr>What is Quantitative Risk Assessment  - EXAMPLE</vt:lpstr>
      <vt:lpstr>What is Qualitative Risk Assessment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Adam Gordon</cp:lastModifiedBy>
  <cp:revision>236</cp:revision>
  <dcterms:created xsi:type="dcterms:W3CDTF">2019-03-13T18:02:49Z</dcterms:created>
  <dcterms:modified xsi:type="dcterms:W3CDTF">2021-03-02T15:02:20Z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