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5"/>
  </p:notesMasterIdLst>
  <p:sldIdLst>
    <p:sldId id="256" r:id="rId5"/>
    <p:sldId id="277" r:id="rId6"/>
    <p:sldId id="284" r:id="rId7"/>
    <p:sldId id="291" r:id="rId8"/>
    <p:sldId id="292" r:id="rId9"/>
    <p:sldId id="295" r:id="rId10"/>
    <p:sldId id="297" r:id="rId11"/>
    <p:sldId id="281" r:id="rId12"/>
    <p:sldId id="293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277"/>
            <p14:sldId id="284"/>
            <p14:sldId id="291"/>
            <p14:sldId id="292"/>
            <p14:sldId id="295"/>
            <p14:sldId id="297"/>
            <p14:sldId id="281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1"/>
    <p:restoredTop sz="73986"/>
  </p:normalViewPr>
  <p:slideViewPr>
    <p:cSldViewPr snapToGrid="0" snapToObjects="1">
      <p:cViewPr>
        <p:scale>
          <a:sx n="100" d="100"/>
          <a:sy n="100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14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03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72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ARP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0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ARP Table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Wireshark with ping to bogus IP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the ARP process trying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show legit/complete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1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ARP cache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Wireshark with ping to bogus IP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the ARP process trying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show legit/complete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32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ARP cache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Wireshark with ping to bogus IP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the ARP process trying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show legit/complete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93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35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MAC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5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hyperlink" Target="https://commons.wikimedia.org/wiki/File:Crystal_Project_harddrive.p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hyperlink" Target="https://academy.hsoub.com/certificates/comptia/%D9%85%D9%83%D9%88%D9%86%D8%A7%D8%AA-%D8%A7%D9%84%D8%B4%D8%A8%D9%83%D8%A9-%D8%A7%D9%84%D9%85%D8%AD%D9%84%D9%8A%D9%91%D9%8E%D8%A9-r66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oodfreephotos.com/vector-images/database-symbol-vector-clipart.png.php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://stitchingwithattitude.blogspot.com/2012/03/webinar-learning-new-things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oodfreephotos.com/vector-images/database-symbol-vector-clipart.png.php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://stitchingwithattitude.blogspot.com/2012/03/webinar-learning-new-things.html" TargetMode="External"/><Relationship Id="rId9" Type="http://schemas.openxmlformats.org/officeDocument/2006/relationships/hyperlink" Target="https://commons.wikimedia.org/wiki/File:Papapishu-poison-bottle.sv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itchingwithattitude.blogspot.com/2012/03/webinar-learning-new-things.html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www.clker.com/clipart-network-card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itchingwithattitude.blogspot.com/2012/03/webinar-learning-new-things.html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www.clker.com/clipart-network-card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itchingwithattitude.blogspot.com/2012/03/webinar-learning-new-things.html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academy.hsoub.com/certificates/comptia/%D9%85%D9%83%D9%88%D9%86%D8%A7%D8%AA-%D8%A7%D9%84%D8%B4%D8%A8%D9%83%D8%A9-%D8%A7%D9%84%D9%85%D8%AD%D9%84%D9%8A%D9%91%D9%8E%D8%A9-r66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hyperlink" Target="https://commons.wikimedia.org/wiki/File:Not_allowed.sv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hyperlink" Target="https://academy.hsoub.com/certificates/comptia/%D9%85%D9%83%D9%88%D9%86%D8%A7%D8%AA-%D8%A7%D9%84%D8%B4%D8%A8%D9%83%D8%A9-%D8%A7%D9%84%D9%85%D8%AD%D9%84%D9%8A%D9%91%D9%8E%D8%A9-r6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MAC Flooding</a:t>
            </a:r>
          </a:p>
        </p:txBody>
      </p:sp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85904533-0BF4-7545-A275-DD5775FB8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78811" y="1594380"/>
            <a:ext cx="4937369" cy="1010618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48C456-5125-EB48-8CF8-97F6BBCD9058}"/>
              </a:ext>
            </a:extLst>
          </p:cNvPr>
          <p:cNvCxnSpPr>
            <a:cxnSpLocks/>
          </p:cNvCxnSpPr>
          <p:nvPr/>
        </p:nvCxnSpPr>
        <p:spPr>
          <a:xfrm flipH="1">
            <a:off x="3478811" y="2637474"/>
            <a:ext cx="861391" cy="127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A6A277-5F9B-4145-98BD-0AA9D0BB5D04}"/>
              </a:ext>
            </a:extLst>
          </p:cNvPr>
          <p:cNvCxnSpPr>
            <a:cxnSpLocks/>
          </p:cNvCxnSpPr>
          <p:nvPr/>
        </p:nvCxnSpPr>
        <p:spPr>
          <a:xfrm flipH="1">
            <a:off x="4545496" y="2637474"/>
            <a:ext cx="371292" cy="129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9C5A0A-3971-4A4B-B7C4-08C00D058F4B}"/>
              </a:ext>
            </a:extLst>
          </p:cNvPr>
          <p:cNvCxnSpPr>
            <a:cxnSpLocks/>
          </p:cNvCxnSpPr>
          <p:nvPr/>
        </p:nvCxnSpPr>
        <p:spPr>
          <a:xfrm>
            <a:off x="5453500" y="2648835"/>
            <a:ext cx="0" cy="127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9CABE4-4EBA-5F41-A9F9-50CAF31E1BF1}"/>
              </a:ext>
            </a:extLst>
          </p:cNvPr>
          <p:cNvCxnSpPr>
            <a:cxnSpLocks/>
          </p:cNvCxnSpPr>
          <p:nvPr/>
        </p:nvCxnSpPr>
        <p:spPr>
          <a:xfrm>
            <a:off x="6094915" y="2637473"/>
            <a:ext cx="13022" cy="131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7FC323-8D24-8944-93EC-449A5283B688}"/>
              </a:ext>
            </a:extLst>
          </p:cNvPr>
          <p:cNvCxnSpPr>
            <a:cxnSpLocks/>
          </p:cNvCxnSpPr>
          <p:nvPr/>
        </p:nvCxnSpPr>
        <p:spPr>
          <a:xfrm>
            <a:off x="6644880" y="2648835"/>
            <a:ext cx="272755" cy="125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7326F4-DE99-E74E-B901-F4B5CDB64DB7}"/>
              </a:ext>
            </a:extLst>
          </p:cNvPr>
          <p:cNvCxnSpPr>
            <a:cxnSpLocks/>
          </p:cNvCxnSpPr>
          <p:nvPr/>
        </p:nvCxnSpPr>
        <p:spPr>
          <a:xfrm>
            <a:off x="7119156" y="2648835"/>
            <a:ext cx="487592" cy="130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21E71F-3FD7-454A-838B-9CD3A2309F40}"/>
              </a:ext>
            </a:extLst>
          </p:cNvPr>
          <p:cNvCxnSpPr>
            <a:cxnSpLocks/>
          </p:cNvCxnSpPr>
          <p:nvPr/>
        </p:nvCxnSpPr>
        <p:spPr>
          <a:xfrm>
            <a:off x="7776222" y="2604998"/>
            <a:ext cx="532891" cy="131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2C95275-8E1F-6546-ACDF-9A449728CDAD}"/>
              </a:ext>
            </a:extLst>
          </p:cNvPr>
          <p:cNvSpPr txBox="1"/>
          <p:nvPr/>
        </p:nvSpPr>
        <p:spPr>
          <a:xfrm>
            <a:off x="2426728" y="1691452"/>
            <a:ext cx="10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Fail-open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FDEFAE3-4C9C-3F4E-BFC2-50531A6B092B}"/>
              </a:ext>
            </a:extLst>
          </p:cNvPr>
          <p:cNvSpPr txBox="1"/>
          <p:nvPr/>
        </p:nvSpPr>
        <p:spPr>
          <a:xfrm>
            <a:off x="4161845" y="4224324"/>
            <a:ext cx="35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Flood all ports with broadcast traffic</a:t>
            </a:r>
          </a:p>
        </p:txBody>
      </p:sp>
      <p:pic>
        <p:nvPicPr>
          <p:cNvPr id="87" name="Picture 86" descr="A picture containing computer, computer&#10;&#10;Description automatically generated">
            <a:extLst>
              <a:ext uri="{FF2B5EF4-FFF2-40B4-BE49-F238E27FC236}">
                <a16:creationId xmlns:a16="http://schemas.microsoft.com/office/drawing/2014/main" id="{E574E180-30DC-0C4F-9436-6C73E4682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1544" y="4862861"/>
            <a:ext cx="1625600" cy="162560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1B13C2AB-A241-5845-99ED-562A23015491}"/>
              </a:ext>
            </a:extLst>
          </p:cNvPr>
          <p:cNvSpPr txBox="1"/>
          <p:nvPr/>
        </p:nvSpPr>
        <p:spPr>
          <a:xfrm>
            <a:off x="6888478" y="4862861"/>
            <a:ext cx="88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Sniffing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DD4C5E1-3338-6E4E-B838-B66D90AB2A5B}"/>
              </a:ext>
            </a:extLst>
          </p:cNvPr>
          <p:cNvCxnSpPr>
            <a:cxnSpLocks/>
          </p:cNvCxnSpPr>
          <p:nvPr/>
        </p:nvCxnSpPr>
        <p:spPr>
          <a:xfrm>
            <a:off x="6917635" y="5743565"/>
            <a:ext cx="1087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3" name="Picture 92" descr="A close up of electronics&#10;&#10;Description automatically generated">
            <a:extLst>
              <a:ext uri="{FF2B5EF4-FFF2-40B4-BE49-F238E27FC236}">
                <a16:creationId xmlns:a16="http://schemas.microsoft.com/office/drawing/2014/main" id="{36D47668-41C2-7C42-B6CF-57CC73431A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937556" y="5047527"/>
            <a:ext cx="1502104" cy="150210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9F29C0A2-A716-2545-ADCC-31E602940A58}"/>
              </a:ext>
            </a:extLst>
          </p:cNvPr>
          <p:cNvSpPr txBox="1"/>
          <p:nvPr/>
        </p:nvSpPr>
        <p:spPr>
          <a:xfrm>
            <a:off x="9439660" y="5429247"/>
            <a:ext cx="183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Store/use all data</a:t>
            </a:r>
          </a:p>
        </p:txBody>
      </p:sp>
    </p:spTree>
    <p:extLst>
      <p:ext uri="{BB962C8B-B14F-4D97-AF65-F5344CB8AC3E}">
        <p14:creationId xmlns:p14="http://schemas.microsoft.com/office/powerpoint/2010/main" val="218974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9" grpId="0"/>
      <p:bldP spid="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ARP Poisoning</a:t>
            </a:r>
          </a:p>
          <a:p>
            <a:r>
              <a:rPr lang="en-US" sz="3600" dirty="0"/>
              <a:t>MAC Cloning</a:t>
            </a:r>
          </a:p>
          <a:p>
            <a:r>
              <a:rPr lang="en-US" sz="3600" dirty="0"/>
              <a:t>MAC Flooding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Layer 2 Attacks</a:t>
            </a:r>
          </a:p>
        </p:txBody>
      </p:sp>
    </p:spTree>
    <p:extLst>
      <p:ext uri="{BB962C8B-B14F-4D97-AF65-F5344CB8AC3E}">
        <p14:creationId xmlns:p14="http://schemas.microsoft.com/office/powerpoint/2010/main" val="24726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Layer 2 and OSI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022336-7577-8E4F-808E-EB31B4275C77}"/>
              </a:ext>
            </a:extLst>
          </p:cNvPr>
          <p:cNvSpPr/>
          <p:nvPr/>
        </p:nvSpPr>
        <p:spPr>
          <a:xfrm>
            <a:off x="4909038" y="1272635"/>
            <a:ext cx="2373923" cy="690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545B1F-7D9C-5D4E-839E-29911686034F}"/>
              </a:ext>
            </a:extLst>
          </p:cNvPr>
          <p:cNvSpPr/>
          <p:nvPr/>
        </p:nvSpPr>
        <p:spPr>
          <a:xfrm>
            <a:off x="4907723" y="1962934"/>
            <a:ext cx="2373923" cy="690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9F3EEB-EA5E-4D41-89D8-7FEB2130E58D}"/>
              </a:ext>
            </a:extLst>
          </p:cNvPr>
          <p:cNvSpPr/>
          <p:nvPr/>
        </p:nvSpPr>
        <p:spPr>
          <a:xfrm>
            <a:off x="4907722" y="2653233"/>
            <a:ext cx="2373923" cy="690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2AB89D-ACAF-8848-82E5-E2300DC97A38}"/>
              </a:ext>
            </a:extLst>
          </p:cNvPr>
          <p:cNvSpPr/>
          <p:nvPr/>
        </p:nvSpPr>
        <p:spPr>
          <a:xfrm>
            <a:off x="4907722" y="3343532"/>
            <a:ext cx="2373923" cy="690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Transport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DE9C8F-36D3-964E-8BFE-CD0C4B65D89C}"/>
              </a:ext>
            </a:extLst>
          </p:cNvPr>
          <p:cNvSpPr/>
          <p:nvPr/>
        </p:nvSpPr>
        <p:spPr>
          <a:xfrm>
            <a:off x="4906407" y="4033831"/>
            <a:ext cx="2373923" cy="690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23838D-9EC4-4044-9104-119B8D3326A6}"/>
              </a:ext>
            </a:extLst>
          </p:cNvPr>
          <p:cNvSpPr/>
          <p:nvPr/>
        </p:nvSpPr>
        <p:spPr>
          <a:xfrm>
            <a:off x="4906406" y="4724130"/>
            <a:ext cx="2373923" cy="690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Link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A02E69-4A86-8B43-B34B-0F5E81AA4494}"/>
              </a:ext>
            </a:extLst>
          </p:cNvPr>
          <p:cNvSpPr/>
          <p:nvPr/>
        </p:nvSpPr>
        <p:spPr>
          <a:xfrm>
            <a:off x="4906406" y="5414429"/>
            <a:ext cx="2373923" cy="690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41B2F-13A1-724D-A7EC-209B7A1F313A}"/>
              </a:ext>
            </a:extLst>
          </p:cNvPr>
          <p:cNvSpPr txBox="1"/>
          <p:nvPr/>
        </p:nvSpPr>
        <p:spPr>
          <a:xfrm>
            <a:off x="5699113" y="1443571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Access to network resources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4878AE-F7B1-6C48-AFA2-6C790176A136}"/>
              </a:ext>
            </a:extLst>
          </p:cNvPr>
          <p:cNvSpPr txBox="1"/>
          <p:nvPr/>
        </p:nvSpPr>
        <p:spPr>
          <a:xfrm>
            <a:off x="5607677" y="2147370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Formatting to standard format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848E9B-6493-9A45-AD95-B44C5ACCD629}"/>
              </a:ext>
            </a:extLst>
          </p:cNvPr>
          <p:cNvSpPr txBox="1"/>
          <p:nvPr/>
        </p:nvSpPr>
        <p:spPr>
          <a:xfrm>
            <a:off x="4886487" y="2851170"/>
            <a:ext cx="495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Opening, closing, maintaining communication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5EACEA-9AA0-8348-9B49-CCBFB21E923A}"/>
              </a:ext>
            </a:extLst>
          </p:cNvPr>
          <p:cNvSpPr txBox="1"/>
          <p:nvPr/>
        </p:nvSpPr>
        <p:spPr>
          <a:xfrm>
            <a:off x="4886487" y="3514269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Sequencing, segmentation, host-to-host communication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C63D00-586B-A54C-9381-B9805092E2BB}"/>
              </a:ext>
            </a:extLst>
          </p:cNvPr>
          <p:cNvSpPr txBox="1"/>
          <p:nvPr/>
        </p:nvSpPr>
        <p:spPr>
          <a:xfrm>
            <a:off x="6308797" y="4177368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Addressing and routing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2D1C88-D5A4-6F4D-95A6-7FA8324F16CE}"/>
              </a:ext>
            </a:extLst>
          </p:cNvPr>
          <p:cNvSpPr txBox="1"/>
          <p:nvPr/>
        </p:nvSpPr>
        <p:spPr>
          <a:xfrm>
            <a:off x="5019983" y="4922067"/>
            <a:ext cx="519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LAN communications, forwarding, media access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DA5419-2605-3249-8700-7691F382F19B}"/>
              </a:ext>
            </a:extLst>
          </p:cNvPr>
          <p:cNvSpPr txBox="1"/>
          <p:nvPr/>
        </p:nvSpPr>
        <p:spPr>
          <a:xfrm>
            <a:off x="5520378" y="5612565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Electrical communications, media</a:t>
            </a:r>
          </a:p>
        </p:txBody>
      </p:sp>
    </p:spTree>
    <p:extLst>
      <p:ext uri="{BB962C8B-B14F-4D97-AF65-F5344CB8AC3E}">
        <p14:creationId xmlns:p14="http://schemas.microsoft.com/office/powerpoint/2010/main" val="35612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768 0 " pathEditMode="relative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768 0 " pathEditMode="relative" ptsTypes="AA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768 0 " pathEditMode="relative" ptsTypes="AA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768 0 " pathEditMode="relative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768 0 " pathEditMode="relative" ptsTypes="AA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768 0 " pathEditMode="relative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768 0 " pathEditMode="relative" ptsTypes="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8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ARP Process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23838D-9EC4-4044-9104-119B8D3326A6}"/>
              </a:ext>
            </a:extLst>
          </p:cNvPr>
          <p:cNvSpPr/>
          <p:nvPr/>
        </p:nvSpPr>
        <p:spPr>
          <a:xfrm>
            <a:off x="3070131" y="4124048"/>
            <a:ext cx="2373923" cy="690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Link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728821-1805-CB40-83F0-B47067B3DFED}"/>
              </a:ext>
            </a:extLst>
          </p:cNvPr>
          <p:cNvSpPr/>
          <p:nvPr/>
        </p:nvSpPr>
        <p:spPr>
          <a:xfrm>
            <a:off x="3070132" y="1842738"/>
            <a:ext cx="2373923" cy="690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C5ADA6-5BD3-4941-BF19-3A4F491E63FC}"/>
              </a:ext>
            </a:extLst>
          </p:cNvPr>
          <p:cNvSpPr txBox="1"/>
          <p:nvPr/>
        </p:nvSpPr>
        <p:spPr>
          <a:xfrm>
            <a:off x="3966946" y="204365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10.10.10.10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0CB6C4-C819-8941-AEA8-6BB6FC0803E5}"/>
              </a:ext>
            </a:extLst>
          </p:cNvPr>
          <p:cNvSpPr txBox="1"/>
          <p:nvPr/>
        </p:nvSpPr>
        <p:spPr>
          <a:xfrm>
            <a:off x="3944802" y="4334484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delle Sans" panose="02000503000000020004" pitchFamily="2" charset="0"/>
              </a:rPr>
              <a:t>01-02-03-AA-BB-CC</a:t>
            </a:r>
            <a:r>
              <a:rPr lang="en-US" dirty="0">
                <a:latin typeface="Adelle Sans" panose="02000503000000020004" pitchFamily="2" charset="0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4A30F-D721-C045-BB2C-FA028FC61525}"/>
              </a:ext>
            </a:extLst>
          </p:cNvPr>
          <p:cNvSpPr txBox="1"/>
          <p:nvPr/>
        </p:nvSpPr>
        <p:spPr>
          <a:xfrm>
            <a:off x="4185139" y="3059668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elle Sans" panose="02000503000000020004" pitchFamily="2" charset="0"/>
              </a:rPr>
              <a:t>ARP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9A5A6FF-A80E-DC48-970D-C3B6E09B01A2}"/>
              </a:ext>
            </a:extLst>
          </p:cNvPr>
          <p:cNvCxnSpPr>
            <a:cxnSpLocks/>
          </p:cNvCxnSpPr>
          <p:nvPr/>
        </p:nvCxnSpPr>
        <p:spPr>
          <a:xfrm flipV="1">
            <a:off x="4958862" y="1512277"/>
            <a:ext cx="2593946" cy="154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0F571A-08CA-054D-BF25-F3955B7A659C}"/>
              </a:ext>
            </a:extLst>
          </p:cNvPr>
          <p:cNvSpPr txBox="1"/>
          <p:nvPr/>
        </p:nvSpPr>
        <p:spPr>
          <a:xfrm>
            <a:off x="7441684" y="1286733"/>
            <a:ext cx="271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elle Sans" panose="02000503000000020004" pitchFamily="2" charset="0"/>
              </a:rPr>
              <a:t>Local Broadcast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DFF20C-5F00-5140-88B4-AB305CA40B24}"/>
              </a:ext>
            </a:extLst>
          </p:cNvPr>
          <p:cNvSpPr txBox="1"/>
          <p:nvPr/>
        </p:nvSpPr>
        <p:spPr>
          <a:xfrm>
            <a:off x="7885939" y="1786338"/>
            <a:ext cx="185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elle Sans" panose="02000503000000020004" pitchFamily="2" charset="0"/>
              </a:rPr>
              <a:t>Who has 10.10.10.10?</a:t>
            </a:r>
          </a:p>
        </p:txBody>
      </p:sp>
      <p:pic>
        <p:nvPicPr>
          <p:cNvPr id="27" name="Picture 26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76D03972-558B-9E4D-BE67-39D2197A9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163906" y="2373895"/>
            <a:ext cx="1318281" cy="1054625"/>
          </a:xfrm>
          <a:prstGeom prst="rect">
            <a:avLst/>
          </a:prstGeom>
        </p:spPr>
      </p:pic>
      <p:pic>
        <p:nvPicPr>
          <p:cNvPr id="28" name="Picture 27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60486623-EBD2-9C4F-98D2-CED435818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154829" y="3727690"/>
            <a:ext cx="1318281" cy="1054625"/>
          </a:xfrm>
          <a:prstGeom prst="rect">
            <a:avLst/>
          </a:prstGeom>
        </p:spPr>
      </p:pic>
      <p:pic>
        <p:nvPicPr>
          <p:cNvPr id="29" name="Picture 28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5CE08A34-97EF-2B48-AD09-E435D9860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154260" y="5081485"/>
            <a:ext cx="1318281" cy="10546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BA508FA-E86B-5642-8191-AE7562DAD80C}"/>
              </a:ext>
            </a:extLst>
          </p:cNvPr>
          <p:cNvSpPr txBox="1"/>
          <p:nvPr/>
        </p:nvSpPr>
        <p:spPr>
          <a:xfrm>
            <a:off x="8055153" y="3081359"/>
            <a:ext cx="2373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elle Sans" panose="02000503000000020004" pitchFamily="2" charset="0"/>
              </a:rPr>
              <a:t>Tell 10.10.10.10 is at 01-02-03-AA-BB-CC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62352D1-B122-674A-8C49-80564828F7D5}"/>
              </a:ext>
            </a:extLst>
          </p:cNvPr>
          <p:cNvCxnSpPr>
            <a:cxnSpLocks/>
          </p:cNvCxnSpPr>
          <p:nvPr/>
        </p:nvCxnSpPr>
        <p:spPr>
          <a:xfrm flipH="1" flipV="1">
            <a:off x="5141843" y="3198907"/>
            <a:ext cx="2913312" cy="2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8B6F65-9232-FB48-B5A6-0A705B8A83D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818185" y="3244334"/>
            <a:ext cx="964059" cy="63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Picture 47" descr="A picture containing cup, indoor, table, sitting&#10;&#10;Description automatically generated">
            <a:extLst>
              <a:ext uri="{FF2B5EF4-FFF2-40B4-BE49-F238E27FC236}">
                <a16:creationId xmlns:a16="http://schemas.microsoft.com/office/drawing/2014/main" id="{6419E262-B871-4B47-A0D3-8B701F1E1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29139" y="3691097"/>
            <a:ext cx="946150" cy="10414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59E1B07-89F3-194C-9C62-BBF18A2F7CD0}"/>
              </a:ext>
            </a:extLst>
          </p:cNvPr>
          <p:cNvSpPr txBox="1"/>
          <p:nvPr/>
        </p:nvSpPr>
        <p:spPr>
          <a:xfrm>
            <a:off x="5619001" y="4748747"/>
            <a:ext cx="271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elle Sans" panose="02000503000000020004" pitchFamily="2" charset="0"/>
              </a:rPr>
              <a:t>ARP Cache</a:t>
            </a:r>
          </a:p>
        </p:txBody>
      </p:sp>
    </p:spTree>
    <p:extLst>
      <p:ext uri="{BB962C8B-B14F-4D97-AF65-F5344CB8AC3E}">
        <p14:creationId xmlns:p14="http://schemas.microsoft.com/office/powerpoint/2010/main" val="359829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13151 -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48148E-6 L -0.1319 0.0037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7" grpId="0" animBg="1"/>
      <p:bldP spid="19" grpId="0"/>
      <p:bldP spid="20" grpId="0"/>
      <p:bldP spid="21" grpId="0"/>
      <p:bldP spid="24" grpId="0"/>
      <p:bldP spid="26" grpId="0"/>
      <p:bldP spid="30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Layer 2 Attacks – ARP Poisoning</a:t>
            </a:r>
          </a:p>
        </p:txBody>
      </p:sp>
      <p:pic>
        <p:nvPicPr>
          <p:cNvPr id="29" name="Picture 28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5CE08A34-97EF-2B48-AD09-E435D9860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75105" y="1824067"/>
            <a:ext cx="2858084" cy="2286468"/>
          </a:xfrm>
          <a:prstGeom prst="rect">
            <a:avLst/>
          </a:prstGeom>
        </p:spPr>
      </p:pic>
      <p:pic>
        <p:nvPicPr>
          <p:cNvPr id="15" name="Picture 14" descr="A picture containing cup, indoor, table, sitting&#10;&#10;Description automatically generated">
            <a:extLst>
              <a:ext uri="{FF2B5EF4-FFF2-40B4-BE49-F238E27FC236}">
                <a16:creationId xmlns:a16="http://schemas.microsoft.com/office/drawing/2014/main" id="{373A4A7A-F711-CC41-AF18-A3FE309DB7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387039" y="4683356"/>
            <a:ext cx="946150" cy="1041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D99447-F0A2-B942-8638-69E718510072}"/>
              </a:ext>
            </a:extLst>
          </p:cNvPr>
          <p:cNvSpPr txBox="1"/>
          <p:nvPr/>
        </p:nvSpPr>
        <p:spPr>
          <a:xfrm>
            <a:off x="1991238" y="1431825"/>
            <a:ext cx="2341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 panose="02000503000000020004" pitchFamily="2" charset="0"/>
              </a:rPr>
              <a:t>Source computer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920681-FE34-4B4B-BBF1-22B0A881532C}"/>
              </a:ext>
            </a:extLst>
          </p:cNvPr>
          <p:cNvSpPr txBox="1"/>
          <p:nvPr/>
        </p:nvSpPr>
        <p:spPr>
          <a:xfrm>
            <a:off x="2689138" y="5752304"/>
            <a:ext cx="2341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 panose="02000503000000020004" pitchFamily="2" charset="0"/>
              </a:rPr>
              <a:t>ARP Cache</a:t>
            </a:r>
          </a:p>
        </p:txBody>
      </p:sp>
      <p:pic>
        <p:nvPicPr>
          <p:cNvPr id="23" name="Picture 22" descr="A picture containing computer, computer&#10;&#10;Description automatically generated">
            <a:extLst>
              <a:ext uri="{FF2B5EF4-FFF2-40B4-BE49-F238E27FC236}">
                <a16:creationId xmlns:a16="http://schemas.microsoft.com/office/drawing/2014/main" id="{E2006103-C48F-1C49-8475-892779172D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6647" y="4683356"/>
            <a:ext cx="1625600" cy="16256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EA70E1A-2117-E64A-A1FB-9963D1D5FEE7}"/>
              </a:ext>
            </a:extLst>
          </p:cNvPr>
          <p:cNvSpPr txBox="1"/>
          <p:nvPr/>
        </p:nvSpPr>
        <p:spPr>
          <a:xfrm>
            <a:off x="7000756" y="1262548"/>
            <a:ext cx="171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Broadcast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9F4DDA-E4D0-554D-9F68-A3496CBB19DD}"/>
              </a:ext>
            </a:extLst>
          </p:cNvPr>
          <p:cNvCxnSpPr>
            <a:cxnSpLocks/>
          </p:cNvCxnSpPr>
          <p:nvPr/>
        </p:nvCxnSpPr>
        <p:spPr>
          <a:xfrm flipV="1">
            <a:off x="4333189" y="1831935"/>
            <a:ext cx="2841334" cy="132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D4661C-083F-1847-98BA-C2AFC20425F0}"/>
              </a:ext>
            </a:extLst>
          </p:cNvPr>
          <p:cNvSpPr txBox="1"/>
          <p:nvPr/>
        </p:nvSpPr>
        <p:spPr>
          <a:xfrm>
            <a:off x="7463908" y="1631880"/>
            <a:ext cx="185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Who has 10.10.10.10?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3A3DAE-F797-3D4F-AFF3-7F87B1DEB0DC}"/>
              </a:ext>
            </a:extLst>
          </p:cNvPr>
          <p:cNvCxnSpPr>
            <a:cxnSpLocks/>
          </p:cNvCxnSpPr>
          <p:nvPr/>
        </p:nvCxnSpPr>
        <p:spPr>
          <a:xfrm flipH="1" flipV="1">
            <a:off x="8384745" y="2471808"/>
            <a:ext cx="1475935" cy="230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8587860-F1F7-5049-9513-1406AB34D808}"/>
              </a:ext>
            </a:extLst>
          </p:cNvPr>
          <p:cNvSpPr txBox="1"/>
          <p:nvPr/>
        </p:nvSpPr>
        <p:spPr>
          <a:xfrm>
            <a:off x="8939843" y="2831828"/>
            <a:ext cx="185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10.10.10.10 is at attacker’s MAC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AF8D8C-EEE5-FE4C-A700-392BA32CA7AE}"/>
              </a:ext>
            </a:extLst>
          </p:cNvPr>
          <p:cNvCxnSpPr>
            <a:cxnSpLocks/>
          </p:cNvCxnSpPr>
          <p:nvPr/>
        </p:nvCxnSpPr>
        <p:spPr>
          <a:xfrm flipH="1">
            <a:off x="4587578" y="1763465"/>
            <a:ext cx="2866138" cy="300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36" descr="A picture containing food, computer, clock, light&#10;&#10;Description automatically generated">
            <a:extLst>
              <a:ext uri="{FF2B5EF4-FFF2-40B4-BE49-F238E27FC236}">
                <a16:creationId xmlns:a16="http://schemas.microsoft.com/office/drawing/2014/main" id="{92C28562-FB68-094A-A46D-2E4BFAD681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154694" y="4196850"/>
            <a:ext cx="654817" cy="1527906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B9801BD-F640-8D4D-8641-8942387FC0B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485589" y="3307395"/>
            <a:ext cx="5571058" cy="21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FFC258-4FCA-4145-9B01-F458B027B2B3}"/>
              </a:ext>
            </a:extLst>
          </p:cNvPr>
          <p:cNvCxnSpPr>
            <a:cxnSpLocks/>
          </p:cNvCxnSpPr>
          <p:nvPr/>
        </p:nvCxnSpPr>
        <p:spPr>
          <a:xfrm flipV="1">
            <a:off x="3776339" y="3723962"/>
            <a:ext cx="1" cy="75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4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5" grpId="0"/>
      <p:bldP spid="25" grpId="1"/>
      <p:bldP spid="32" grpId="0"/>
      <p:bldP spid="32" grpId="1"/>
      <p:bldP spid="34" grpId="0"/>
      <p:bldP spid="3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MAC Address Cloning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1AE22861-B06B-4544-81A8-6FC546407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50595" y="4263281"/>
            <a:ext cx="1797878" cy="1094103"/>
          </a:xfrm>
          <a:prstGeom prst="rect">
            <a:avLst/>
          </a:prstGeom>
        </p:spPr>
      </p:pic>
      <p:pic>
        <p:nvPicPr>
          <p:cNvPr id="19" name="Picture 18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77468E48-4A12-AF46-BF51-118FC009DB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75105" y="1824067"/>
            <a:ext cx="2858084" cy="22864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D07B759-9317-7741-8E01-CC537E0388FB}"/>
              </a:ext>
            </a:extLst>
          </p:cNvPr>
          <p:cNvSpPr txBox="1"/>
          <p:nvPr/>
        </p:nvSpPr>
        <p:spPr>
          <a:xfrm>
            <a:off x="1553029" y="5485364"/>
            <a:ext cx="232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01-23-78-AB-CD-EF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13647B-CF33-B348-AA8B-F3DD5EA84F4E}"/>
              </a:ext>
            </a:extLst>
          </p:cNvPr>
          <p:cNvSpPr txBox="1"/>
          <p:nvPr/>
        </p:nvSpPr>
        <p:spPr>
          <a:xfrm>
            <a:off x="1950595" y="1390745"/>
            <a:ext cx="238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DE2CD0-4A92-B745-A777-40D2F28F5927}"/>
              </a:ext>
            </a:extLst>
          </p:cNvPr>
          <p:cNvSpPr txBox="1"/>
          <p:nvPr/>
        </p:nvSpPr>
        <p:spPr>
          <a:xfrm>
            <a:off x="9056600" y="5413656"/>
            <a:ext cx="232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00-A3-D2-CC-12-EE</a:t>
            </a:r>
          </a:p>
        </p:txBody>
      </p:sp>
      <p:pic>
        <p:nvPicPr>
          <p:cNvPr id="30" name="Picture 29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CEEBB34A-5A88-C14B-93DC-AC5C7F565C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889425" y="1872869"/>
            <a:ext cx="2858084" cy="228646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BC899F6-81F7-774E-B990-694E23DC79F5}"/>
              </a:ext>
            </a:extLst>
          </p:cNvPr>
          <p:cNvSpPr txBox="1"/>
          <p:nvPr/>
        </p:nvSpPr>
        <p:spPr>
          <a:xfrm>
            <a:off x="8127170" y="1444344"/>
            <a:ext cx="238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Computer B</a:t>
            </a:r>
          </a:p>
        </p:txBody>
      </p:sp>
      <p:pic>
        <p:nvPicPr>
          <p:cNvPr id="40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B7CC68B2-4B2C-F24C-A18C-AB8E776D3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18467" y="4271332"/>
            <a:ext cx="1797878" cy="1094103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9C097-B2BC-A548-BB46-AE52176FFB7E}"/>
              </a:ext>
            </a:extLst>
          </p:cNvPr>
          <p:cNvCxnSpPr>
            <a:cxnSpLocks/>
          </p:cNvCxnSpPr>
          <p:nvPr/>
        </p:nvCxnSpPr>
        <p:spPr>
          <a:xfrm flipV="1">
            <a:off x="3990641" y="3555787"/>
            <a:ext cx="3868171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90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8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MAC Address Cloning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1AE22861-B06B-4544-81A8-6FC546407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86379" y="4271332"/>
            <a:ext cx="1797878" cy="1094103"/>
          </a:xfrm>
          <a:prstGeom prst="rect">
            <a:avLst/>
          </a:prstGeom>
        </p:spPr>
      </p:pic>
      <p:pic>
        <p:nvPicPr>
          <p:cNvPr id="19" name="Picture 18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77468E48-4A12-AF46-BF51-118FC009DB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10889" y="1832118"/>
            <a:ext cx="2858084" cy="22864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D07B759-9317-7741-8E01-CC537E0388FB}"/>
              </a:ext>
            </a:extLst>
          </p:cNvPr>
          <p:cNvSpPr txBox="1"/>
          <p:nvPr/>
        </p:nvSpPr>
        <p:spPr>
          <a:xfrm>
            <a:off x="988813" y="5493415"/>
            <a:ext cx="232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01-23-78-AB-CD-EF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13647B-CF33-B348-AA8B-F3DD5EA84F4E}"/>
              </a:ext>
            </a:extLst>
          </p:cNvPr>
          <p:cNvSpPr txBox="1"/>
          <p:nvPr/>
        </p:nvSpPr>
        <p:spPr>
          <a:xfrm>
            <a:off x="1386379" y="1398796"/>
            <a:ext cx="238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Computer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DE2CD0-4A92-B745-A777-40D2F28F5927}"/>
              </a:ext>
            </a:extLst>
          </p:cNvPr>
          <p:cNvSpPr txBox="1"/>
          <p:nvPr/>
        </p:nvSpPr>
        <p:spPr>
          <a:xfrm>
            <a:off x="9368535" y="5372905"/>
            <a:ext cx="232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00-A3-D2-CC-12-EE</a:t>
            </a:r>
          </a:p>
        </p:txBody>
      </p:sp>
      <p:pic>
        <p:nvPicPr>
          <p:cNvPr id="30" name="Picture 29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CEEBB34A-5A88-C14B-93DC-AC5C7F565C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201360" y="1832118"/>
            <a:ext cx="2858084" cy="228646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BC899F6-81F7-774E-B990-694E23DC79F5}"/>
              </a:ext>
            </a:extLst>
          </p:cNvPr>
          <p:cNvSpPr txBox="1"/>
          <p:nvPr/>
        </p:nvSpPr>
        <p:spPr>
          <a:xfrm>
            <a:off x="8439105" y="1403593"/>
            <a:ext cx="238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Computer B</a:t>
            </a:r>
          </a:p>
        </p:txBody>
      </p:sp>
      <p:pic>
        <p:nvPicPr>
          <p:cNvPr id="40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B7CC68B2-4B2C-F24C-A18C-AB8E776D3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30402" y="4230581"/>
            <a:ext cx="1797878" cy="109410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DA9AF4-287D-504C-86AD-8DF5265585E7}"/>
              </a:ext>
            </a:extLst>
          </p:cNvPr>
          <p:cNvCxnSpPr>
            <a:cxnSpLocks/>
          </p:cNvCxnSpPr>
          <p:nvPr/>
        </p:nvCxnSpPr>
        <p:spPr>
          <a:xfrm flipV="1">
            <a:off x="3990641" y="3555787"/>
            <a:ext cx="3868171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picture containing computer, computer&#10;&#10;Description automatically generated">
            <a:extLst>
              <a:ext uri="{FF2B5EF4-FFF2-40B4-BE49-F238E27FC236}">
                <a16:creationId xmlns:a16="http://schemas.microsoft.com/office/drawing/2014/main" id="{37F6C1A4-5742-D348-912D-7CC91BFB4E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6958" y="4334009"/>
            <a:ext cx="1625600" cy="1625600"/>
          </a:xfrm>
          <a:prstGeom prst="rect">
            <a:avLst/>
          </a:prstGeom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F4BF6044-FBA5-9C4D-9736-24776D530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77014" y="5258298"/>
            <a:ext cx="1271660" cy="7738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2035A1-3D63-2843-A925-7ECFADCD37DC}"/>
              </a:ext>
            </a:extLst>
          </p:cNvPr>
          <p:cNvSpPr txBox="1"/>
          <p:nvPr/>
        </p:nvSpPr>
        <p:spPr>
          <a:xfrm>
            <a:off x="4806444" y="6091475"/>
            <a:ext cx="171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macchanger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649333-30AB-E14C-BD04-F78829FB6E62}"/>
              </a:ext>
            </a:extLst>
          </p:cNvPr>
          <p:cNvSpPr txBox="1"/>
          <p:nvPr/>
        </p:nvSpPr>
        <p:spPr>
          <a:xfrm>
            <a:off x="6524326" y="4841013"/>
            <a:ext cx="232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01-23-78-AB-CD-EF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504BA2-65CC-CB40-AB82-49A64CB8B22B}"/>
              </a:ext>
            </a:extLst>
          </p:cNvPr>
          <p:cNvCxnSpPr>
            <a:cxnSpLocks/>
          </p:cNvCxnSpPr>
          <p:nvPr/>
        </p:nvCxnSpPr>
        <p:spPr>
          <a:xfrm flipV="1">
            <a:off x="6771861" y="3721608"/>
            <a:ext cx="1530283" cy="90398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2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4" grpId="0"/>
      <p:bldP spid="24" grpId="1"/>
      <p:bldP spid="28" grpId="0"/>
      <p:bldP spid="3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Layer 2 Attacks - MAC Flooding</a:t>
            </a:r>
          </a:p>
        </p:txBody>
      </p:sp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85904533-0BF4-7545-A275-DD5775FB8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2928" y="1892563"/>
            <a:ext cx="4937369" cy="1010618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D20065D-8E95-1646-8395-EE89D6BF4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590635"/>
              </p:ext>
            </p:extLst>
          </p:nvPr>
        </p:nvGraphicFramePr>
        <p:xfrm>
          <a:off x="6534300" y="1426217"/>
          <a:ext cx="493737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8685">
                  <a:extLst>
                    <a:ext uri="{9D8B030D-6E8A-4147-A177-3AD203B41FA5}">
                      <a16:colId xmlns:a16="http://schemas.microsoft.com/office/drawing/2014/main" val="4077672242"/>
                    </a:ext>
                  </a:extLst>
                </a:gridCol>
                <a:gridCol w="2468685">
                  <a:extLst>
                    <a:ext uri="{9D8B030D-6E8A-4147-A177-3AD203B41FA5}">
                      <a16:colId xmlns:a16="http://schemas.microsoft.com/office/drawing/2014/main" val="480004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Port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658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01-00-03-AA-BB-CC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41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02-03-04-DD-EE-FF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27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11-22-33-AB-CD-EF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5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8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16033"/>
                  </a:ext>
                </a:extLst>
              </a:tr>
            </a:tbl>
          </a:graphicData>
        </a:graphic>
      </p:graphicFrame>
      <p:pic>
        <p:nvPicPr>
          <p:cNvPr id="24" name="Picture 23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E747DEF5-0796-0F44-B306-5F7702328E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92928" y="4055039"/>
            <a:ext cx="2012019" cy="1609616"/>
          </a:xfrm>
          <a:prstGeom prst="rect">
            <a:avLst/>
          </a:prstGeom>
        </p:spPr>
      </p:pic>
      <p:pic>
        <p:nvPicPr>
          <p:cNvPr id="25" name="Picture 24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24151242-6C45-8D40-B5F1-B5199ADC0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384705" y="4055039"/>
            <a:ext cx="2012019" cy="16096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42E55E-D580-8A42-9492-CC27452F71A6}"/>
              </a:ext>
            </a:extLst>
          </p:cNvPr>
          <p:cNvCxnSpPr>
            <a:cxnSpLocks/>
          </p:cNvCxnSpPr>
          <p:nvPr/>
        </p:nvCxnSpPr>
        <p:spPr>
          <a:xfrm flipV="1">
            <a:off x="2220740" y="2903182"/>
            <a:ext cx="568533" cy="105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69B337-3FF7-5A40-9AA6-35D26DA54D94}"/>
              </a:ext>
            </a:extLst>
          </p:cNvPr>
          <p:cNvCxnSpPr>
            <a:cxnSpLocks/>
          </p:cNvCxnSpPr>
          <p:nvPr/>
        </p:nvCxnSpPr>
        <p:spPr>
          <a:xfrm flipV="1">
            <a:off x="5657701" y="1892563"/>
            <a:ext cx="7789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10EC79-CE87-9244-929A-DF47D0E5A1DD}"/>
              </a:ext>
            </a:extLst>
          </p:cNvPr>
          <p:cNvCxnSpPr>
            <a:cxnSpLocks/>
          </p:cNvCxnSpPr>
          <p:nvPr/>
        </p:nvCxnSpPr>
        <p:spPr>
          <a:xfrm>
            <a:off x="4176837" y="2903181"/>
            <a:ext cx="389495" cy="107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5A97D4A-DED5-6445-AC60-5CB1F589000C}"/>
              </a:ext>
            </a:extLst>
          </p:cNvPr>
          <p:cNvSpPr/>
          <p:nvPr/>
        </p:nvSpPr>
        <p:spPr>
          <a:xfrm>
            <a:off x="6737400" y="2913550"/>
            <a:ext cx="2147013" cy="33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C19E6D4-27A7-8046-9C95-A0645AC1D2DC}"/>
              </a:ext>
            </a:extLst>
          </p:cNvPr>
          <p:cNvSpPr/>
          <p:nvPr/>
        </p:nvSpPr>
        <p:spPr>
          <a:xfrm>
            <a:off x="6737401" y="3263347"/>
            <a:ext cx="2147013" cy="33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8C30B3F-D393-F745-91E7-B2F5817B07FF}"/>
              </a:ext>
            </a:extLst>
          </p:cNvPr>
          <p:cNvSpPr/>
          <p:nvPr/>
        </p:nvSpPr>
        <p:spPr>
          <a:xfrm>
            <a:off x="9852698" y="2903181"/>
            <a:ext cx="650687" cy="34057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437F397-F42C-C846-9FFB-1193C84502E0}"/>
              </a:ext>
            </a:extLst>
          </p:cNvPr>
          <p:cNvSpPr/>
          <p:nvPr/>
        </p:nvSpPr>
        <p:spPr>
          <a:xfrm>
            <a:off x="9852698" y="3277219"/>
            <a:ext cx="650687" cy="34057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6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MAC Flooding</a:t>
            </a:r>
          </a:p>
        </p:txBody>
      </p:sp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85904533-0BF4-7545-A275-DD5775FB8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1385" y="1528119"/>
            <a:ext cx="4937369" cy="1010618"/>
          </a:xfrm>
          <a:prstGeom prst="rect">
            <a:avLst/>
          </a:prstGeom>
        </p:spPr>
      </p:pic>
      <p:pic>
        <p:nvPicPr>
          <p:cNvPr id="19" name="Picture 18" descr="A picture containing computer, computer&#10;&#10;Description automatically generated">
            <a:extLst>
              <a:ext uri="{FF2B5EF4-FFF2-40B4-BE49-F238E27FC236}">
                <a16:creationId xmlns:a16="http://schemas.microsoft.com/office/drawing/2014/main" id="{6486D0C2-0B03-4749-8985-7526BD31B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183" y="4403045"/>
            <a:ext cx="1625600" cy="1625600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81402FE-687E-AE40-BFE8-43124E7F5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89114"/>
              </p:ext>
            </p:extLst>
          </p:nvPr>
        </p:nvGraphicFramePr>
        <p:xfrm>
          <a:off x="6534300" y="1426217"/>
          <a:ext cx="493737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8685">
                  <a:extLst>
                    <a:ext uri="{9D8B030D-6E8A-4147-A177-3AD203B41FA5}">
                      <a16:colId xmlns:a16="http://schemas.microsoft.com/office/drawing/2014/main" val="4077672242"/>
                    </a:ext>
                  </a:extLst>
                </a:gridCol>
                <a:gridCol w="2468685">
                  <a:extLst>
                    <a:ext uri="{9D8B030D-6E8A-4147-A177-3AD203B41FA5}">
                      <a16:colId xmlns:a16="http://schemas.microsoft.com/office/drawing/2014/main" val="480004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Port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658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01-00-03-AA-BB-CC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41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02-03-04-DD-EE-FF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27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11-22-33-AB-CD-EF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95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00-11-33-DE-F3-E2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8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00-12-33-00-12-AE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71603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D200A4-6A62-5441-901E-22FFC7E3EBAE}"/>
              </a:ext>
            </a:extLst>
          </p:cNvPr>
          <p:cNvCxnSpPr>
            <a:cxnSpLocks/>
          </p:cNvCxnSpPr>
          <p:nvPr/>
        </p:nvCxnSpPr>
        <p:spPr>
          <a:xfrm flipV="1">
            <a:off x="3135983" y="2772554"/>
            <a:ext cx="0" cy="113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6C7BC9-E93B-AF45-B73D-F6A82AA5151B}"/>
              </a:ext>
            </a:extLst>
          </p:cNvPr>
          <p:cNvSpPr txBox="1"/>
          <p:nvPr/>
        </p:nvSpPr>
        <p:spPr>
          <a:xfrm>
            <a:off x="1920585" y="2654569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00-11-33…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E7330-1DD7-E746-8134-02B28C655C52}"/>
              </a:ext>
            </a:extLst>
          </p:cNvPr>
          <p:cNvSpPr txBox="1"/>
          <p:nvPr/>
        </p:nvSpPr>
        <p:spPr>
          <a:xfrm>
            <a:off x="1922443" y="3059668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00-12-33…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3EDE0-9568-3746-8BBD-157BEC87FE96}"/>
              </a:ext>
            </a:extLst>
          </p:cNvPr>
          <p:cNvSpPr txBox="1"/>
          <p:nvPr/>
        </p:nvSpPr>
        <p:spPr>
          <a:xfrm>
            <a:off x="1942226" y="3462286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01-12-33…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8F2FC5-3873-D94F-813B-05DE2BA22412}"/>
              </a:ext>
            </a:extLst>
          </p:cNvPr>
          <p:cNvCxnSpPr>
            <a:cxnSpLocks/>
          </p:cNvCxnSpPr>
          <p:nvPr/>
        </p:nvCxnSpPr>
        <p:spPr>
          <a:xfrm>
            <a:off x="5487835" y="2736340"/>
            <a:ext cx="924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E5C2F8-73F2-DD44-81A0-4F6C30BCCF7F}"/>
              </a:ext>
            </a:extLst>
          </p:cNvPr>
          <p:cNvCxnSpPr>
            <a:cxnSpLocks/>
          </p:cNvCxnSpPr>
          <p:nvPr/>
        </p:nvCxnSpPr>
        <p:spPr>
          <a:xfrm>
            <a:off x="5487835" y="3118507"/>
            <a:ext cx="924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502ECC-EF43-514E-AA8B-B5C6D66C98FA}"/>
              </a:ext>
            </a:extLst>
          </p:cNvPr>
          <p:cNvCxnSpPr>
            <a:cxnSpLocks/>
          </p:cNvCxnSpPr>
          <p:nvPr/>
        </p:nvCxnSpPr>
        <p:spPr>
          <a:xfrm>
            <a:off x="5487835" y="3491707"/>
            <a:ext cx="924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BCDDCA-6BEA-0442-836B-E891E1E542D0}"/>
              </a:ext>
            </a:extLst>
          </p:cNvPr>
          <p:cNvCxnSpPr>
            <a:cxnSpLocks/>
          </p:cNvCxnSpPr>
          <p:nvPr/>
        </p:nvCxnSpPr>
        <p:spPr>
          <a:xfrm>
            <a:off x="5487835" y="3907972"/>
            <a:ext cx="924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8C7400B6-B173-594F-A030-29CCF9297B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678935" y="3651257"/>
            <a:ext cx="448834" cy="415171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2728F81-3806-804C-8454-C3FAFA084B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170064" y="3653466"/>
            <a:ext cx="448834" cy="415171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73E1757-44B2-914E-B52A-EDD22F2C66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661193" y="3654036"/>
            <a:ext cx="448834" cy="415171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09EA21E-FE8E-4E40-A660-6B5B9E8D39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152322" y="3647659"/>
            <a:ext cx="448834" cy="415171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F4E24E90-2357-4C47-AFE7-10EC458157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643451" y="3649868"/>
            <a:ext cx="448834" cy="415171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B58B3AD-4D34-1A4F-98AA-1FC851E48C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134580" y="3650438"/>
            <a:ext cx="448834" cy="415171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2557535F-0851-AF43-BC95-33D3DD7874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588180" y="3639994"/>
            <a:ext cx="448834" cy="415171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BFB9CA95-DAAA-D24D-A51F-3F09D58FE6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079309" y="3642203"/>
            <a:ext cx="448834" cy="415171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430FC8D-AADB-294F-A91A-4B68B59833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570438" y="3642773"/>
            <a:ext cx="448834" cy="415171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E86A558B-5AB5-1D47-86BD-0DD108A4B3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047887" y="3654256"/>
            <a:ext cx="448834" cy="41517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0795FB3-717B-D941-BBC4-C58FF903DAA8}"/>
              </a:ext>
            </a:extLst>
          </p:cNvPr>
          <p:cNvSpPr txBox="1"/>
          <p:nvPr/>
        </p:nvSpPr>
        <p:spPr>
          <a:xfrm>
            <a:off x="1907145" y="3831618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01-12-33…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2E17071-F2AE-074B-90FE-D353B3C3711A}"/>
              </a:ext>
            </a:extLst>
          </p:cNvPr>
          <p:cNvSpPr/>
          <p:nvPr/>
        </p:nvSpPr>
        <p:spPr>
          <a:xfrm>
            <a:off x="6678935" y="2915478"/>
            <a:ext cx="2147013" cy="33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2861422-4696-9144-A12F-34FD20755B05}"/>
              </a:ext>
            </a:extLst>
          </p:cNvPr>
          <p:cNvSpPr/>
          <p:nvPr/>
        </p:nvSpPr>
        <p:spPr>
          <a:xfrm>
            <a:off x="6678935" y="2546767"/>
            <a:ext cx="2147013" cy="33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0E377CF-C5AD-A944-B7A8-249FC5E887F5}"/>
              </a:ext>
            </a:extLst>
          </p:cNvPr>
          <p:cNvSpPr/>
          <p:nvPr/>
        </p:nvSpPr>
        <p:spPr>
          <a:xfrm>
            <a:off x="6678934" y="3279913"/>
            <a:ext cx="2147013" cy="33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48CF190-D6C8-3F4D-B5B8-2513153ED6EA}"/>
              </a:ext>
            </a:extLst>
          </p:cNvPr>
          <p:cNvSpPr/>
          <p:nvPr/>
        </p:nvSpPr>
        <p:spPr>
          <a:xfrm>
            <a:off x="9919751" y="2537500"/>
            <a:ext cx="650687" cy="34057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77F6360-4952-834F-9AAA-98513673C15C}"/>
              </a:ext>
            </a:extLst>
          </p:cNvPr>
          <p:cNvSpPr/>
          <p:nvPr/>
        </p:nvSpPr>
        <p:spPr>
          <a:xfrm>
            <a:off x="9919751" y="2939341"/>
            <a:ext cx="650687" cy="34057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6791AE7-DCD2-654D-94FB-96CCCDF0B5F4}"/>
              </a:ext>
            </a:extLst>
          </p:cNvPr>
          <p:cNvSpPr/>
          <p:nvPr/>
        </p:nvSpPr>
        <p:spPr>
          <a:xfrm>
            <a:off x="9937870" y="3306380"/>
            <a:ext cx="650687" cy="34057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3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  <p:bldP spid="32" grpId="0"/>
      <p:bldP spid="32" grpId="1"/>
      <p:bldP spid="17" grpId="0" animBg="1"/>
      <p:bldP spid="17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Props1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757916-0F3D-4BF7-8FB3-0E49E63EFE74}"/>
</file>

<file path=customXml/itemProps3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1120</TotalTime>
  <Words>256</Words>
  <Application>Microsoft Macintosh PowerPoint</Application>
  <PresentationFormat>Widescreen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Layer 2 Attacks</vt:lpstr>
      <vt:lpstr>Layer 2 and OSI Model</vt:lpstr>
      <vt:lpstr>ARP Process</vt:lpstr>
      <vt:lpstr>Layer 2 Attacks – ARP Poisoning</vt:lpstr>
      <vt:lpstr>MAC Address Cloning</vt:lpstr>
      <vt:lpstr>MAC Address Cloning</vt:lpstr>
      <vt:lpstr>Layer 2 Attacks - MAC Flooding</vt:lpstr>
      <vt:lpstr>MAC Flooding</vt:lpstr>
      <vt:lpstr>MAC Flooding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97</cp:revision>
  <dcterms:created xsi:type="dcterms:W3CDTF">2019-03-13T18:02:49Z</dcterms:created>
  <dcterms:modified xsi:type="dcterms:W3CDTF">2020-10-20T14:35:26Z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