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sldIdLst>
    <p:sldId id="256" r:id="rId5"/>
    <p:sldId id="320" r:id="rId6"/>
    <p:sldId id="333" r:id="rId7"/>
    <p:sldId id="325" r:id="rId8"/>
    <p:sldId id="327" r:id="rId9"/>
    <p:sldId id="328" r:id="rId10"/>
    <p:sldId id="329" r:id="rId11"/>
    <p:sldId id="330" r:id="rId12"/>
    <p:sldId id="331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9"/>
    <p:restoredTop sz="74014"/>
  </p:normalViewPr>
  <p:slideViewPr>
    <p:cSldViewPr snapToGrid="0" snapToObjects="1">
      <p:cViewPr>
        <p:scale>
          <a:sx n="87" d="100"/>
          <a:sy n="87" d="100"/>
        </p:scale>
        <p:origin x="528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85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11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information transfer between transponder(chip, tag, label) and reader Various attack happening around the globe</a:t>
            </a:r>
          </a:p>
          <a:p>
            <a:endParaRPr lang="en-US" dirty="0"/>
          </a:p>
          <a:p>
            <a:r>
              <a:rPr lang="en-US" dirty="0"/>
              <a:t>Short Range – 15 centimeters</a:t>
            </a:r>
          </a:p>
          <a:p>
            <a:r>
              <a:rPr lang="en-US" dirty="0"/>
              <a:t>Mid Range – 5 meters</a:t>
            </a:r>
          </a:p>
          <a:p>
            <a:r>
              <a:rPr lang="en-US" dirty="0"/>
              <a:t>Long Range – 500 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mobile devices Payments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 ID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Electronic ticketing in transportation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P2P Data Transfers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Pairing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Loyalty programs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4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3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attack happening around the globe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5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Osa_device-wireless-router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computer-user-icon-peolpe-avatar-1331579/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pixabay.com/en/router-wifi-wireless-connector-2324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mputer-user-icon-peolpe-avatar-1331579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router-wifi-wireless-connector-23240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commons.wikimedia.org/wiki/File:Osa_device-wireless-router.svg" TargetMode="External"/><Relationship Id="rId4" Type="http://schemas.openxmlformats.org/officeDocument/2006/relationships/hyperlink" Target="http://www.pngall.com/hacker-png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hacker-pn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computer-user-icon-peolpe-avatar-1331579/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commons.wikimedia.org/wiki/File:Osa_device-wireless-router.svg" TargetMode="External"/><Relationship Id="rId4" Type="http://schemas.openxmlformats.org/officeDocument/2006/relationships/hyperlink" Target="https://pixabay.com/en/router-wifi-wireless-connector-23240/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louisamayalcottismypassion.com/2012/01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File:Red_X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14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ndiamart.com/proddetail/rfid-card-20482246833.html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://www.ebay.com/itm/NEW-125Khz-USB-RFID-Contactless-Proximity-Sensor-Smart-ID-Card-Reader-EM4100/28174475256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ibaba.com/product-detail/ISO-Android-Bluetooth-MIFARE-Classic-1K_60684389169.html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11.png"/><Relationship Id="rId4" Type="http://schemas.openxmlformats.org/officeDocument/2006/relationships/hyperlink" Target="https://www.tellop.eu/mobile-learning-and-the-flipped-classroom-the-full-picture-by-jackiegerstein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conexperience.com/v_collection/icons/?icon=microwave_oven_open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12" Type="http://schemas.openxmlformats.org/officeDocument/2006/relationships/hyperlink" Target="http://www.pngall.com/hacker-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laptop-png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19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s://pixabay.com/en/router-wifi-wireless-connector-23240/" TargetMode="Externa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laptop-png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llop.eu/mobile-learning-and-the-flipped-classroom-the-full-picture-by-jackiegerstein/" TargetMode="External"/><Relationship Id="rId5" Type="http://schemas.openxmlformats.org/officeDocument/2006/relationships/image" Target="../media/image17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s://commons.wikimedia.org/wiki/File:Crystal_Project_bluetooth.png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Bluejacking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F14C0-1815-474D-B0CF-C7268084B4AC}"/>
              </a:ext>
            </a:extLst>
          </p:cNvPr>
          <p:cNvSpPr txBox="1"/>
          <p:nvPr/>
        </p:nvSpPr>
        <p:spPr>
          <a:xfrm>
            <a:off x="4364182" y="1482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71A5C7-B63E-9741-B08A-EA89B8C63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43304" y="2410691"/>
            <a:ext cx="3180601" cy="3438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9988C-5B6B-9B41-9469-7C0A78C73AE0}"/>
              </a:ext>
            </a:extLst>
          </p:cNvPr>
          <p:cNvSpPr txBox="1"/>
          <p:nvPr/>
        </p:nvSpPr>
        <p:spPr>
          <a:xfrm>
            <a:off x="5202392" y="1717964"/>
            <a:ext cx="223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SSID - </a:t>
            </a:r>
            <a:r>
              <a:rPr lang="en-US" sz="2800" dirty="0" err="1"/>
              <a:t>ITProTV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78D6-E2F5-4141-89C6-7ABBF5CFC600}"/>
              </a:ext>
            </a:extLst>
          </p:cNvPr>
          <p:cNvSpPr txBox="1"/>
          <p:nvPr/>
        </p:nvSpPr>
        <p:spPr>
          <a:xfrm>
            <a:off x="5201077" y="5613585"/>
            <a:ext cx="226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Authorized AP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9FE1800-CE2A-ED43-9B80-FA4A08FB5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36319" y="2410691"/>
            <a:ext cx="2528455" cy="2528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7BD80-008A-0642-ACE5-B3AC060CA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51556" y="2620314"/>
            <a:ext cx="2263697" cy="22636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4139B-E1D3-104A-BE06-BC95FC1EE521}"/>
              </a:ext>
            </a:extLst>
          </p:cNvPr>
          <p:cNvCxnSpPr/>
          <p:nvPr/>
        </p:nvCxnSpPr>
        <p:spPr>
          <a:xfrm>
            <a:off x="8368145" y="3283527"/>
            <a:ext cx="858982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D5A4E-1328-1C4B-BD12-6EFAB4A6E445}"/>
              </a:ext>
            </a:extLst>
          </p:cNvPr>
          <p:cNvCxnSpPr>
            <a:stCxn id="12" idx="1"/>
          </p:cNvCxnSpPr>
          <p:nvPr/>
        </p:nvCxnSpPr>
        <p:spPr>
          <a:xfrm flipH="1">
            <a:off x="2826327" y="3674919"/>
            <a:ext cx="2109992" cy="39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F618B1-3C58-DE49-8FF0-F0638E01B694}"/>
              </a:ext>
            </a:extLst>
          </p:cNvPr>
          <p:cNvSpPr txBox="1"/>
          <p:nvPr/>
        </p:nvSpPr>
        <p:spPr>
          <a:xfrm>
            <a:off x="9227127" y="1717964"/>
            <a:ext cx="1573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Rogue AP</a:t>
            </a:r>
          </a:p>
        </p:txBody>
      </p:sp>
    </p:spTree>
    <p:extLst>
      <p:ext uri="{BB962C8B-B14F-4D97-AF65-F5344CB8AC3E}">
        <p14:creationId xmlns:p14="http://schemas.microsoft.com/office/powerpoint/2010/main" val="223227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35794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794 0 " pathEditMode="relative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794 0 " pathEditMode="relative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12787 -0.209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2525B06-B635-D64E-84AC-4A334789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24013" y="4856485"/>
            <a:ext cx="1345327" cy="13453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71A5C7-B63E-9741-B08A-EA89B8C632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43304" y="2410691"/>
            <a:ext cx="3180601" cy="3438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59988C-5B6B-9B41-9469-7C0A78C73AE0}"/>
              </a:ext>
            </a:extLst>
          </p:cNvPr>
          <p:cNvSpPr txBox="1"/>
          <p:nvPr/>
        </p:nvSpPr>
        <p:spPr>
          <a:xfrm>
            <a:off x="5202392" y="1717964"/>
            <a:ext cx="223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SSID - </a:t>
            </a:r>
            <a:r>
              <a:rPr lang="en-US" sz="2800" dirty="0" err="1"/>
              <a:t>ITProTV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78D6-E2F5-4141-89C6-7ABBF5CFC600}"/>
              </a:ext>
            </a:extLst>
          </p:cNvPr>
          <p:cNvSpPr txBox="1"/>
          <p:nvPr/>
        </p:nvSpPr>
        <p:spPr>
          <a:xfrm>
            <a:off x="5201077" y="5613585"/>
            <a:ext cx="2263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Authorized AP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9FE1800-CE2A-ED43-9B80-FA4A08FB5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36319" y="2410691"/>
            <a:ext cx="2528455" cy="2528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7BD80-008A-0642-ACE5-B3AC060CA9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51556" y="2620314"/>
            <a:ext cx="2263697" cy="226369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34139B-E1D3-104A-BE06-BC95FC1EE521}"/>
              </a:ext>
            </a:extLst>
          </p:cNvPr>
          <p:cNvCxnSpPr/>
          <p:nvPr/>
        </p:nvCxnSpPr>
        <p:spPr>
          <a:xfrm>
            <a:off x="8368145" y="3283527"/>
            <a:ext cx="858982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D5A4E-1328-1C4B-BD12-6EFAB4A6E445}"/>
              </a:ext>
            </a:extLst>
          </p:cNvPr>
          <p:cNvCxnSpPr>
            <a:stCxn id="12" idx="1"/>
          </p:cNvCxnSpPr>
          <p:nvPr/>
        </p:nvCxnSpPr>
        <p:spPr>
          <a:xfrm flipH="1">
            <a:off x="2826327" y="3674919"/>
            <a:ext cx="2109992" cy="39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F618B1-3C58-DE49-8FF0-F0638E01B694}"/>
              </a:ext>
            </a:extLst>
          </p:cNvPr>
          <p:cNvSpPr txBox="1"/>
          <p:nvPr/>
        </p:nvSpPr>
        <p:spPr>
          <a:xfrm>
            <a:off x="8978102" y="1717964"/>
            <a:ext cx="223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SSID - </a:t>
            </a:r>
            <a:r>
              <a:rPr lang="en-US" sz="2800" dirty="0" err="1"/>
              <a:t>ITProTV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57F02-A27C-4542-98EA-99D651CD7E8F}"/>
              </a:ext>
            </a:extLst>
          </p:cNvPr>
          <p:cNvSpPr txBox="1"/>
          <p:nvPr/>
        </p:nvSpPr>
        <p:spPr>
          <a:xfrm>
            <a:off x="9280944" y="2217516"/>
            <a:ext cx="144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Evil Twin</a:t>
            </a:r>
          </a:p>
        </p:txBody>
      </p:sp>
    </p:spTree>
    <p:extLst>
      <p:ext uri="{BB962C8B-B14F-4D97-AF65-F5344CB8AC3E}">
        <p14:creationId xmlns:p14="http://schemas.microsoft.com/office/powerpoint/2010/main" val="4599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35794 2.59259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794 0 " pathEditMode="relative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35794 -4.8148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xit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Righ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12787 -0.2090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93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  <p:bldP spid="2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99915F-E939-5948-966A-51A972563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00254" y="3900913"/>
            <a:ext cx="2088124" cy="225743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07842F3-5D66-244B-B680-994D399FC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88801" y="2426940"/>
            <a:ext cx="2257432" cy="2257432"/>
          </a:xfrm>
          <a:prstGeom prst="rect">
            <a:avLst/>
          </a:prstGeom>
        </p:spPr>
      </p:pic>
      <p:pic>
        <p:nvPicPr>
          <p:cNvPr id="6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C9CFACBF-E0EB-5A49-98ED-4A0F1D2AB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568112" y="1081613"/>
            <a:ext cx="1345327" cy="134532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10CFE2-EA8E-B248-9DDB-6CE66BCEAE08}"/>
              </a:ext>
            </a:extLst>
          </p:cNvPr>
          <p:cNvCxnSpPr>
            <a:cxnSpLocks/>
          </p:cNvCxnSpPr>
          <p:nvPr/>
        </p:nvCxnSpPr>
        <p:spPr>
          <a:xfrm>
            <a:off x="3946233" y="4328138"/>
            <a:ext cx="2011222" cy="88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B4925A-73DF-EC45-8D66-FAA49CE25BE6}"/>
              </a:ext>
            </a:extLst>
          </p:cNvPr>
          <p:cNvSpPr txBox="1"/>
          <p:nvPr/>
        </p:nvSpPr>
        <p:spPr>
          <a:xfrm>
            <a:off x="5396355" y="6109643"/>
            <a:ext cx="223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SSID - </a:t>
            </a:r>
            <a:r>
              <a:rPr lang="en-US" sz="2800" dirty="0" err="1"/>
              <a:t>ITProTV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876ADE-D16E-7D4D-A264-60FB3E5CECBB}"/>
              </a:ext>
            </a:extLst>
          </p:cNvPr>
          <p:cNvCxnSpPr>
            <a:cxnSpLocks/>
          </p:cNvCxnSpPr>
          <p:nvPr/>
        </p:nvCxnSpPr>
        <p:spPr>
          <a:xfrm flipH="1">
            <a:off x="3946233" y="1985286"/>
            <a:ext cx="2568696" cy="86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FDCE89-A3B3-DD4A-A290-260562D77DBC}"/>
              </a:ext>
            </a:extLst>
          </p:cNvPr>
          <p:cNvSpPr txBox="1"/>
          <p:nvPr/>
        </p:nvSpPr>
        <p:spPr>
          <a:xfrm>
            <a:off x="3821150" y="1546029"/>
            <a:ext cx="2072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forged frame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219B3B-6D91-2F40-96DA-DA05269BBE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951556" y="2620314"/>
            <a:ext cx="2263697" cy="22636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5CE626-1F2A-534A-A6F2-FECD63CD8805}"/>
              </a:ext>
            </a:extLst>
          </p:cNvPr>
          <p:cNvSpPr txBox="1"/>
          <p:nvPr/>
        </p:nvSpPr>
        <p:spPr>
          <a:xfrm>
            <a:off x="8978102" y="1717964"/>
            <a:ext cx="223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SSID - </a:t>
            </a:r>
            <a:r>
              <a:rPr lang="en-US" sz="2800" dirty="0" err="1"/>
              <a:t>ITProTV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2EB6-BC98-654C-A602-36EF4A8A8BEC}"/>
              </a:ext>
            </a:extLst>
          </p:cNvPr>
          <p:cNvSpPr txBox="1"/>
          <p:nvPr/>
        </p:nvSpPr>
        <p:spPr>
          <a:xfrm>
            <a:off x="9280944" y="2217516"/>
            <a:ext cx="144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Evil Twin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53F36-5D50-F942-814A-EA468F4A621C}"/>
              </a:ext>
            </a:extLst>
          </p:cNvPr>
          <p:cNvCxnSpPr>
            <a:cxnSpLocks/>
          </p:cNvCxnSpPr>
          <p:nvPr/>
        </p:nvCxnSpPr>
        <p:spPr>
          <a:xfrm flipV="1">
            <a:off x="4080842" y="2417391"/>
            <a:ext cx="2487270" cy="8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FDD74C-2E6A-934D-86B1-151655F9E1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084974" y="3669463"/>
            <a:ext cx="4866582" cy="8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8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xit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up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F6CC1-D7C0-3047-9968-0103E0BA00C0}"/>
              </a:ext>
            </a:extLst>
          </p:cNvPr>
          <p:cNvSpPr txBox="1"/>
          <p:nvPr/>
        </p:nvSpPr>
        <p:spPr>
          <a:xfrm>
            <a:off x="5569283" y="1493614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number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FBB81-B646-2D47-A2F7-CBD27887CC49}"/>
              </a:ext>
            </a:extLst>
          </p:cNvPr>
          <p:cNvSpPr txBox="1"/>
          <p:nvPr/>
        </p:nvSpPr>
        <p:spPr>
          <a:xfrm>
            <a:off x="1715067" y="2103973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BBE3-3F64-2349-BCA2-E3E18FA0D2D6}"/>
              </a:ext>
            </a:extLst>
          </p:cNvPr>
          <p:cNvSpPr txBox="1"/>
          <p:nvPr/>
        </p:nvSpPr>
        <p:spPr>
          <a:xfrm>
            <a:off x="8731167" y="3059668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F31D1-BCCF-6F48-8B33-2BF7A71D1267}"/>
              </a:ext>
            </a:extLst>
          </p:cNvPr>
          <p:cNvSpPr txBox="1"/>
          <p:nvPr/>
        </p:nvSpPr>
        <p:spPr>
          <a:xfrm>
            <a:off x="1865608" y="3131485"/>
            <a:ext cx="9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1A017F-F757-FE49-83E8-6BB7D7C66A66}"/>
              </a:ext>
            </a:extLst>
          </p:cNvPr>
          <p:cNvSpPr txBox="1"/>
          <p:nvPr/>
        </p:nvSpPr>
        <p:spPr>
          <a:xfrm>
            <a:off x="1715067" y="4158997"/>
            <a:ext cx="133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1df2435g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CE5704-3D83-264A-AFEC-8B0B8EB85253}"/>
              </a:ext>
            </a:extLst>
          </p:cNvPr>
          <p:cNvCxnSpPr/>
          <p:nvPr/>
        </p:nvCxnSpPr>
        <p:spPr>
          <a:xfrm>
            <a:off x="2276920" y="2447966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DD1F4B-FECE-9E40-8956-FDABB5B5E80C}"/>
              </a:ext>
            </a:extLst>
          </p:cNvPr>
          <p:cNvCxnSpPr/>
          <p:nvPr/>
        </p:nvCxnSpPr>
        <p:spPr>
          <a:xfrm>
            <a:off x="2266451" y="3500817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713DB90-25EE-1843-BDD2-6B321B940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915000" y="3469988"/>
            <a:ext cx="701964" cy="701964"/>
          </a:xfrm>
          <a:prstGeom prst="rect">
            <a:avLst/>
          </a:prstGeom>
        </p:spPr>
      </p:pic>
      <p:pic>
        <p:nvPicPr>
          <p:cNvPr id="20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1A5C0FE-32E6-A347-A700-3B8E88FC3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37927" y="5263905"/>
            <a:ext cx="1345327" cy="13453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842AC3-3F20-EC4A-A9E5-D288462281DD}"/>
              </a:ext>
            </a:extLst>
          </p:cNvPr>
          <p:cNvSpPr txBox="1"/>
          <p:nvPr/>
        </p:nvSpPr>
        <p:spPr>
          <a:xfrm>
            <a:off x="3942144" y="2120461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C7A5E-F66A-944D-AEEB-937FDA0ED771}"/>
              </a:ext>
            </a:extLst>
          </p:cNvPr>
          <p:cNvSpPr txBox="1"/>
          <p:nvPr/>
        </p:nvSpPr>
        <p:spPr>
          <a:xfrm>
            <a:off x="4092685" y="3147973"/>
            <a:ext cx="9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1E175-4F76-C64A-BFCF-121160198851}"/>
              </a:ext>
            </a:extLst>
          </p:cNvPr>
          <p:cNvSpPr txBox="1"/>
          <p:nvPr/>
        </p:nvSpPr>
        <p:spPr>
          <a:xfrm>
            <a:off x="3942144" y="4158997"/>
            <a:ext cx="133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1df2435g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693136-49AE-7546-8BDC-FD362F929285}"/>
              </a:ext>
            </a:extLst>
          </p:cNvPr>
          <p:cNvCxnSpPr/>
          <p:nvPr/>
        </p:nvCxnSpPr>
        <p:spPr>
          <a:xfrm>
            <a:off x="4503997" y="2464454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9441E4-BF15-A04D-AA9F-01CE2558BC92}"/>
              </a:ext>
            </a:extLst>
          </p:cNvPr>
          <p:cNvCxnSpPr/>
          <p:nvPr/>
        </p:nvCxnSpPr>
        <p:spPr>
          <a:xfrm>
            <a:off x="4493528" y="3517305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63A058-0AEF-0D46-844E-675821EE41BA}"/>
              </a:ext>
            </a:extLst>
          </p:cNvPr>
          <p:cNvSpPr txBox="1"/>
          <p:nvPr/>
        </p:nvSpPr>
        <p:spPr>
          <a:xfrm>
            <a:off x="7288087" y="2078634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key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656846-0C1B-E641-B3B5-A7D8DF14EDFF}"/>
              </a:ext>
            </a:extLst>
          </p:cNvPr>
          <p:cNvSpPr txBox="1"/>
          <p:nvPr/>
        </p:nvSpPr>
        <p:spPr>
          <a:xfrm>
            <a:off x="7438628" y="3106146"/>
            <a:ext cx="9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479F5E-DFE8-9048-B9D7-C36B613E9E41}"/>
              </a:ext>
            </a:extLst>
          </p:cNvPr>
          <p:cNvSpPr txBox="1"/>
          <p:nvPr/>
        </p:nvSpPr>
        <p:spPr>
          <a:xfrm>
            <a:off x="7288087" y="4133658"/>
            <a:ext cx="133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1df2435g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A4CAEA-AD88-ED42-95A0-A51882D72563}"/>
              </a:ext>
            </a:extLst>
          </p:cNvPr>
          <p:cNvCxnSpPr>
            <a:cxnSpLocks/>
          </p:cNvCxnSpPr>
          <p:nvPr/>
        </p:nvCxnSpPr>
        <p:spPr>
          <a:xfrm>
            <a:off x="7849940" y="2422627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24F833-7DD2-3246-9C05-30CBDEB8802B}"/>
              </a:ext>
            </a:extLst>
          </p:cNvPr>
          <p:cNvCxnSpPr>
            <a:cxnSpLocks/>
          </p:cNvCxnSpPr>
          <p:nvPr/>
        </p:nvCxnSpPr>
        <p:spPr>
          <a:xfrm>
            <a:off x="7839471" y="3475478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E9F90F-DDD9-A346-B89F-D20E29069EF3}"/>
              </a:ext>
            </a:extLst>
          </p:cNvPr>
          <p:cNvCxnSpPr/>
          <p:nvPr/>
        </p:nvCxnSpPr>
        <p:spPr>
          <a:xfrm>
            <a:off x="2838773" y="4309362"/>
            <a:ext cx="90054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A9CD31-C0DB-BD4C-AFEA-92BA7A22649B}"/>
              </a:ext>
            </a:extLst>
          </p:cNvPr>
          <p:cNvCxnSpPr/>
          <p:nvPr/>
        </p:nvCxnSpPr>
        <p:spPr>
          <a:xfrm flipV="1">
            <a:off x="3739319" y="4528329"/>
            <a:ext cx="569445" cy="100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670516-AB7E-2F41-ACF0-6C7DEFB558CF}"/>
              </a:ext>
            </a:extLst>
          </p:cNvPr>
          <p:cNvCxnSpPr>
            <a:cxnSpLocks/>
          </p:cNvCxnSpPr>
          <p:nvPr/>
        </p:nvCxnSpPr>
        <p:spPr>
          <a:xfrm flipH="1" flipV="1">
            <a:off x="2266452" y="4528329"/>
            <a:ext cx="572321" cy="108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ADFE91E-BBAE-AA40-A7BE-8951DAB1FC2C}"/>
              </a:ext>
            </a:extLst>
          </p:cNvPr>
          <p:cNvSpPr txBox="1"/>
          <p:nvPr/>
        </p:nvSpPr>
        <p:spPr>
          <a:xfrm>
            <a:off x="8455445" y="1493614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number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9C47BD-556D-1147-B601-2135D3F804D1}"/>
              </a:ext>
            </a:extLst>
          </p:cNvPr>
          <p:cNvSpPr txBox="1"/>
          <p:nvPr/>
        </p:nvSpPr>
        <p:spPr>
          <a:xfrm>
            <a:off x="10174249" y="2078634"/>
            <a:ext cx="112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key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9C9A0F-E17F-BC45-9B2A-51E43D40EB88}"/>
              </a:ext>
            </a:extLst>
          </p:cNvPr>
          <p:cNvSpPr txBox="1"/>
          <p:nvPr/>
        </p:nvSpPr>
        <p:spPr>
          <a:xfrm>
            <a:off x="10324790" y="3106146"/>
            <a:ext cx="97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A51646-6912-8147-85AE-AFE90A125745}"/>
              </a:ext>
            </a:extLst>
          </p:cNvPr>
          <p:cNvSpPr txBox="1"/>
          <p:nvPr/>
        </p:nvSpPr>
        <p:spPr>
          <a:xfrm>
            <a:off x="10174249" y="4133658"/>
            <a:ext cx="1335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7lk5njlj14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90E496-D3B9-DB44-B906-B52116857024}"/>
              </a:ext>
            </a:extLst>
          </p:cNvPr>
          <p:cNvCxnSpPr>
            <a:cxnSpLocks/>
          </p:cNvCxnSpPr>
          <p:nvPr/>
        </p:nvCxnSpPr>
        <p:spPr>
          <a:xfrm>
            <a:off x="10736102" y="2422627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108A80-CE41-454F-B0E4-0BF5B212AD88}"/>
              </a:ext>
            </a:extLst>
          </p:cNvPr>
          <p:cNvCxnSpPr>
            <a:cxnSpLocks/>
          </p:cNvCxnSpPr>
          <p:nvPr/>
        </p:nvCxnSpPr>
        <p:spPr>
          <a:xfrm>
            <a:off x="10725633" y="3475478"/>
            <a:ext cx="0" cy="65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D0C5E7-05C1-7C4A-BF0E-B19311173CC1}"/>
              </a:ext>
            </a:extLst>
          </p:cNvPr>
          <p:cNvSpPr txBox="1"/>
          <p:nvPr/>
        </p:nvSpPr>
        <p:spPr>
          <a:xfrm>
            <a:off x="7539389" y="1787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603728-28F7-3C46-8621-D86FD31797EA}"/>
              </a:ext>
            </a:extLst>
          </p:cNvPr>
          <p:cNvSpPr txBox="1"/>
          <p:nvPr/>
        </p:nvSpPr>
        <p:spPr>
          <a:xfrm>
            <a:off x="10536344" y="17315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BEDC60-35B8-9244-867D-40DC46A6CBC1}"/>
              </a:ext>
            </a:extLst>
          </p:cNvPr>
          <p:cNvSpPr txBox="1"/>
          <p:nvPr/>
        </p:nvSpPr>
        <p:spPr>
          <a:xfrm>
            <a:off x="8540345" y="466092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output</a:t>
            </a:r>
          </a:p>
        </p:txBody>
      </p:sp>
      <p:pic>
        <p:nvPicPr>
          <p:cNvPr id="49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902B9325-7832-9F44-9EE3-E0FBEA197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23616" y="5188184"/>
            <a:ext cx="1345327" cy="134532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D378243-E89D-724D-99EC-1CCE98466859}"/>
              </a:ext>
            </a:extLst>
          </p:cNvPr>
          <p:cNvCxnSpPr>
            <a:cxnSpLocks/>
          </p:cNvCxnSpPr>
          <p:nvPr/>
        </p:nvCxnSpPr>
        <p:spPr>
          <a:xfrm flipH="1" flipV="1">
            <a:off x="7680868" y="4632511"/>
            <a:ext cx="859477" cy="97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20E6D2-25CC-4645-A291-1885AED31489}"/>
              </a:ext>
            </a:extLst>
          </p:cNvPr>
          <p:cNvCxnSpPr>
            <a:cxnSpLocks/>
          </p:cNvCxnSpPr>
          <p:nvPr/>
        </p:nvCxnSpPr>
        <p:spPr>
          <a:xfrm flipV="1">
            <a:off x="10046372" y="4632511"/>
            <a:ext cx="640013" cy="106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3C6E1A-1232-DD46-B116-A47B6ABE50E9}"/>
              </a:ext>
            </a:extLst>
          </p:cNvPr>
          <p:cNvCxnSpPr>
            <a:cxnSpLocks/>
          </p:cNvCxnSpPr>
          <p:nvPr/>
        </p:nvCxnSpPr>
        <p:spPr>
          <a:xfrm flipV="1">
            <a:off x="6511636" y="1862947"/>
            <a:ext cx="0" cy="340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C0A5E42-9C75-1445-AEA6-23386F269B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57794" y="5232434"/>
            <a:ext cx="812040" cy="65818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C3364B0-7D99-7F4C-A1B6-816E8EB24454}"/>
              </a:ext>
            </a:extLst>
          </p:cNvPr>
          <p:cNvSpPr txBox="1"/>
          <p:nvPr/>
        </p:nvSpPr>
        <p:spPr>
          <a:xfrm>
            <a:off x="7112800" y="964955"/>
            <a:ext cx="19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 Vector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6F9915-D3AF-9F49-8636-356D72F0ADED}"/>
              </a:ext>
            </a:extLst>
          </p:cNvPr>
          <p:cNvCxnSpPr>
            <a:cxnSpLocks/>
          </p:cNvCxnSpPr>
          <p:nvPr/>
        </p:nvCxnSpPr>
        <p:spPr>
          <a:xfrm flipH="1">
            <a:off x="6636328" y="1250537"/>
            <a:ext cx="374072" cy="27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DB2006-C0F9-0546-8AE3-9AC7D36DC50C}"/>
              </a:ext>
            </a:extLst>
          </p:cNvPr>
          <p:cNvCxnSpPr>
            <a:cxnSpLocks/>
          </p:cNvCxnSpPr>
          <p:nvPr/>
        </p:nvCxnSpPr>
        <p:spPr>
          <a:xfrm>
            <a:off x="9096787" y="1250537"/>
            <a:ext cx="490558" cy="27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5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2824 L -0.22721 0.0180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21" grpId="0"/>
      <p:bldP spid="22" grpId="0"/>
      <p:bldP spid="23" grpId="0"/>
      <p:bldP spid="26" grpId="0"/>
      <p:bldP spid="27" grpId="0"/>
      <p:bldP spid="28" grpId="0"/>
      <p:bldP spid="40" grpId="0"/>
      <p:bldP spid="41" grpId="0"/>
      <p:bldP spid="42" grpId="0"/>
      <p:bldP spid="43" grpId="0"/>
      <p:bldP spid="46" grpId="0"/>
      <p:bldP spid="47" grpId="0"/>
      <p:bldP spid="48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Radio frequency identifier (RFID)</a:t>
            </a:r>
          </a:p>
          <a:p>
            <a:pPr lvl="1"/>
            <a:r>
              <a:rPr lang="en-US" sz="3200" dirty="0"/>
              <a:t> Reverse engineering</a:t>
            </a:r>
          </a:p>
          <a:p>
            <a:pPr lvl="1"/>
            <a:r>
              <a:rPr lang="en-US" sz="3200" dirty="0"/>
              <a:t> Power analysis</a:t>
            </a:r>
          </a:p>
          <a:p>
            <a:pPr lvl="1"/>
            <a:r>
              <a:rPr lang="en-US" sz="3200" dirty="0"/>
              <a:t> Eavesdropping</a:t>
            </a:r>
          </a:p>
          <a:p>
            <a:pPr lvl="1"/>
            <a:r>
              <a:rPr lang="en-US" sz="3200" dirty="0"/>
              <a:t> Cloning/Spoofing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D3405-A37C-C54A-B3C4-7B7F962F2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0590" y="3505233"/>
            <a:ext cx="2731655" cy="2731655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DF4FE5-F2F1-9E4B-AA8F-04BC03B3F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18805" y="4038608"/>
            <a:ext cx="1951759" cy="1951759"/>
          </a:xfrm>
          <a:prstGeom prst="rect">
            <a:avLst/>
          </a:prstGeom>
        </p:spPr>
      </p:pic>
      <p:pic>
        <p:nvPicPr>
          <p:cNvPr id="8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493086D-2496-7F47-8946-1213707B72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177111" y="1668304"/>
            <a:ext cx="1964930" cy="19649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934583-53AE-8244-AFD7-EAE8247D4D22}"/>
              </a:ext>
            </a:extLst>
          </p:cNvPr>
          <p:cNvCxnSpPr>
            <a:cxnSpLocks/>
          </p:cNvCxnSpPr>
          <p:nvPr/>
        </p:nvCxnSpPr>
        <p:spPr>
          <a:xfrm>
            <a:off x="7218218" y="4937309"/>
            <a:ext cx="1532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C3A214-E013-5443-8994-DE0C53A0A42F}"/>
              </a:ext>
            </a:extLst>
          </p:cNvPr>
          <p:cNvCxnSpPr>
            <a:cxnSpLocks/>
          </p:cNvCxnSpPr>
          <p:nvPr/>
        </p:nvCxnSpPr>
        <p:spPr>
          <a:xfrm flipH="1" flipV="1">
            <a:off x="8751147" y="3336601"/>
            <a:ext cx="833120" cy="68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D5BEAA-C688-4940-99BF-A7F7667F0208}"/>
              </a:ext>
            </a:extLst>
          </p:cNvPr>
          <p:cNvSpPr txBox="1"/>
          <p:nvPr/>
        </p:nvSpPr>
        <p:spPr>
          <a:xfrm>
            <a:off x="9424219" y="3170903"/>
            <a:ext cx="131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Middleware</a:t>
            </a:r>
          </a:p>
        </p:txBody>
      </p:sp>
    </p:spTree>
    <p:extLst>
      <p:ext uri="{BB962C8B-B14F-4D97-AF65-F5344CB8AC3E}">
        <p14:creationId xmlns:p14="http://schemas.microsoft.com/office/powerpoint/2010/main" val="241655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Near-field communication (NFC)</a:t>
            </a:r>
          </a:p>
          <a:p>
            <a:pPr lvl="1"/>
            <a:r>
              <a:rPr lang="en-US" sz="3200" dirty="0"/>
              <a:t> Eavesdropping</a:t>
            </a:r>
          </a:p>
          <a:p>
            <a:pPr lvl="1"/>
            <a:r>
              <a:rPr lang="en-US" sz="3200" dirty="0"/>
              <a:t> Data modifications/theft</a:t>
            </a:r>
          </a:p>
          <a:p>
            <a:pPr lvl="1"/>
            <a:r>
              <a:rPr lang="en-US" sz="3200" dirty="0"/>
              <a:t> Relay Attack (not replay*)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30140-8BA2-634D-BA3E-3D33F07A6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13466" y="4218039"/>
            <a:ext cx="1631140" cy="1631140"/>
          </a:xfrm>
          <a:prstGeom prst="rect">
            <a:avLst/>
          </a:prstGeom>
        </p:spPr>
      </p:pic>
      <p:pic>
        <p:nvPicPr>
          <p:cNvPr id="8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53350C92-55F0-A349-B1C2-D4972009C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62300" y="4391816"/>
            <a:ext cx="1345327" cy="1345327"/>
          </a:xfrm>
          <a:prstGeom prst="rect">
            <a:avLst/>
          </a:prstGeom>
        </p:spPr>
      </p:pic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C15DE7E3-A7F4-3D4B-A3D6-7D6B54C0F3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847396" y="4277031"/>
            <a:ext cx="2193531" cy="1869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C7FCB9-4221-2F44-BB51-82F99E60374D}"/>
              </a:ext>
            </a:extLst>
          </p:cNvPr>
          <p:cNvSpPr txBox="1"/>
          <p:nvPr/>
        </p:nvSpPr>
        <p:spPr>
          <a:xfrm>
            <a:off x="5845015" y="3749226"/>
            <a:ext cx="16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Card emulation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2DF127-5735-C148-B51A-6BB9725D2FE5}"/>
              </a:ext>
            </a:extLst>
          </p:cNvPr>
          <p:cNvSpPr txBox="1"/>
          <p:nvPr/>
        </p:nvSpPr>
        <p:spPr>
          <a:xfrm>
            <a:off x="9471394" y="3758329"/>
            <a:ext cx="94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34148B-D8AF-174F-92C5-4C0F45AD4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5400000">
            <a:off x="3811890" y="4571349"/>
            <a:ext cx="739058" cy="7390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17A37-DD36-2F4C-A76B-2CE853CE8D63}"/>
              </a:ext>
            </a:extLst>
          </p:cNvPr>
          <p:cNvSpPr txBox="1"/>
          <p:nvPr/>
        </p:nvSpPr>
        <p:spPr>
          <a:xfrm>
            <a:off x="3343373" y="4234717"/>
            <a:ext cx="1755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reader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7DBA4-0CB9-1D4D-A20C-B12EDDD059AF}"/>
              </a:ext>
            </a:extLst>
          </p:cNvPr>
          <p:cNvSpPr txBox="1"/>
          <p:nvPr/>
        </p:nvSpPr>
        <p:spPr>
          <a:xfrm>
            <a:off x="2138544" y="35649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CBC0C8-4325-A444-8C64-2D8C4806DC70}"/>
              </a:ext>
            </a:extLst>
          </p:cNvPr>
          <p:cNvCxnSpPr/>
          <p:nvPr/>
        </p:nvCxnSpPr>
        <p:spPr>
          <a:xfrm>
            <a:off x="2995859" y="4945287"/>
            <a:ext cx="753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60D0C4-A016-3C42-984C-3D3D58BA7F66}"/>
              </a:ext>
            </a:extLst>
          </p:cNvPr>
          <p:cNvCxnSpPr>
            <a:cxnSpLocks/>
          </p:cNvCxnSpPr>
          <p:nvPr/>
        </p:nvCxnSpPr>
        <p:spPr>
          <a:xfrm>
            <a:off x="4722382" y="4940878"/>
            <a:ext cx="112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1EF1FA-E8C7-3A45-A411-18A303CBBDF1}"/>
              </a:ext>
            </a:extLst>
          </p:cNvPr>
          <p:cNvCxnSpPr>
            <a:cxnSpLocks/>
          </p:cNvCxnSpPr>
          <p:nvPr/>
        </p:nvCxnSpPr>
        <p:spPr>
          <a:xfrm>
            <a:off x="7724763" y="4940878"/>
            <a:ext cx="1122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101D48-4D69-214E-85F5-D2EFC7C59BAA}"/>
              </a:ext>
            </a:extLst>
          </p:cNvPr>
          <p:cNvCxnSpPr>
            <a:cxnSpLocks/>
          </p:cNvCxnSpPr>
          <p:nvPr/>
        </p:nvCxnSpPr>
        <p:spPr>
          <a:xfrm>
            <a:off x="7724762" y="5310407"/>
            <a:ext cx="112263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6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F14C0-1815-474D-B0CF-C7268084B4AC}"/>
              </a:ext>
            </a:extLst>
          </p:cNvPr>
          <p:cNvSpPr txBox="1"/>
          <p:nvPr/>
        </p:nvSpPr>
        <p:spPr>
          <a:xfrm>
            <a:off x="4364182" y="1482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7DA6A16-DC5E-3B4D-AABF-CCACB6D91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43089" y="1851768"/>
            <a:ext cx="2088124" cy="2257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8D5D4-541E-AF44-BBD3-33D3AE5A0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416725" y="3681078"/>
            <a:ext cx="2088124" cy="2088124"/>
          </a:xfrm>
          <a:prstGeom prst="rect">
            <a:avLst/>
          </a:prstGeom>
        </p:spPr>
      </p:pic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85F9D39-B0C6-C74C-8083-A477598426BA}"/>
              </a:ext>
            </a:extLst>
          </p:cNvPr>
          <p:cNvCxnSpPr>
            <a:cxnSpLocks/>
          </p:cNvCxnSpPr>
          <p:nvPr/>
        </p:nvCxnSpPr>
        <p:spPr>
          <a:xfrm flipV="1">
            <a:off x="3504849" y="3185652"/>
            <a:ext cx="4138240" cy="1185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098384A-A84D-1E42-8CA0-A200677346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73427" y="2631980"/>
            <a:ext cx="1625600" cy="16256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AA6F74-DD38-4E4F-A677-D6905BE1B368}"/>
              </a:ext>
            </a:extLst>
          </p:cNvPr>
          <p:cNvCxnSpPr/>
          <p:nvPr/>
        </p:nvCxnSpPr>
        <p:spPr>
          <a:xfrm flipV="1">
            <a:off x="3613355" y="4109200"/>
            <a:ext cx="1360072" cy="6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4F7525D3-8847-D64B-BDEA-5867456D9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964543" y="3505233"/>
            <a:ext cx="701964" cy="701964"/>
          </a:xfrm>
          <a:prstGeom prst="rect">
            <a:avLst/>
          </a:prstGeom>
        </p:spPr>
      </p:pic>
      <p:pic>
        <p:nvPicPr>
          <p:cNvPr id="19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30BB91C-0B8F-0040-B0C3-DFCE1A62C9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755474" y="4423875"/>
            <a:ext cx="1345327" cy="134532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8E505D-4592-544E-B25D-78E418EE4B56}"/>
              </a:ext>
            </a:extLst>
          </p:cNvPr>
          <p:cNvCxnSpPr/>
          <p:nvPr/>
        </p:nvCxnSpPr>
        <p:spPr>
          <a:xfrm flipH="1" flipV="1">
            <a:off x="5786227" y="4109200"/>
            <a:ext cx="1087059" cy="86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Bluejacking</a:t>
            </a:r>
          </a:p>
          <a:p>
            <a:r>
              <a:rPr lang="en-US" sz="3400" dirty="0" err="1"/>
              <a:t>Bluesnarfing</a:t>
            </a: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Network Attacks - Wireless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F14C0-1815-474D-B0CF-C7268084B4AC}"/>
              </a:ext>
            </a:extLst>
          </p:cNvPr>
          <p:cNvSpPr txBox="1"/>
          <p:nvPr/>
        </p:nvSpPr>
        <p:spPr>
          <a:xfrm>
            <a:off x="4364182" y="14824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4011A9-02F3-A64C-8136-3F1EDDD29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45930" y="1161288"/>
            <a:ext cx="3683000" cy="368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5F36A-B726-184E-9D24-09B705357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42358" y="3180293"/>
            <a:ext cx="1631140" cy="1631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10A735-AC12-0645-AF33-E881E41DF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47331" y="3151271"/>
            <a:ext cx="2088124" cy="2088124"/>
          </a:xfrm>
          <a:prstGeom prst="rect">
            <a:avLst/>
          </a:prstGeom>
        </p:spPr>
      </p:pic>
      <p:pic>
        <p:nvPicPr>
          <p:cNvPr id="10" name="Content Placeholder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E36C9BD-9690-0542-8F3D-E182768643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03586" y="5172413"/>
            <a:ext cx="1345327" cy="134532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DAB65D-230E-E74B-8035-46E5D6162C7A}"/>
              </a:ext>
            </a:extLst>
          </p:cNvPr>
          <p:cNvCxnSpPr/>
          <p:nvPr/>
        </p:nvCxnSpPr>
        <p:spPr>
          <a:xfrm>
            <a:off x="2673498" y="3848854"/>
            <a:ext cx="272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184B75-5712-C948-A958-0875A474CCDD}"/>
              </a:ext>
            </a:extLst>
          </p:cNvPr>
          <p:cNvCxnSpPr/>
          <p:nvPr/>
        </p:nvCxnSpPr>
        <p:spPr>
          <a:xfrm>
            <a:off x="2629886" y="4244019"/>
            <a:ext cx="272715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F22F8F-8351-D74D-A7AB-E385BB3C826C}"/>
              </a:ext>
            </a:extLst>
          </p:cNvPr>
          <p:cNvSpPr txBox="1"/>
          <p:nvPr/>
        </p:nvSpPr>
        <p:spPr>
          <a:xfrm>
            <a:off x="3640472" y="3874687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5E6CE-0414-5A40-94D0-62D2C33E393C}"/>
              </a:ext>
            </a:extLst>
          </p:cNvPr>
          <p:cNvSpPr txBox="1"/>
          <p:nvPr/>
        </p:nvSpPr>
        <p:spPr>
          <a:xfrm>
            <a:off x="2319609" y="586209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4398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7643 0.2877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2685 L 0.10235 -0.28981 " pathEditMode="relative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7" grpId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D281E2-362A-40C3-98FC-21F1F37A5EC9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2050</TotalTime>
  <Words>250</Words>
  <Application>Microsoft Macintosh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Network Attacks - Wireless</vt:lpstr>
      <vt:lpstr>Network Attacks - Wireless</vt:lpstr>
      <vt:lpstr>Network Attacks - Wireless</vt:lpstr>
      <vt:lpstr>Network Attacks - Wireless</vt:lpstr>
      <vt:lpstr>Network Attacks - Wireless</vt:lpstr>
      <vt:lpstr>Network Attacks - Wireless</vt:lpstr>
      <vt:lpstr>Network Attacks - Wireless</vt:lpstr>
      <vt:lpstr>Network Attacks - Wireless</vt:lpstr>
      <vt:lpstr>Network Attacks - Wireless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93</cp:revision>
  <dcterms:created xsi:type="dcterms:W3CDTF">2019-03-13T18:02:49Z</dcterms:created>
  <dcterms:modified xsi:type="dcterms:W3CDTF">2020-10-27T18:48:20Z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