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sldIdLst>
    <p:sldId id="256" r:id="rId5"/>
    <p:sldId id="278" r:id="rId6"/>
    <p:sldId id="287" r:id="rId7"/>
    <p:sldId id="288" r:id="rId8"/>
    <p:sldId id="283" r:id="rId9"/>
    <p:sldId id="289" r:id="rId10"/>
    <p:sldId id="286" r:id="rId11"/>
    <p:sldId id="285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8"/>
            <p14:sldId id="287"/>
            <p14:sldId id="288"/>
            <p14:sldId id="283"/>
            <p14:sldId id="289"/>
            <p14:sldId id="286"/>
            <p14:sldId id="28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74006"/>
  </p:normalViewPr>
  <p:slideViewPr>
    <p:cSldViewPr snapToGrid="0" snapToObjects="1">
      <p:cViewPr varScale="1">
        <p:scale>
          <a:sx n="127" d="100"/>
          <a:sy n="127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-23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sys.com/us/support-article?articleNum=17801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patch management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patch management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configuration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demo, have the pages open to these sites as you will lose connectivity when connecting to the WRT1900ACS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Linksys WRT 1900ACS Dual-Band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www.linksys.com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support-product?pid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=01t34000003qSgQAAU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your Product &gt;&gt;&gt;&gt;”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ksys WRT1900ACS Frequently Asked Questions"/>
              </a:rPr>
              <a:t> Linksys WRT1900ACS Frequently Asked Questions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4: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default IP address and password of the Linksys WRT1900ACS?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www.linksys.com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support-article?articleNum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=178015#S4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[CVE-2019-7579]:https://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www.cvedetails.com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/vulnerability-list/vendor_id-833/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Linksys.html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vendor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6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developers.facebook.com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/docs/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-login/multiple-providers/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/identity/protocols/oauth2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 – think GDPR, PCI DSS, HIPPA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Legacy Systems</a:t>
            </a:r>
          </a:p>
          <a:p>
            <a:pPr lvl="1"/>
            <a:r>
              <a:rPr lang="en-US" sz="3800" dirty="0"/>
              <a:t> Lack of vendor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6696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Zero-day</a:t>
            </a:r>
          </a:p>
          <a:p>
            <a:pPr lvl="1"/>
            <a:r>
              <a:rPr lang="en-US" sz="3800" dirty="0"/>
              <a:t> Most vulnerable</a:t>
            </a:r>
          </a:p>
          <a:p>
            <a:pPr lvl="1"/>
            <a:r>
              <a:rPr lang="en-US" sz="3800" dirty="0"/>
              <a:t> No vendor awareness</a:t>
            </a:r>
          </a:p>
          <a:p>
            <a:pPr lvl="1"/>
            <a:r>
              <a:rPr lang="en-US" sz="3800" dirty="0"/>
              <a:t> No patches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5751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Defaults</a:t>
            </a:r>
          </a:p>
          <a:p>
            <a:r>
              <a:rPr lang="en-US" sz="4000" dirty="0"/>
              <a:t> Weak/no encryption</a:t>
            </a:r>
          </a:p>
          <a:p>
            <a:r>
              <a:rPr lang="en-US" sz="4000" dirty="0"/>
              <a:t> Unsecure protocols</a:t>
            </a:r>
          </a:p>
          <a:p>
            <a:pPr lvl="1"/>
            <a:r>
              <a:rPr lang="en-US" sz="3800" dirty="0"/>
              <a:t> HTTP vs. HTTPS</a:t>
            </a:r>
          </a:p>
          <a:p>
            <a:pPr lvl="1"/>
            <a:r>
              <a:rPr lang="en-US" sz="3800" dirty="0"/>
              <a:t> FTP vs. SFTP</a:t>
            </a:r>
          </a:p>
          <a:p>
            <a:r>
              <a:rPr lang="en-US" sz="4000" dirty="0"/>
              <a:t>Open permissions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Weak Configurations</a:t>
            </a:r>
            <a:endParaRPr lang="en-US" sz="4000" dirty="0">
              <a:latin typeface="Adelle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Intellectual property theft</a:t>
            </a:r>
          </a:p>
          <a:p>
            <a:r>
              <a:rPr lang="en-US" sz="3800" dirty="0"/>
              <a:t>Identity/credential theft</a:t>
            </a:r>
          </a:p>
          <a:p>
            <a:r>
              <a:rPr lang="en-US" sz="3800" dirty="0"/>
              <a:t>Network Intrusion</a:t>
            </a:r>
          </a:p>
          <a:p>
            <a:r>
              <a:rPr lang="en-US" sz="3800" dirty="0"/>
              <a:t>Reputation damage</a:t>
            </a:r>
          </a:p>
          <a:p>
            <a:r>
              <a:rPr lang="en-US" sz="3800" dirty="0"/>
              <a:t>Vendor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delle Sans" panose="02000503000000020004" pitchFamily="2" charset="0"/>
              </a:rPr>
              <a:t>3</a:t>
            </a:r>
            <a:r>
              <a:rPr lang="en-US" sz="6000" baseline="30000" dirty="0">
                <a:latin typeface="Adelle Sans" panose="02000503000000020004" pitchFamily="2" charset="0"/>
              </a:rPr>
              <a:t>rd–party Risk</a:t>
            </a:r>
            <a:endParaRPr lang="en-US" sz="6000" dirty="0">
              <a:latin typeface="Adelle Sans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8F804-A69A-FF4D-8660-CE5B834DB69A}"/>
              </a:ext>
            </a:extLst>
          </p:cNvPr>
          <p:cNvSpPr txBox="1"/>
          <p:nvPr/>
        </p:nvSpPr>
        <p:spPr>
          <a:xfrm>
            <a:off x="3020786" y="261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Data</a:t>
            </a:r>
          </a:p>
          <a:p>
            <a:pPr lvl="1"/>
            <a:r>
              <a:rPr lang="en-US" sz="3600" dirty="0"/>
              <a:t> Storage</a:t>
            </a:r>
          </a:p>
          <a:p>
            <a:pPr lvl="1"/>
            <a:r>
              <a:rPr lang="en-US" sz="3600" dirty="0"/>
              <a:t> Loss/leakage</a:t>
            </a:r>
          </a:p>
          <a:p>
            <a:pPr lvl="1"/>
            <a:r>
              <a:rPr lang="en-US" sz="3600" dirty="0"/>
              <a:t> Theft</a:t>
            </a:r>
          </a:p>
          <a:p>
            <a:r>
              <a:rPr lang="en-US" sz="3800" dirty="0"/>
              <a:t>Cloud-based</a:t>
            </a:r>
          </a:p>
          <a:p>
            <a:r>
              <a:rPr lang="en-US" sz="3800" dirty="0"/>
              <a:t>On-premise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delle Sans" panose="02000503000000020004" pitchFamily="2" charset="0"/>
              </a:rPr>
              <a:t>3</a:t>
            </a:r>
            <a:r>
              <a:rPr lang="en-US" sz="6000" baseline="30000" dirty="0">
                <a:latin typeface="Adelle Sans" panose="02000503000000020004" pitchFamily="2" charset="0"/>
              </a:rPr>
              <a:t>rd–party Risk</a:t>
            </a:r>
            <a:endParaRPr lang="en-US" sz="6000" dirty="0">
              <a:latin typeface="Adelle Sans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8F804-A69A-FF4D-8660-CE5B834DB69A}"/>
              </a:ext>
            </a:extLst>
          </p:cNvPr>
          <p:cNvSpPr txBox="1"/>
          <p:nvPr/>
        </p:nvSpPr>
        <p:spPr>
          <a:xfrm>
            <a:off x="3020786" y="261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Issues</a:t>
            </a:r>
          </a:p>
          <a:p>
            <a:pPr lvl="1"/>
            <a:r>
              <a:rPr lang="en-US" sz="3600" dirty="0"/>
              <a:t> Vendor reputation</a:t>
            </a:r>
          </a:p>
          <a:p>
            <a:pPr lvl="1"/>
            <a:r>
              <a:rPr lang="en-US" sz="3600" dirty="0"/>
              <a:t> Lack of visibility</a:t>
            </a:r>
          </a:p>
          <a:p>
            <a:pPr lvl="1"/>
            <a:r>
              <a:rPr lang="en-US" sz="3600" dirty="0"/>
              <a:t> Compliance risk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delle Sans" panose="02000503000000020004" pitchFamily="2" charset="0"/>
              </a:rPr>
              <a:t>3</a:t>
            </a:r>
            <a:r>
              <a:rPr lang="en-US" sz="5400" baseline="30000" dirty="0">
                <a:latin typeface="Adelle Sans" panose="02000503000000020004" pitchFamily="2" charset="0"/>
              </a:rPr>
              <a:t>rd–party Risk: Vendor Management</a:t>
            </a:r>
            <a:endParaRPr lang="en-US" sz="5400" dirty="0">
              <a:latin typeface="Adelle Sans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8F804-A69A-FF4D-8660-CE5B834DB69A}"/>
              </a:ext>
            </a:extLst>
          </p:cNvPr>
          <p:cNvSpPr txBox="1"/>
          <p:nvPr/>
        </p:nvSpPr>
        <p:spPr>
          <a:xfrm>
            <a:off x="3020786" y="261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Benefits</a:t>
            </a:r>
          </a:p>
          <a:p>
            <a:pPr lvl="1"/>
            <a:r>
              <a:rPr lang="en-US" sz="3400" dirty="0"/>
              <a:t> Vendor screen</a:t>
            </a:r>
          </a:p>
          <a:p>
            <a:pPr lvl="1"/>
            <a:r>
              <a:rPr lang="en-US" sz="3400" dirty="0"/>
              <a:t> Documentation</a:t>
            </a:r>
          </a:p>
          <a:p>
            <a:pPr lvl="1"/>
            <a:r>
              <a:rPr lang="en-US" sz="3400" dirty="0"/>
              <a:t> Risk management</a:t>
            </a:r>
          </a:p>
          <a:p>
            <a:pPr lvl="1"/>
            <a:r>
              <a:rPr lang="en-US" sz="3400" dirty="0"/>
              <a:t> Compliance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delle Sans" panose="02000503000000020004" pitchFamily="2" charset="0"/>
              </a:rPr>
              <a:t>3</a:t>
            </a:r>
            <a:r>
              <a:rPr lang="en-US" sz="5400" baseline="30000" dirty="0">
                <a:latin typeface="Adelle Sans" panose="02000503000000020004" pitchFamily="2" charset="0"/>
              </a:rPr>
              <a:t>rd–party Risk: Vendor Management</a:t>
            </a:r>
            <a:endParaRPr lang="en-US" sz="5400" dirty="0">
              <a:latin typeface="Adelle Sans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8F804-A69A-FF4D-8660-CE5B834DB69A}"/>
              </a:ext>
            </a:extLst>
          </p:cNvPr>
          <p:cNvSpPr txBox="1"/>
          <p:nvPr/>
        </p:nvSpPr>
        <p:spPr>
          <a:xfrm>
            <a:off x="3020786" y="261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Social Media</a:t>
            </a:r>
          </a:p>
          <a:p>
            <a:pPr lvl="1"/>
            <a:r>
              <a:rPr lang="en-US" sz="3600" dirty="0"/>
              <a:t> Facebook, Twitter, Instagram</a:t>
            </a:r>
          </a:p>
          <a:p>
            <a:r>
              <a:rPr lang="en-US" sz="3800" dirty="0"/>
              <a:t> Delivery Systems</a:t>
            </a:r>
          </a:p>
          <a:p>
            <a:pPr lvl="1"/>
            <a:r>
              <a:rPr lang="en-US" sz="3600" dirty="0"/>
              <a:t> UPS, USPS, DHL, FedEx</a:t>
            </a:r>
          </a:p>
          <a:p>
            <a:r>
              <a:rPr lang="en-US" sz="3800" dirty="0"/>
              <a:t>Payment Systems</a:t>
            </a:r>
          </a:p>
          <a:p>
            <a:pPr lvl="1"/>
            <a:r>
              <a:rPr lang="en-US" sz="3600" dirty="0"/>
              <a:t> PayPal, Apple Pay, Google Wallet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delle Sans" panose="02000503000000020004" pitchFamily="2" charset="0"/>
              </a:rPr>
              <a:t>3</a:t>
            </a:r>
            <a:r>
              <a:rPr lang="en-US" sz="5400" baseline="30000" dirty="0">
                <a:latin typeface="Adelle Sans" panose="02000503000000020004" pitchFamily="2" charset="0"/>
              </a:rPr>
              <a:t>rd–party Risk :  Systems integration</a:t>
            </a:r>
            <a:endParaRPr lang="en-US" sz="5400" dirty="0">
              <a:latin typeface="Adelle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Challenges</a:t>
            </a:r>
          </a:p>
          <a:p>
            <a:pPr lvl="1"/>
            <a:r>
              <a:rPr lang="en-US" sz="3600" dirty="0"/>
              <a:t> Code quality/protection</a:t>
            </a:r>
          </a:p>
          <a:p>
            <a:pPr lvl="1"/>
            <a:r>
              <a:rPr lang="en-US" sz="3600" dirty="0"/>
              <a:t> Compliance risks</a:t>
            </a:r>
          </a:p>
          <a:p>
            <a:pPr lvl="1"/>
            <a:r>
              <a:rPr lang="en-US" sz="3600" dirty="0"/>
              <a:t> Non-disclosure agreements</a:t>
            </a:r>
          </a:p>
          <a:p>
            <a:pPr lvl="1"/>
            <a:r>
              <a:rPr lang="en-US" sz="3600" dirty="0"/>
              <a:t> SDLC issues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delle Sans" panose="02000503000000020004" pitchFamily="2" charset="0"/>
              </a:rPr>
              <a:t>3</a:t>
            </a:r>
            <a:r>
              <a:rPr lang="en-US" sz="5400" baseline="30000" dirty="0">
                <a:latin typeface="Adelle Sans" panose="02000503000000020004" pitchFamily="2" charset="0"/>
              </a:rPr>
              <a:t>rd–party Risk :  Outsourced Code</a:t>
            </a:r>
            <a:endParaRPr lang="en-US" sz="5400" dirty="0">
              <a:latin typeface="Adelle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Patch Management</a:t>
            </a:r>
          </a:p>
          <a:p>
            <a:pPr lvl="1"/>
            <a:r>
              <a:rPr lang="en-US" sz="3800" dirty="0"/>
              <a:t> Firmware</a:t>
            </a:r>
            <a:endParaRPr lang="en-US" sz="3600" dirty="0"/>
          </a:p>
          <a:p>
            <a:pPr lvl="1"/>
            <a:r>
              <a:rPr lang="en-US" sz="3600" dirty="0"/>
              <a:t> Operating Systems</a:t>
            </a:r>
          </a:p>
          <a:p>
            <a:pPr lvl="1"/>
            <a:r>
              <a:rPr lang="en-US" sz="3600" dirty="0"/>
              <a:t> Application</a:t>
            </a:r>
            <a:endParaRPr lang="en-US" sz="3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0220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9EAA8-0518-4BF3-8A91-0409544EBBDE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1097</TotalTime>
  <Words>348</Words>
  <Application>Microsoft Macintosh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Weak Configurations</vt:lpstr>
      <vt:lpstr>3rd–party Risk</vt:lpstr>
      <vt:lpstr>3rd–party Risk</vt:lpstr>
      <vt:lpstr>3rd–party Risk: Vendor Management</vt:lpstr>
      <vt:lpstr>3rd–party Risk: Vendor Management</vt:lpstr>
      <vt:lpstr>3rd–party Risk :  Systems integration</vt:lpstr>
      <vt:lpstr>3rd–party Risk :  Outsourced Code</vt:lpstr>
      <vt:lpstr>Vulnerabilities</vt:lpstr>
      <vt:lpstr>Vulnerabilities</vt:lpstr>
      <vt:lpstr>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89</cp:revision>
  <dcterms:created xsi:type="dcterms:W3CDTF">2019-03-13T18:02:49Z</dcterms:created>
  <dcterms:modified xsi:type="dcterms:W3CDTF">2020-10-27T14:39:09Z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