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2"/>
  </p:notesMasterIdLst>
  <p:sldIdLst>
    <p:sldId id="256" r:id="rId5"/>
    <p:sldId id="320" r:id="rId6"/>
    <p:sldId id="292" r:id="rId7"/>
    <p:sldId id="321" r:id="rId8"/>
    <p:sldId id="322" r:id="rId9"/>
    <p:sldId id="323" r:id="rId10"/>
    <p:sldId id="32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2"/>
    <p:restoredTop sz="73975"/>
  </p:normalViewPr>
  <p:slideViewPr>
    <p:cSldViewPr snapToGrid="0" snapToObjects="1">
      <p:cViewPr varScale="1">
        <p:scale>
          <a:sx n="79" d="100"/>
          <a:sy n="79" d="100"/>
        </p:scale>
        <p:origin x="5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Various attack happening around the globe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Domains with poor reputation</a:t>
            </a:r>
          </a:p>
          <a:p>
            <a:r>
              <a:rPr lang="en-US" dirty="0"/>
              <a:t>	+ Known Malware</a:t>
            </a:r>
          </a:p>
          <a:p>
            <a:r>
              <a:rPr lang="en-US" dirty="0"/>
              <a:t>	+ IP addresses known for malicious activity</a:t>
            </a:r>
          </a:p>
          <a:p>
            <a:r>
              <a:rPr lang="en-US" dirty="0"/>
              <a:t>	+ Machine readable data that can be feed into security information and event management \(SIEM systems\).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FireEye - Redline \(free </a:t>
            </a:r>
            <a:r>
              <a:rPr lang="en-US" dirty="0" err="1"/>
              <a:t>IoC</a:t>
            </a:r>
            <a:r>
              <a:rPr lang="en-US" dirty="0"/>
              <a:t> monitoring tools\) https://</a:t>
            </a:r>
            <a:r>
              <a:rPr lang="en-US" dirty="0" err="1"/>
              <a:t>www.fireeye.com</a:t>
            </a:r>
            <a:r>
              <a:rPr lang="en-US" dirty="0"/>
              <a:t>/services/freeware/redline.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9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Automated Indicator Sharing (AIS) enables the exchange of cyber threat indicators between the Federal Government, SLTT(State, Local, Tribal and Territorial) governments, and the private sector at machine speed.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0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Cisco's Talos Intelligence: https://</a:t>
            </a:r>
            <a:r>
              <a:rPr lang="en-US" dirty="0" err="1"/>
              <a:t>talosintelligence.com</a:t>
            </a:r>
            <a:r>
              <a:rPr lang="en-US" dirty="0"/>
              <a:t>/</a:t>
            </a:r>
          </a:p>
          <a:p>
            <a:r>
              <a:rPr lang="en-US" dirty="0"/>
              <a:t>DHS AIS - https://</a:t>
            </a:r>
            <a:r>
              <a:rPr lang="en-US" dirty="0" err="1"/>
              <a:t>www.cisa.gov</a:t>
            </a:r>
            <a:r>
              <a:rPr lang="en-US" dirty="0"/>
              <a:t>/automated-indicator-sharing-ais</a:t>
            </a:r>
          </a:p>
          <a:p>
            <a:r>
              <a:rPr lang="en-US" dirty="0"/>
              <a:t>FBI's </a:t>
            </a:r>
            <a:r>
              <a:rPr lang="en-US" dirty="0" err="1"/>
              <a:t>Infragard.org</a:t>
            </a:r>
            <a:r>
              <a:rPr lang="en-US" dirty="0"/>
              <a:t> - https://</a:t>
            </a:r>
            <a:r>
              <a:rPr lang="en-US" dirty="0" err="1"/>
              <a:t>www.infragard.org</a:t>
            </a:r>
            <a:r>
              <a:rPr lang="en-US" dirty="0"/>
              <a:t>/</a:t>
            </a:r>
          </a:p>
          <a:p>
            <a:r>
              <a:rPr lang="en-US" dirty="0"/>
              <a:t>SANS Internet Storm - https://</a:t>
            </a:r>
            <a:r>
              <a:rPr lang="en-US" dirty="0" err="1"/>
              <a:t>isc.sans.edu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7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ensivewebizen.in/internet-things-iot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oregon.pressbooks.pub/collegereading/chapter/lesson-1-reading-assignment-and-activity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pixabay.com/en/clock-day-hour-measure-minute-160966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ux.stackexchange.com/questions/87342/what-icon-should-be-used-to-show-you-can-view-it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pixabay.com/en/clock-day-hour-measure-minute-160966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Real-time or near real-time</a:t>
            </a:r>
            <a:br>
              <a:rPr lang="en-US" sz="3400" dirty="0"/>
            </a:br>
            <a:r>
              <a:rPr lang="en-US" sz="3400" dirty="0"/>
              <a:t>map</a:t>
            </a:r>
          </a:p>
          <a:p>
            <a:r>
              <a:rPr lang="en-US" sz="3400" dirty="0"/>
              <a:t>Visualization of threats</a:t>
            </a:r>
          </a:p>
          <a:p>
            <a:r>
              <a:rPr lang="en-US" sz="3400" dirty="0"/>
              <a:t>Data from multiple 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Threat Maps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1201FB5-C2FD-BB4B-A1D6-755C3964E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3060" y="1118436"/>
            <a:ext cx="4572000" cy="4572000"/>
          </a:xfrm>
          <a:prstGeom prst="rect">
            <a:avLst/>
          </a:prstGeom>
        </p:spPr>
      </p:pic>
      <p:pic>
        <p:nvPicPr>
          <p:cNvPr id="6" name="Picture 5" descr="A picture containing circle&#10;&#10;Description automatically generated">
            <a:extLst>
              <a:ext uri="{FF2B5EF4-FFF2-40B4-BE49-F238E27FC236}">
                <a16:creationId xmlns:a16="http://schemas.microsoft.com/office/drawing/2014/main" id="{4028F4EF-36A3-A742-A2E1-40B2165386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544060" y="1744436"/>
            <a:ext cx="3810000" cy="3009900"/>
          </a:xfrm>
          <a:prstGeom prst="rect">
            <a:avLst/>
          </a:prstGeom>
        </p:spPr>
      </p:pic>
      <p:pic>
        <p:nvPicPr>
          <p:cNvPr id="9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CCEB63C-C936-2E43-A355-449947A9E2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94331" y="1568629"/>
            <a:ext cx="4740729" cy="316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7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Threat Feeds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371B48BD-6F2A-8442-BFA5-AD456FECA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Real-time data streams</a:t>
            </a:r>
          </a:p>
          <a:p>
            <a:r>
              <a:rPr lang="en-US" sz="3400" dirty="0"/>
              <a:t>Information</a:t>
            </a:r>
            <a:endParaRPr lang="en-US" sz="3200" dirty="0"/>
          </a:p>
          <a:p>
            <a:pPr lvl="1"/>
            <a:r>
              <a:rPr lang="en-US" sz="3200" dirty="0"/>
              <a:t> Threats</a:t>
            </a:r>
          </a:p>
          <a:p>
            <a:pPr lvl="1"/>
            <a:r>
              <a:rPr lang="en-US" sz="3200" dirty="0"/>
              <a:t> Risks</a:t>
            </a:r>
            <a:endParaRPr lang="en-US" sz="3000" dirty="0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AA2AA44-921D-9C47-957A-BC7E86EF9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3060" y="1118436"/>
            <a:ext cx="4572000" cy="4572000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A1620129-D997-4F4D-A97B-A7B192C05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21117" y="1118436"/>
            <a:ext cx="4455886" cy="44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Threat Feed Information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371B48BD-6F2A-8442-BFA5-AD456FECA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Domain Reputation</a:t>
            </a:r>
          </a:p>
          <a:p>
            <a:r>
              <a:rPr lang="en-US" sz="3000" dirty="0"/>
              <a:t>Known malware</a:t>
            </a:r>
          </a:p>
          <a:p>
            <a:r>
              <a:rPr lang="en-US" sz="3000" dirty="0"/>
              <a:t>IP Addresses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3734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Indicators of  Compromise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371B48BD-6F2A-8442-BFA5-AD456FECA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Pieces of data</a:t>
            </a:r>
          </a:p>
          <a:p>
            <a:r>
              <a:rPr lang="en-US" sz="3000" dirty="0"/>
              <a:t>Identify malicious activity</a:t>
            </a:r>
          </a:p>
          <a:p>
            <a:r>
              <a:rPr lang="en-US" sz="3000" dirty="0"/>
              <a:t>Data that can be feed to SIEMs</a:t>
            </a:r>
          </a:p>
          <a:p>
            <a:r>
              <a:rPr lang="en-US" sz="3000" dirty="0"/>
              <a:t>STIX and TAXII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0083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Automated Indicator Sharing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371B48BD-6F2A-8442-BFA5-AD456FECA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Exchange cyber threat indicators</a:t>
            </a:r>
          </a:p>
          <a:p>
            <a:r>
              <a:rPr lang="en-US" sz="3000" dirty="0"/>
              <a:t>Federal government</a:t>
            </a:r>
          </a:p>
          <a:p>
            <a:r>
              <a:rPr lang="en-US" sz="3000" dirty="0"/>
              <a:t>SLTT governments</a:t>
            </a:r>
          </a:p>
          <a:p>
            <a:r>
              <a:rPr lang="en-US" sz="3000" dirty="0"/>
              <a:t>Private Sector</a:t>
            </a:r>
          </a:p>
        </p:txBody>
      </p:sp>
    </p:spTree>
    <p:extLst>
      <p:ext uri="{BB962C8B-B14F-4D97-AF65-F5344CB8AC3E}">
        <p14:creationId xmlns:p14="http://schemas.microsoft.com/office/powerpoint/2010/main" val="403578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Threat Feed Examples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371B48BD-6F2A-8442-BFA5-AD456FECA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Department of Homeland Security (DHS)</a:t>
            </a:r>
          </a:p>
          <a:p>
            <a:r>
              <a:rPr lang="en-US" sz="3000" dirty="0"/>
              <a:t>Federal Bureau of Investigation (FBI)</a:t>
            </a:r>
          </a:p>
          <a:p>
            <a:r>
              <a:rPr lang="en-US" sz="3000" dirty="0" err="1"/>
              <a:t>SysAdmin</a:t>
            </a:r>
            <a:r>
              <a:rPr lang="en-US" sz="3000" dirty="0"/>
              <a:t>, Audit, Network, and Security (SANS)</a:t>
            </a:r>
          </a:p>
        </p:txBody>
      </p:sp>
    </p:spTree>
    <p:extLst>
      <p:ext uri="{BB962C8B-B14F-4D97-AF65-F5344CB8AC3E}">
        <p14:creationId xmlns:p14="http://schemas.microsoft.com/office/powerpoint/2010/main" val="359673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98D71FF-7A5A-48CB-BB43-02A64982C585}"/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780</TotalTime>
  <Words>249</Words>
  <Application>Microsoft Macintosh PowerPoint</Application>
  <PresentationFormat>Widescreen</PresentationFormat>
  <Paragraphs>44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Threat Maps</vt:lpstr>
      <vt:lpstr>Threat Feeds</vt:lpstr>
      <vt:lpstr>Threat Feed Information</vt:lpstr>
      <vt:lpstr>Indicators of  Compromise</vt:lpstr>
      <vt:lpstr>Automated Indicator Sharing</vt:lpstr>
      <vt:lpstr>Threat Feed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76</cp:revision>
  <dcterms:created xsi:type="dcterms:W3CDTF">2019-03-13T18:02:49Z</dcterms:created>
  <dcterms:modified xsi:type="dcterms:W3CDTF">2020-10-22T15:06:15Z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