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4"/>
  </p:notesMasterIdLst>
  <p:sldIdLst>
    <p:sldId id="256" r:id="rId5"/>
    <p:sldId id="275" r:id="rId6"/>
    <p:sldId id="277" r:id="rId7"/>
    <p:sldId id="278" r:id="rId8"/>
    <p:sldId id="281" r:id="rId9"/>
    <p:sldId id="283" r:id="rId10"/>
    <p:sldId id="285" r:id="rId11"/>
    <p:sldId id="286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275"/>
            <p14:sldId id="277"/>
            <p14:sldId id="278"/>
            <p14:sldId id="281"/>
            <p14:sldId id="283"/>
            <p14:sldId id="285"/>
            <p14:sldId id="286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44"/>
    <p:restoredTop sz="73986"/>
  </p:normalViewPr>
  <p:slideViewPr>
    <p:cSldViewPr snapToGrid="0" snapToObjects="1">
      <p:cViewPr varScale="1">
        <p:scale>
          <a:sx n="73" d="100"/>
          <a:sy n="73" d="100"/>
        </p:scale>
        <p:origin x="1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96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 Injection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www.mystore.com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/items/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items.asp?itemid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=999 or 1=1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me all the names and descriptions of the products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www.mystore.com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/items/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items.asp?itemid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=999; DROP TABLE Users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result, the entire user database could be deleted.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code that creates a LDAP filter</a:t>
            </a:r>
          </a:p>
          <a:p>
            <a:r>
              <a:rPr lang="en-US" dirty="0" err="1"/>
              <a:t>filterContent</a:t>
            </a:r>
            <a:r>
              <a:rPr lang="en-US" dirty="0"/>
              <a:t> = "(&amp;(</a:t>
            </a:r>
            <a:r>
              <a:rPr lang="en-US" dirty="0" err="1"/>
              <a:t>userID</a:t>
            </a:r>
            <a:r>
              <a:rPr lang="en-US" dirty="0"/>
              <a:t>=" + </a:t>
            </a:r>
            <a:r>
              <a:rPr lang="en-US" dirty="0" err="1"/>
              <a:t>enteredUser</a:t>
            </a:r>
            <a:r>
              <a:rPr lang="en-US" dirty="0"/>
              <a:t> + ")(password=" + </a:t>
            </a:r>
            <a:r>
              <a:rPr lang="en-US" dirty="0" err="1"/>
              <a:t>enteredPwd</a:t>
            </a:r>
            <a:r>
              <a:rPr lang="en-US" dirty="0"/>
              <a:t> + "))”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userID</a:t>
            </a:r>
            <a:r>
              <a:rPr lang="en-US" dirty="0"/>
              <a:t>=</a:t>
            </a:r>
            <a:r>
              <a:rPr lang="en-US" dirty="0" err="1"/>
              <a:t>dlowrie</a:t>
            </a:r>
            <a:r>
              <a:rPr lang="en-US" dirty="0"/>
              <a:t>)(password=</a:t>
            </a:r>
            <a:r>
              <a:rPr lang="en-US" dirty="0" err="1"/>
              <a:t>lowriepasswd</a:t>
            </a:r>
            <a:r>
              <a:rPr lang="en-US" dirty="0"/>
              <a:t>))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password exists the user is logged in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 if this type of filter can be manipulated:</a:t>
            </a:r>
          </a:p>
          <a:p>
            <a:endParaRPr lang="en-US" dirty="0"/>
          </a:p>
          <a:p>
            <a:r>
              <a:rPr lang="en-US" dirty="0"/>
              <a:t>(&amp;(</a:t>
            </a:r>
            <a:r>
              <a:rPr lang="en-US" u="none" dirty="0" err="1"/>
              <a:t>userID</a:t>
            </a:r>
            <a:r>
              <a:rPr lang="en-US" u="none" dirty="0"/>
              <a:t>=</a:t>
            </a:r>
            <a:r>
              <a:rPr lang="en-US" sz="1200" b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*)(</a:t>
            </a:r>
            <a:r>
              <a:rPr lang="en-US" sz="1200" b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</a:t>
            </a:r>
            <a:r>
              <a:rPr lang="en-US" sz="1200" b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=*))(|(</a:t>
            </a:r>
            <a:r>
              <a:rPr lang="en-US" sz="1200" b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</a:t>
            </a:r>
            <a:r>
              <a:rPr lang="en-US" sz="1200" b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=*</a:t>
            </a:r>
            <a:r>
              <a:rPr lang="en-US" u="none" dirty="0"/>
              <a:t>)(password=anything</a:t>
            </a:r>
            <a:r>
              <a:rPr lang="en-US" dirty="0"/>
              <a:t>))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the attacker might gain access to the system without a username and password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Mention command injection with a ../../../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/passwd to do directory traversal attack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03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 Injection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www.mystore.com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/items/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items.asp?itemid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=999 or 1=1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me all the names and descriptions of the products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www.mystore.com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/items/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items.asp?itemid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=999; DROP TABLE Users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result, the entire user database could be deleted.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code that creates a LDAP filter</a:t>
            </a:r>
          </a:p>
          <a:p>
            <a:r>
              <a:rPr lang="en-US" dirty="0" err="1"/>
              <a:t>filterContent</a:t>
            </a:r>
            <a:r>
              <a:rPr lang="en-US" dirty="0"/>
              <a:t> = "(&amp;(</a:t>
            </a:r>
            <a:r>
              <a:rPr lang="en-US" dirty="0" err="1"/>
              <a:t>userID</a:t>
            </a:r>
            <a:r>
              <a:rPr lang="en-US" dirty="0"/>
              <a:t>=" + </a:t>
            </a:r>
            <a:r>
              <a:rPr lang="en-US" dirty="0" err="1"/>
              <a:t>enteredUser</a:t>
            </a:r>
            <a:r>
              <a:rPr lang="en-US" dirty="0"/>
              <a:t> + ")(password=" + </a:t>
            </a:r>
            <a:r>
              <a:rPr lang="en-US" dirty="0" err="1"/>
              <a:t>enteredPwd</a:t>
            </a:r>
            <a:r>
              <a:rPr lang="en-US" dirty="0"/>
              <a:t> + "))”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userID</a:t>
            </a:r>
            <a:r>
              <a:rPr lang="en-US" dirty="0"/>
              <a:t>=</a:t>
            </a:r>
            <a:r>
              <a:rPr lang="en-US" dirty="0" err="1"/>
              <a:t>dlowrie</a:t>
            </a:r>
            <a:r>
              <a:rPr lang="en-US" dirty="0"/>
              <a:t>)(password=</a:t>
            </a:r>
            <a:r>
              <a:rPr lang="en-US" dirty="0" err="1"/>
              <a:t>lowriepasswd</a:t>
            </a:r>
            <a:r>
              <a:rPr lang="en-US" dirty="0"/>
              <a:t>))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password exists the user is logged in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 if this type of filter can be manipulated:</a:t>
            </a:r>
          </a:p>
          <a:p>
            <a:endParaRPr lang="en-US" dirty="0"/>
          </a:p>
          <a:p>
            <a:r>
              <a:rPr lang="en-US" dirty="0"/>
              <a:t>(&amp;(</a:t>
            </a:r>
            <a:r>
              <a:rPr lang="en-US" u="none" dirty="0" err="1"/>
              <a:t>userID</a:t>
            </a:r>
            <a:r>
              <a:rPr lang="en-US" u="none" dirty="0"/>
              <a:t>=</a:t>
            </a:r>
            <a:r>
              <a:rPr lang="en-US" sz="1200" b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*)(</a:t>
            </a:r>
            <a:r>
              <a:rPr lang="en-US" sz="1200" b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</a:t>
            </a:r>
            <a:r>
              <a:rPr lang="en-US" sz="1200" b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=*))(|(</a:t>
            </a:r>
            <a:r>
              <a:rPr lang="en-US" sz="1200" b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</a:t>
            </a:r>
            <a:r>
              <a:rPr lang="en-US" sz="1200" b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=*</a:t>
            </a:r>
            <a:r>
              <a:rPr lang="en-US" u="none" dirty="0"/>
              <a:t>)(password=anything</a:t>
            </a:r>
            <a:r>
              <a:rPr lang="en-US" dirty="0"/>
              <a:t>))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the attacker might gain access to the system without a username and password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Mention command injection with a ../../../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/passwd to do directory traversal attack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Bypass authentication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9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Bypass authentication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26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 Injection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www.mystore.com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/items/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items.asp?itemid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=999 or 1=1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me all the names and descriptions of the products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www.mystore.com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/items/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items.asp?itemid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=999; DROP TABLE Users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result, the entire user database could be deleted.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code that creates a LDAP filter</a:t>
            </a:r>
          </a:p>
          <a:p>
            <a:r>
              <a:rPr lang="en-US" dirty="0" err="1"/>
              <a:t>filterContent</a:t>
            </a:r>
            <a:r>
              <a:rPr lang="en-US" dirty="0"/>
              <a:t> = "(&amp;(</a:t>
            </a:r>
            <a:r>
              <a:rPr lang="en-US" dirty="0" err="1"/>
              <a:t>userID</a:t>
            </a:r>
            <a:r>
              <a:rPr lang="en-US" dirty="0"/>
              <a:t>=" + </a:t>
            </a:r>
            <a:r>
              <a:rPr lang="en-US" dirty="0" err="1"/>
              <a:t>enteredUser</a:t>
            </a:r>
            <a:r>
              <a:rPr lang="en-US" dirty="0"/>
              <a:t> + ")(password=" + </a:t>
            </a:r>
            <a:r>
              <a:rPr lang="en-US" dirty="0" err="1"/>
              <a:t>enteredPwd</a:t>
            </a:r>
            <a:r>
              <a:rPr lang="en-US" dirty="0"/>
              <a:t> + "))”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userID</a:t>
            </a:r>
            <a:r>
              <a:rPr lang="en-US" dirty="0"/>
              <a:t>=</a:t>
            </a:r>
            <a:r>
              <a:rPr lang="en-US" dirty="0" err="1"/>
              <a:t>dlowrie</a:t>
            </a:r>
            <a:r>
              <a:rPr lang="en-US" dirty="0"/>
              <a:t>)(password=</a:t>
            </a:r>
            <a:r>
              <a:rPr lang="en-US" dirty="0" err="1"/>
              <a:t>lowriepasswd</a:t>
            </a:r>
            <a:r>
              <a:rPr lang="en-US" dirty="0"/>
              <a:t>))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password exists the user is logged in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 if this type of filter can be manipulated:</a:t>
            </a:r>
          </a:p>
          <a:p>
            <a:endParaRPr lang="en-US" dirty="0"/>
          </a:p>
          <a:p>
            <a:r>
              <a:rPr lang="en-US" dirty="0"/>
              <a:t>(&amp;(</a:t>
            </a:r>
            <a:r>
              <a:rPr lang="en-US" u="none" dirty="0" err="1"/>
              <a:t>userID</a:t>
            </a:r>
            <a:r>
              <a:rPr lang="en-US" u="none" dirty="0"/>
              <a:t>=</a:t>
            </a:r>
            <a:r>
              <a:rPr lang="en-US" sz="1200" b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*)(</a:t>
            </a:r>
            <a:r>
              <a:rPr lang="en-US" sz="1200" b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</a:t>
            </a:r>
            <a:r>
              <a:rPr lang="en-US" sz="1200" b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=*))(|(</a:t>
            </a:r>
            <a:r>
              <a:rPr lang="en-US" sz="1200" b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</a:t>
            </a:r>
            <a:r>
              <a:rPr lang="en-US" sz="1200" b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=*</a:t>
            </a:r>
            <a:r>
              <a:rPr lang="en-US" u="none" dirty="0"/>
              <a:t>)(password=anything</a:t>
            </a:r>
            <a:r>
              <a:rPr lang="en-US" dirty="0"/>
              <a:t>))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the attacker might gain access to the system without a username and password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Mention command injection with a ../../../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/passwd to do directory traversal attack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94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 Injection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www.mystore.com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/items/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items.asp?itemid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=999 or 1=1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me all the names and descriptions of the products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www.mystore.com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/items/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items.asp?itemid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=999; DROP TABLE Users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result, the entire user database could be deleted.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code that creates a LDAP filter</a:t>
            </a:r>
          </a:p>
          <a:p>
            <a:r>
              <a:rPr lang="en-US" dirty="0" err="1"/>
              <a:t>filterContent</a:t>
            </a:r>
            <a:r>
              <a:rPr lang="en-US" dirty="0"/>
              <a:t> = "(&amp;(</a:t>
            </a:r>
            <a:r>
              <a:rPr lang="en-US" dirty="0" err="1"/>
              <a:t>userID</a:t>
            </a:r>
            <a:r>
              <a:rPr lang="en-US" dirty="0"/>
              <a:t>=" + </a:t>
            </a:r>
            <a:r>
              <a:rPr lang="en-US" dirty="0" err="1"/>
              <a:t>enteredUser</a:t>
            </a:r>
            <a:r>
              <a:rPr lang="en-US" dirty="0"/>
              <a:t> + ")(password=" + </a:t>
            </a:r>
            <a:r>
              <a:rPr lang="en-US" dirty="0" err="1"/>
              <a:t>enteredPwd</a:t>
            </a:r>
            <a:r>
              <a:rPr lang="en-US" dirty="0"/>
              <a:t> + "))”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userID</a:t>
            </a:r>
            <a:r>
              <a:rPr lang="en-US" dirty="0"/>
              <a:t>=</a:t>
            </a:r>
            <a:r>
              <a:rPr lang="en-US" dirty="0" err="1"/>
              <a:t>dlowrie</a:t>
            </a:r>
            <a:r>
              <a:rPr lang="en-US" dirty="0"/>
              <a:t>)(password=</a:t>
            </a:r>
            <a:r>
              <a:rPr lang="en-US" dirty="0" err="1"/>
              <a:t>lowriepasswd</a:t>
            </a:r>
            <a:r>
              <a:rPr lang="en-US" dirty="0"/>
              <a:t>))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password exists the user is logged in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 if this type of filter can be manipulated:</a:t>
            </a:r>
          </a:p>
          <a:p>
            <a:endParaRPr lang="en-US" dirty="0"/>
          </a:p>
          <a:p>
            <a:r>
              <a:rPr lang="en-US" dirty="0"/>
              <a:t>(&amp;(</a:t>
            </a:r>
            <a:r>
              <a:rPr lang="en-US" u="none" dirty="0" err="1"/>
              <a:t>userID</a:t>
            </a:r>
            <a:r>
              <a:rPr lang="en-US" u="none" dirty="0"/>
              <a:t>=</a:t>
            </a:r>
            <a:r>
              <a:rPr lang="en-US" sz="1200" b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*)(</a:t>
            </a:r>
            <a:r>
              <a:rPr lang="en-US" sz="1200" b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</a:t>
            </a:r>
            <a:r>
              <a:rPr lang="en-US" sz="1200" b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=*))(|(</a:t>
            </a:r>
            <a:r>
              <a:rPr lang="en-US" sz="1200" b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</a:t>
            </a:r>
            <a:r>
              <a:rPr lang="en-US" sz="1200" b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=*</a:t>
            </a:r>
            <a:r>
              <a:rPr lang="en-US" u="none" dirty="0"/>
              <a:t>)(password=anything</a:t>
            </a:r>
            <a:r>
              <a:rPr lang="en-US" dirty="0"/>
              <a:t>))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the attacker might gain access to the system without a username and password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Mention command injection with a ../../../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/passwd to do directory traversal attack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4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 Injection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www.mystore.com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/items/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items.asp?itemid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=999 or 1=1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me all the names and descriptions of the products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www.mystore.com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/items/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items.asp?itemid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=999; DROP TABLE Users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result, the entire user database could be deleted.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code that creates a LDAP filter</a:t>
            </a:r>
          </a:p>
          <a:p>
            <a:r>
              <a:rPr lang="en-US" dirty="0" err="1"/>
              <a:t>filterContent</a:t>
            </a:r>
            <a:r>
              <a:rPr lang="en-US" dirty="0"/>
              <a:t> = "(&amp;(</a:t>
            </a:r>
            <a:r>
              <a:rPr lang="en-US" dirty="0" err="1"/>
              <a:t>userID</a:t>
            </a:r>
            <a:r>
              <a:rPr lang="en-US" dirty="0"/>
              <a:t>=" + </a:t>
            </a:r>
            <a:r>
              <a:rPr lang="en-US" dirty="0" err="1"/>
              <a:t>enteredUser</a:t>
            </a:r>
            <a:r>
              <a:rPr lang="en-US" dirty="0"/>
              <a:t> + ")(password=" + </a:t>
            </a:r>
            <a:r>
              <a:rPr lang="en-US" dirty="0" err="1"/>
              <a:t>enteredPwd</a:t>
            </a:r>
            <a:r>
              <a:rPr lang="en-US" dirty="0"/>
              <a:t> + "))”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userID</a:t>
            </a:r>
            <a:r>
              <a:rPr lang="en-US" dirty="0"/>
              <a:t>=</a:t>
            </a:r>
            <a:r>
              <a:rPr lang="en-US" dirty="0" err="1"/>
              <a:t>dlowrie</a:t>
            </a:r>
            <a:r>
              <a:rPr lang="en-US" dirty="0"/>
              <a:t>)(password=</a:t>
            </a:r>
            <a:r>
              <a:rPr lang="en-US" dirty="0" err="1"/>
              <a:t>lowriepasswd</a:t>
            </a:r>
            <a:r>
              <a:rPr lang="en-US" dirty="0"/>
              <a:t>))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password exists the user is logged in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 if this type of filter can be manipulated:</a:t>
            </a:r>
          </a:p>
          <a:p>
            <a:endParaRPr lang="en-US" dirty="0"/>
          </a:p>
          <a:p>
            <a:r>
              <a:rPr lang="en-US" dirty="0"/>
              <a:t>(&amp;(</a:t>
            </a:r>
            <a:r>
              <a:rPr lang="en-US" u="none" dirty="0" err="1"/>
              <a:t>userID</a:t>
            </a:r>
            <a:r>
              <a:rPr lang="en-US" u="none" dirty="0"/>
              <a:t>=</a:t>
            </a:r>
            <a:r>
              <a:rPr lang="en-US" sz="1200" b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*)(</a:t>
            </a:r>
            <a:r>
              <a:rPr lang="en-US" sz="1200" b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</a:t>
            </a:r>
            <a:r>
              <a:rPr lang="en-US" sz="1200" b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=*))(|(</a:t>
            </a:r>
            <a:r>
              <a:rPr lang="en-US" sz="1200" b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</a:t>
            </a:r>
            <a:r>
              <a:rPr lang="en-US" sz="1200" b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=*</a:t>
            </a:r>
            <a:r>
              <a:rPr lang="en-US" u="none" dirty="0"/>
              <a:t>)(password=anything</a:t>
            </a:r>
            <a:r>
              <a:rPr lang="en-US" dirty="0"/>
              <a:t>))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the attacker might gain access to the system without a username and password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Mention command injection with a ../../../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/passwd to do directory traversal attack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51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orange.biz/vaccine-18977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ile:User_icon_2.svg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itsum.com/server/" TargetMode="External"/><Relationship Id="rId5" Type="http://schemas.openxmlformats.org/officeDocument/2006/relationships/image" Target="../media/image10.png"/><Relationship Id="rId10" Type="http://schemas.openxmlformats.org/officeDocument/2006/relationships/hyperlink" Target="http://www.pngall.com/hacker-png" TargetMode="External"/><Relationship Id="rId4" Type="http://schemas.openxmlformats.org/officeDocument/2006/relationships/hyperlink" Target="http://stitchingwithattitude.blogspot.com/2012/03/webinar-learning-new-things.html" TargetMode="External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ile:User_icon_2.svg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itsum.com/server/" TargetMode="External"/><Relationship Id="rId5" Type="http://schemas.openxmlformats.org/officeDocument/2006/relationships/image" Target="../media/image10.png"/><Relationship Id="rId10" Type="http://schemas.openxmlformats.org/officeDocument/2006/relationships/hyperlink" Target="http://www.pngall.com/hacker-png" TargetMode="External"/><Relationship Id="rId4" Type="http://schemas.openxmlformats.org/officeDocument/2006/relationships/hyperlink" Target="http://stitchingwithattitude.blogspot.com/2012/03/webinar-learning-new-things.html" TargetMode="External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ile:Application-default-icon.svg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pngall.com/hacker-png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bitsum.com/server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ile:Application-default-icon.svg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pngall.com/hacker-png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en.wikipedia.org/wiki/File:User_icon_2.sv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File:Application-default-icon.svg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://www.pngall.com/hacker-pn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Supplying untrusted input</a:t>
            </a:r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Injections</a:t>
            </a:r>
          </a:p>
        </p:txBody>
      </p:sp>
      <p:pic>
        <p:nvPicPr>
          <p:cNvPr id="4" name="Picture 3" descr="A close up of a bottle&#10;&#10;Description automatically generated">
            <a:extLst>
              <a:ext uri="{FF2B5EF4-FFF2-40B4-BE49-F238E27FC236}">
                <a16:creationId xmlns:a16="http://schemas.microsoft.com/office/drawing/2014/main" id="{4277AC8C-7310-4349-B964-CA7E2CD3B1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13" t="-2732" r="-313" b="2732"/>
          <a:stretch/>
        </p:blipFill>
        <p:spPr>
          <a:xfrm>
            <a:off x="6470073" y="1008821"/>
            <a:ext cx="4421910" cy="558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3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Structured query language (SQL) </a:t>
            </a:r>
          </a:p>
          <a:p>
            <a:r>
              <a:rPr lang="en-US" sz="3200" dirty="0"/>
              <a:t>Lightweight directory access protocol (LDAP)</a:t>
            </a:r>
          </a:p>
          <a:p>
            <a:r>
              <a:rPr lang="en-US" sz="3200" dirty="0"/>
              <a:t>Extensible markup language (XML)</a:t>
            </a:r>
          </a:p>
          <a:p>
            <a:r>
              <a:rPr lang="en-US" sz="3200" dirty="0"/>
              <a:t>Dynamic link library \(DLL\)</a:t>
            </a:r>
          </a:p>
          <a:p>
            <a:r>
              <a:rPr lang="en-US" sz="3200" dirty="0"/>
              <a:t>Command Injection</a:t>
            </a:r>
          </a:p>
          <a:p>
            <a:endParaRPr lang="en-US" sz="4000" dirty="0"/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Injections Types</a:t>
            </a:r>
          </a:p>
        </p:txBody>
      </p:sp>
    </p:spTree>
    <p:extLst>
      <p:ext uri="{BB962C8B-B14F-4D97-AF65-F5344CB8AC3E}">
        <p14:creationId xmlns:p14="http://schemas.microsoft.com/office/powerpoint/2010/main" val="24726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DE9AABB8-9558-6545-9046-0A91AD6F7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19254" y="2454032"/>
            <a:ext cx="3492500" cy="2794000"/>
          </a:xfrm>
          <a:prstGeom prst="rect">
            <a:avLst/>
          </a:prstGeom>
        </p:spPr>
      </p:pic>
      <p:pic>
        <p:nvPicPr>
          <p:cNvPr id="5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3EB5BBC2-ACCC-F54F-AE2A-E6F723794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881515" y="1763442"/>
            <a:ext cx="1625600" cy="16256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SQL Injection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FA5370E-F0D2-3649-8213-735C4E7EE3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07124" y="2570285"/>
            <a:ext cx="1963615" cy="1963615"/>
          </a:xfrm>
          <a:prstGeom prst="rect">
            <a:avLst/>
          </a:prstGeom>
        </p:spPr>
      </p:pic>
      <p:pic>
        <p:nvPicPr>
          <p:cNvPr id="12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DF761E7F-AF52-E146-A0B8-563DC7018E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32723" y="2996290"/>
            <a:ext cx="1964930" cy="196493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4F3C28-911B-2E4A-ADE9-82A85515FA55}"/>
              </a:ext>
            </a:extLst>
          </p:cNvPr>
          <p:cNvCxnSpPr/>
          <p:nvPr/>
        </p:nvCxnSpPr>
        <p:spPr>
          <a:xfrm>
            <a:off x="4163246" y="4167553"/>
            <a:ext cx="19694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8A13D2-A44F-A349-8EEE-D1D9803073C3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8097653" y="2949399"/>
            <a:ext cx="1783862" cy="102935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66471E3-A498-5A43-91DB-41E1A201E5FB}"/>
              </a:ext>
            </a:extLst>
          </p:cNvPr>
          <p:cNvSpPr txBox="1"/>
          <p:nvPr/>
        </p:nvSpPr>
        <p:spPr>
          <a:xfrm>
            <a:off x="2216927" y="2321031"/>
            <a:ext cx="173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Application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C8425D-B722-5F42-A913-FE9EFD4B0941}"/>
              </a:ext>
            </a:extLst>
          </p:cNvPr>
          <p:cNvSpPr txBox="1"/>
          <p:nvPr/>
        </p:nvSpPr>
        <p:spPr>
          <a:xfrm>
            <a:off x="8989584" y="1638863"/>
            <a:ext cx="119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68D670-5878-594C-A707-04A3E336481C}"/>
              </a:ext>
            </a:extLst>
          </p:cNvPr>
          <p:cNvSpPr txBox="1"/>
          <p:nvPr/>
        </p:nvSpPr>
        <p:spPr>
          <a:xfrm>
            <a:off x="5296930" y="2886290"/>
            <a:ext cx="12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369759-BB52-934D-9020-757BA72479CD}"/>
              </a:ext>
            </a:extLst>
          </p:cNvPr>
          <p:cNvSpPr txBox="1"/>
          <p:nvPr/>
        </p:nvSpPr>
        <p:spPr>
          <a:xfrm>
            <a:off x="7841026" y="2701624"/>
            <a:ext cx="117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Query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B3488B-43AC-E549-8CD0-47A86ACA0446}"/>
              </a:ext>
            </a:extLst>
          </p:cNvPr>
          <p:cNvSpPr txBox="1"/>
          <p:nvPr/>
        </p:nvSpPr>
        <p:spPr>
          <a:xfrm>
            <a:off x="8036169" y="59787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5" name="Picture 2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2ACD1E57-4CEF-724A-9DD6-ED9595940F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22400" y="2648545"/>
            <a:ext cx="1618702" cy="161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1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DE9AABB8-9558-6545-9046-0A91AD6F7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19254" y="2454032"/>
            <a:ext cx="3492500" cy="2794000"/>
          </a:xfrm>
          <a:prstGeom prst="rect">
            <a:avLst/>
          </a:prstGeom>
        </p:spPr>
      </p:pic>
      <p:pic>
        <p:nvPicPr>
          <p:cNvPr id="5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3EB5BBC2-ACCC-F54F-AE2A-E6F723794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881515" y="1763442"/>
            <a:ext cx="1625600" cy="16256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LDAP Injection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FA5370E-F0D2-3649-8213-735C4E7EE3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07124" y="2570285"/>
            <a:ext cx="1963615" cy="1963615"/>
          </a:xfrm>
          <a:prstGeom prst="rect">
            <a:avLst/>
          </a:prstGeom>
        </p:spPr>
      </p:pic>
      <p:pic>
        <p:nvPicPr>
          <p:cNvPr id="12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DF761E7F-AF52-E146-A0B8-563DC7018E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32723" y="2996290"/>
            <a:ext cx="1964930" cy="196493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4F3C28-911B-2E4A-ADE9-82A85515FA55}"/>
              </a:ext>
            </a:extLst>
          </p:cNvPr>
          <p:cNvCxnSpPr/>
          <p:nvPr/>
        </p:nvCxnSpPr>
        <p:spPr>
          <a:xfrm>
            <a:off x="4163246" y="4167553"/>
            <a:ext cx="19694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8A13D2-A44F-A349-8EEE-D1D9803073C3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8097653" y="2949399"/>
            <a:ext cx="1783862" cy="102935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66471E3-A498-5A43-91DB-41E1A201E5FB}"/>
              </a:ext>
            </a:extLst>
          </p:cNvPr>
          <p:cNvSpPr txBox="1"/>
          <p:nvPr/>
        </p:nvSpPr>
        <p:spPr>
          <a:xfrm>
            <a:off x="2216927" y="2321031"/>
            <a:ext cx="176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application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C8425D-B722-5F42-A913-FE9EFD4B0941}"/>
              </a:ext>
            </a:extLst>
          </p:cNvPr>
          <p:cNvSpPr txBox="1"/>
          <p:nvPr/>
        </p:nvSpPr>
        <p:spPr>
          <a:xfrm>
            <a:off x="8989584" y="1638863"/>
            <a:ext cx="1327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LDAP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68D670-5878-594C-A707-04A3E336481C}"/>
              </a:ext>
            </a:extLst>
          </p:cNvPr>
          <p:cNvSpPr txBox="1"/>
          <p:nvPr/>
        </p:nvSpPr>
        <p:spPr>
          <a:xfrm>
            <a:off x="5296930" y="2886290"/>
            <a:ext cx="12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369759-BB52-934D-9020-757BA72479CD}"/>
              </a:ext>
            </a:extLst>
          </p:cNvPr>
          <p:cNvSpPr txBox="1"/>
          <p:nvPr/>
        </p:nvSpPr>
        <p:spPr>
          <a:xfrm>
            <a:off x="7841026" y="2701624"/>
            <a:ext cx="130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LDAP Query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B3488B-43AC-E549-8CD0-47A86ACA0446}"/>
              </a:ext>
            </a:extLst>
          </p:cNvPr>
          <p:cNvSpPr txBox="1"/>
          <p:nvPr/>
        </p:nvSpPr>
        <p:spPr>
          <a:xfrm>
            <a:off x="8036169" y="59787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5" name="Picture 2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2ACD1E57-4CEF-724A-9DD6-ED9595940F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98225" y="2909832"/>
            <a:ext cx="1618702" cy="161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8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3EB5BBC2-ACCC-F54F-AE2A-E6F723794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464994" y="2650937"/>
            <a:ext cx="2118376" cy="211837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XML Injection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4F3C28-911B-2E4A-ADE9-82A85515FA55}"/>
              </a:ext>
            </a:extLst>
          </p:cNvPr>
          <p:cNvCxnSpPr/>
          <p:nvPr/>
        </p:nvCxnSpPr>
        <p:spPr>
          <a:xfrm>
            <a:off x="2451162" y="3710125"/>
            <a:ext cx="19694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8A13D2-A44F-A349-8EEE-D1D9803073C3}"/>
              </a:ext>
            </a:extLst>
          </p:cNvPr>
          <p:cNvCxnSpPr>
            <a:cxnSpLocks/>
          </p:cNvCxnSpPr>
          <p:nvPr/>
        </p:nvCxnSpPr>
        <p:spPr>
          <a:xfrm>
            <a:off x="6875584" y="3710125"/>
            <a:ext cx="232116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2B3488B-43AC-E549-8CD0-47A86ACA0446}"/>
              </a:ext>
            </a:extLst>
          </p:cNvPr>
          <p:cNvSpPr txBox="1"/>
          <p:nvPr/>
        </p:nvSpPr>
        <p:spPr>
          <a:xfrm>
            <a:off x="8036169" y="59787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5" name="Picture 2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2ACD1E57-4CEF-724A-9DD6-ED9595940F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07124" y="2619649"/>
            <a:ext cx="1618702" cy="16187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13A9F7-6918-E142-9D03-E7D3E6F2A2E9}"/>
              </a:ext>
            </a:extLst>
          </p:cNvPr>
          <p:cNvSpPr txBox="1"/>
          <p:nvPr/>
        </p:nvSpPr>
        <p:spPr>
          <a:xfrm>
            <a:off x="2961179" y="296320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XML file</a:t>
            </a:r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2355B22C-9AEC-CA44-8C56-7FBB30DCB7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415684" y="2178634"/>
            <a:ext cx="2420815" cy="242081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C1EDDB1-A7C4-BC4E-A734-CE02017A285F}"/>
              </a:ext>
            </a:extLst>
          </p:cNvPr>
          <p:cNvSpPr txBox="1"/>
          <p:nvPr/>
        </p:nvSpPr>
        <p:spPr>
          <a:xfrm>
            <a:off x="5003580" y="1956343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67AD1C-55FF-D14B-9A6F-ADC459C10EC6}"/>
              </a:ext>
            </a:extLst>
          </p:cNvPr>
          <p:cNvSpPr txBox="1"/>
          <p:nvPr/>
        </p:nvSpPr>
        <p:spPr>
          <a:xfrm>
            <a:off x="9781818" y="2141009"/>
            <a:ext cx="1238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XML Parser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59A5E1-4DAC-894B-9FF6-89AF99F20E10}"/>
              </a:ext>
            </a:extLst>
          </p:cNvPr>
          <p:cNvSpPr txBox="1"/>
          <p:nvPr/>
        </p:nvSpPr>
        <p:spPr>
          <a:xfrm>
            <a:off x="7563923" y="2893235"/>
            <a:ext cx="1349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XXE Request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3C5F84-0196-B04A-AC8A-726E58487608}"/>
              </a:ext>
            </a:extLst>
          </p:cNvPr>
          <p:cNvSpPr txBox="1"/>
          <p:nvPr/>
        </p:nvSpPr>
        <p:spPr>
          <a:xfrm>
            <a:off x="9464994" y="5934835"/>
            <a:ext cx="1676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 /</a:t>
            </a:r>
            <a:r>
              <a:rPr lang="en-US" dirty="0" err="1"/>
              <a:t>etc</a:t>
            </a:r>
            <a:r>
              <a:rPr lang="en-US" dirty="0"/>
              <a:t>/passwd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7D92D4-79D7-6044-9E60-040669A1FFA6}"/>
              </a:ext>
            </a:extLst>
          </p:cNvPr>
          <p:cNvSpPr txBox="1"/>
          <p:nvPr/>
        </p:nvSpPr>
        <p:spPr>
          <a:xfrm>
            <a:off x="7139354" y="57501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520D44-CE17-464B-9695-14DC2ECC1F16}"/>
              </a:ext>
            </a:extLst>
          </p:cNvPr>
          <p:cNvCxnSpPr>
            <a:cxnSpLocks/>
          </p:cNvCxnSpPr>
          <p:nvPr/>
        </p:nvCxnSpPr>
        <p:spPr>
          <a:xfrm>
            <a:off x="10319024" y="4715406"/>
            <a:ext cx="0" cy="121942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49F7E0F-D7EA-5449-A978-C3E32F5F16EA}"/>
              </a:ext>
            </a:extLst>
          </p:cNvPr>
          <p:cNvSpPr txBox="1"/>
          <p:nvPr/>
        </p:nvSpPr>
        <p:spPr>
          <a:xfrm>
            <a:off x="8036168" y="4909909"/>
            <a:ext cx="2120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Unauthorized Action</a:t>
            </a:r>
          </a:p>
        </p:txBody>
      </p:sp>
    </p:spTree>
    <p:extLst>
      <p:ext uri="{BB962C8B-B14F-4D97-AF65-F5344CB8AC3E}">
        <p14:creationId xmlns:p14="http://schemas.microsoft.com/office/powerpoint/2010/main" val="324628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4" grpId="0"/>
      <p:bldP spid="26" grpId="0"/>
      <p:bldP spid="27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DLL Injection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FA5370E-F0D2-3649-8213-735C4E7EE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07124" y="2203937"/>
            <a:ext cx="1963615" cy="196361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4F3C28-911B-2E4A-ADE9-82A85515FA55}"/>
              </a:ext>
            </a:extLst>
          </p:cNvPr>
          <p:cNvCxnSpPr/>
          <p:nvPr/>
        </p:nvCxnSpPr>
        <p:spPr>
          <a:xfrm>
            <a:off x="2401916" y="3294179"/>
            <a:ext cx="19694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66471E3-A498-5A43-91DB-41E1A201E5FB}"/>
              </a:ext>
            </a:extLst>
          </p:cNvPr>
          <p:cNvSpPr txBox="1"/>
          <p:nvPr/>
        </p:nvSpPr>
        <p:spPr>
          <a:xfrm>
            <a:off x="4959289" y="1787807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B3488B-43AC-E549-8CD0-47A86ACA0446}"/>
              </a:ext>
            </a:extLst>
          </p:cNvPr>
          <p:cNvSpPr txBox="1"/>
          <p:nvPr/>
        </p:nvSpPr>
        <p:spPr>
          <a:xfrm>
            <a:off x="8036169" y="59787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5" name="Picture 2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2ACD1E57-4CEF-724A-9DD6-ED9595940F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428634" y="4131510"/>
            <a:ext cx="1618702" cy="1618702"/>
          </a:xfrm>
          <a:prstGeom prst="rect">
            <a:avLst/>
          </a:prstGeom>
        </p:spPr>
      </p:pic>
      <p:pic>
        <p:nvPicPr>
          <p:cNvPr id="17" name="Picture 16" descr="Shape&#10;&#10;Description automatically generated">
            <a:extLst>
              <a:ext uri="{FF2B5EF4-FFF2-40B4-BE49-F238E27FC236}">
                <a16:creationId xmlns:a16="http://schemas.microsoft.com/office/drawing/2014/main" id="{3B527E35-7588-B742-8183-12A69E6CAB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371393" y="2101060"/>
            <a:ext cx="2420815" cy="242081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F62F417-23DC-E14C-98DE-FAEF04E9F61B}"/>
              </a:ext>
            </a:extLst>
          </p:cNvPr>
          <p:cNvSpPr txBox="1"/>
          <p:nvPr/>
        </p:nvSpPr>
        <p:spPr>
          <a:xfrm>
            <a:off x="2516316" y="2816412"/>
            <a:ext cx="169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Interaction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37F4F9-8532-6149-B4C9-79BE4104DFB1}"/>
              </a:ext>
            </a:extLst>
          </p:cNvPr>
          <p:cNvSpPr txBox="1"/>
          <p:nvPr/>
        </p:nvSpPr>
        <p:spPr>
          <a:xfrm>
            <a:off x="4874864" y="5583088"/>
            <a:ext cx="1219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DLL Library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4D7BCAD-8D7F-DF41-8555-458D5E945FFD}"/>
              </a:ext>
            </a:extLst>
          </p:cNvPr>
          <p:cNvCxnSpPr>
            <a:cxnSpLocks/>
          </p:cNvCxnSpPr>
          <p:nvPr/>
        </p:nvCxnSpPr>
        <p:spPr>
          <a:xfrm>
            <a:off x="5280241" y="4454214"/>
            <a:ext cx="0" cy="9732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146B21-F25F-544B-8BCE-FCADA260B570}"/>
              </a:ext>
            </a:extLst>
          </p:cNvPr>
          <p:cNvCxnSpPr>
            <a:cxnSpLocks/>
          </p:cNvCxnSpPr>
          <p:nvPr/>
        </p:nvCxnSpPr>
        <p:spPr>
          <a:xfrm flipV="1">
            <a:off x="5830916" y="4488044"/>
            <a:ext cx="0" cy="9056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6EBDED8-50B1-4C47-9577-20AD7CA9ED95}"/>
              </a:ext>
            </a:extLst>
          </p:cNvPr>
          <p:cNvSpPr txBox="1"/>
          <p:nvPr/>
        </p:nvSpPr>
        <p:spPr>
          <a:xfrm>
            <a:off x="5899628" y="475619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DLL1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149795-F37C-5849-B4D6-DF614CDA3612}"/>
              </a:ext>
            </a:extLst>
          </p:cNvPr>
          <p:cNvSpPr txBox="1"/>
          <p:nvPr/>
        </p:nvSpPr>
        <p:spPr>
          <a:xfrm>
            <a:off x="6792208" y="3059668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Functions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E9B6E4-7CFF-E940-9AA2-495F941E13FF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6792208" y="4940861"/>
            <a:ext cx="16364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3C82587-CBAB-8040-9092-0947AED7A2BE}"/>
              </a:ext>
            </a:extLst>
          </p:cNvPr>
          <p:cNvSpPr txBox="1"/>
          <p:nvPr/>
        </p:nvSpPr>
        <p:spPr>
          <a:xfrm>
            <a:off x="6832727" y="3014073"/>
            <a:ext cx="27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Unauthorized actions</a:t>
            </a:r>
          </a:p>
        </p:txBody>
      </p:sp>
    </p:spTree>
    <p:extLst>
      <p:ext uri="{BB962C8B-B14F-4D97-AF65-F5344CB8AC3E}">
        <p14:creationId xmlns:p14="http://schemas.microsoft.com/office/powerpoint/2010/main" val="174396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4" grpId="0"/>
      <p:bldP spid="30" grpId="0"/>
      <p:bldP spid="31" grpId="0"/>
      <p:bldP spid="31" grpId="1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Command Injection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4F3C28-911B-2E4A-ADE9-82A85515FA55}"/>
              </a:ext>
            </a:extLst>
          </p:cNvPr>
          <p:cNvCxnSpPr>
            <a:cxnSpLocks/>
          </p:cNvCxnSpPr>
          <p:nvPr/>
        </p:nvCxnSpPr>
        <p:spPr>
          <a:xfrm>
            <a:off x="2508661" y="3355800"/>
            <a:ext cx="299038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66471E3-A498-5A43-91DB-41E1A201E5FB}"/>
              </a:ext>
            </a:extLst>
          </p:cNvPr>
          <p:cNvSpPr txBox="1"/>
          <p:nvPr/>
        </p:nvSpPr>
        <p:spPr>
          <a:xfrm>
            <a:off x="5753518" y="1801819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Vulnerable Application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B3488B-43AC-E549-8CD0-47A86ACA0446}"/>
              </a:ext>
            </a:extLst>
          </p:cNvPr>
          <p:cNvSpPr txBox="1"/>
          <p:nvPr/>
        </p:nvSpPr>
        <p:spPr>
          <a:xfrm>
            <a:off x="8036169" y="59787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5" name="Picture 2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2ACD1E57-4CEF-724A-9DD6-ED9595940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41042" y="2204722"/>
            <a:ext cx="1618702" cy="1618702"/>
          </a:xfrm>
          <a:prstGeom prst="rect">
            <a:avLst/>
          </a:prstGeom>
        </p:spPr>
      </p:pic>
      <p:pic>
        <p:nvPicPr>
          <p:cNvPr id="17" name="Picture 16" descr="Shape&#10;&#10;Description automatically generated">
            <a:extLst>
              <a:ext uri="{FF2B5EF4-FFF2-40B4-BE49-F238E27FC236}">
                <a16:creationId xmlns:a16="http://schemas.microsoft.com/office/drawing/2014/main" id="{3B527E35-7588-B742-8183-12A69E6CAB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615354" y="2145857"/>
            <a:ext cx="2420815" cy="242081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F62F417-23DC-E14C-98DE-FAEF04E9F61B}"/>
              </a:ext>
            </a:extLst>
          </p:cNvPr>
          <p:cNvSpPr txBox="1"/>
          <p:nvPr/>
        </p:nvSpPr>
        <p:spPr>
          <a:xfrm>
            <a:off x="2445666" y="2644741"/>
            <a:ext cx="3222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playlist; cat /</a:t>
            </a:r>
            <a:r>
              <a:rPr lang="en-US" dirty="0" err="1"/>
              <a:t>etc</a:t>
            </a:r>
            <a:r>
              <a:rPr lang="en-US" dirty="0"/>
              <a:t>/passwd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37F4F9-8532-6149-B4C9-79BE4104DFB1}"/>
              </a:ext>
            </a:extLst>
          </p:cNvPr>
          <p:cNvSpPr txBox="1"/>
          <p:nvPr/>
        </p:nvSpPr>
        <p:spPr>
          <a:xfrm>
            <a:off x="5739314" y="5265399"/>
            <a:ext cx="1722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Retrieve play list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E2E027-81EE-C843-AAF3-5354E90CB926}"/>
              </a:ext>
            </a:extLst>
          </p:cNvPr>
          <p:cNvCxnSpPr>
            <a:cxnSpLocks/>
          </p:cNvCxnSpPr>
          <p:nvPr/>
        </p:nvCxnSpPr>
        <p:spPr>
          <a:xfrm>
            <a:off x="6437903" y="4396093"/>
            <a:ext cx="0" cy="851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4FF8C7-4E60-3B4D-BD4D-41C04949A1A8}"/>
              </a:ext>
            </a:extLst>
          </p:cNvPr>
          <p:cNvCxnSpPr>
            <a:cxnSpLocks/>
          </p:cNvCxnSpPr>
          <p:nvPr/>
        </p:nvCxnSpPr>
        <p:spPr>
          <a:xfrm>
            <a:off x="6889926" y="4396092"/>
            <a:ext cx="0" cy="85171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76F6624-596A-B142-A5E4-FF0AC469AB1B}"/>
              </a:ext>
            </a:extLst>
          </p:cNvPr>
          <p:cNvSpPr txBox="1"/>
          <p:nvPr/>
        </p:nvSpPr>
        <p:spPr>
          <a:xfrm>
            <a:off x="6909444" y="5978769"/>
            <a:ext cx="1965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Dump /</a:t>
            </a:r>
            <a:r>
              <a:rPr lang="en-US" dirty="0" err="1"/>
              <a:t>etc</a:t>
            </a:r>
            <a:r>
              <a:rPr lang="en-US" dirty="0"/>
              <a:t>/passwd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2175F12-6485-D947-9C2D-6A85411ABF75}"/>
              </a:ext>
            </a:extLst>
          </p:cNvPr>
          <p:cNvCxnSpPr>
            <a:cxnSpLocks/>
          </p:cNvCxnSpPr>
          <p:nvPr/>
        </p:nvCxnSpPr>
        <p:spPr>
          <a:xfrm>
            <a:off x="7728126" y="4396091"/>
            <a:ext cx="0" cy="145958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C8C66BF-B793-EE43-AC2C-BB6B5199FFC0}"/>
              </a:ext>
            </a:extLst>
          </p:cNvPr>
          <p:cNvSpPr txBox="1"/>
          <p:nvPr/>
        </p:nvSpPr>
        <p:spPr>
          <a:xfrm>
            <a:off x="2276050" y="3605706"/>
            <a:ext cx="319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playlist; cd /../../../…</a:t>
            </a:r>
            <a:r>
              <a:rPr lang="en-US" dirty="0" err="1"/>
              <a:t>etc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0545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4" grpId="0"/>
      <p:bldP spid="22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Structured query language (SQL) </a:t>
            </a:r>
          </a:p>
          <a:p>
            <a:r>
              <a:rPr lang="en-US" sz="3200" dirty="0"/>
              <a:t>Dynamic link library \(DLL\)</a:t>
            </a:r>
          </a:p>
          <a:p>
            <a:r>
              <a:rPr lang="en-US" sz="3200" dirty="0"/>
              <a:t>Lightweight directory access protocol (LDAP)</a:t>
            </a:r>
          </a:p>
          <a:p>
            <a:r>
              <a:rPr lang="en-US" sz="3200" dirty="0"/>
              <a:t>Extensible markup language (XML)</a:t>
            </a:r>
            <a:endParaRPr lang="en-US" sz="4000" dirty="0"/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Command Injections</a:t>
            </a:r>
          </a:p>
        </p:txBody>
      </p:sp>
    </p:spTree>
    <p:extLst>
      <p:ext uri="{BB962C8B-B14F-4D97-AF65-F5344CB8AC3E}">
        <p14:creationId xmlns:p14="http://schemas.microsoft.com/office/powerpoint/2010/main" val="3893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Props1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08CE89-E5DB-47D5-8720-7B6725333DCF}"/>
</file>

<file path=customXml/itemProps3.xml><?xml version="1.0" encoding="utf-8"?>
<ds:datastoreItem xmlns:ds="http://schemas.openxmlformats.org/officeDocument/2006/customXml" ds:itemID="{BAB37D3D-50C1-46FC-8D92-3F1F047872A4}">
  <ds:schemaRefs>
    <ds:schemaRef ds:uri="http://schemas.microsoft.com/office/infopath/2007/PartnerControls"/>
    <ds:schemaRef ds:uri="25f43890-8f97-4037-b6ca-5734ee50196d"/>
    <ds:schemaRef ds:uri="http://purl.org/dc/terms/"/>
    <ds:schemaRef ds:uri="http://purl.org/dc/elements/1.1/"/>
    <ds:schemaRef ds:uri="http://schemas.microsoft.com/office/2006/metadata/properties"/>
    <ds:schemaRef ds:uri="7de64167-ec1d-41c3-9c60-bdac5dd5df14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756</TotalTime>
  <Words>928</Words>
  <Application>Microsoft Macintosh PowerPoint</Application>
  <PresentationFormat>Widescreen</PresentationFormat>
  <Paragraphs>154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Adelle Sans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Injections</vt:lpstr>
      <vt:lpstr>Injections Types</vt:lpstr>
      <vt:lpstr>SQL Injection</vt:lpstr>
      <vt:lpstr>LDAP Injection</vt:lpstr>
      <vt:lpstr>XML Injection</vt:lpstr>
      <vt:lpstr>DLL Injection</vt:lpstr>
      <vt:lpstr>Command Injection</vt:lpstr>
      <vt:lpstr>Command Injections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65</cp:revision>
  <dcterms:created xsi:type="dcterms:W3CDTF">2019-03-13T18:02:49Z</dcterms:created>
  <dcterms:modified xsi:type="dcterms:W3CDTF">2020-10-19T14:07:51Z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