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4"/>
  </p:notesMasterIdLst>
  <p:sldIdLst>
    <p:sldId id="256" r:id="rId5"/>
    <p:sldId id="320" r:id="rId6"/>
    <p:sldId id="292" r:id="rId7"/>
    <p:sldId id="325" r:id="rId8"/>
    <p:sldId id="326" r:id="rId9"/>
    <p:sldId id="307" r:id="rId10"/>
    <p:sldId id="310" r:id="rId11"/>
    <p:sldId id="327" r:id="rId12"/>
    <p:sldId id="3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0"/>
    <p:restoredTop sz="73878"/>
  </p:normalViewPr>
  <p:slideViewPr>
    <p:cSldViewPr snapToGrid="0" snapToObjects="1">
      <p:cViewPr varScale="1">
        <p:scale>
          <a:sx n="93" d="100"/>
          <a:sy n="93" d="100"/>
        </p:scale>
        <p:origin x="5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4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8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11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hyperlink" Target="http://stitchingwithattitude.blogspot.com/2012/03/webinar-learning-new-thing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hyperlink" Target="https://commons.wikimedia.org/wiki/File:Not_allowed.svg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hyperlink" Target="https://bitsum.com/server/" TargetMode="External"/><Relationship Id="rId9" Type="http://schemas.openxmlformats.org/officeDocument/2006/relationships/hyperlink" Target="https://en.wikipedia.org/wiki/File:User_icon_2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hyperlink" Target="http://stitchingwithattitude.blogspot.com/2012/03/webinar-learning-new-thing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hyperlink" Target="https://pixabay.com/en/quality-hook-check-mark-ticked-off-500950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hyperlink" Target="https://bitsum.com/server/" TargetMode="External"/><Relationship Id="rId9" Type="http://schemas.openxmlformats.org/officeDocument/2006/relationships/hyperlink" Target="https://en.wikipedia.org/wiki/File:User_icon_2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hyperlink" Target="http://stitchingwithattitude.blogspot.com/2012/03/webinar-learning-new-thing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hyperlink" Target="https://commons.wikimedia.org/wiki/File:Not_allowed.svg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hyperlink" Target="https://bitsum.com/server/" TargetMode="External"/><Relationship Id="rId9" Type="http://schemas.openxmlformats.org/officeDocument/2006/relationships/hyperlink" Target="https://en.wikipedia.org/wiki/File:User_icon_2.sv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hyperlink" Target="https://bitsum.com/serv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hyperlink" Target="https://commons.wikimedia.org/wiki/File:Not_allowed.s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bitsum.com/serve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hyperlink" Target="http://stitchingwithattitude.blogspot.com/2012/03/webinar-learning-new-things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hyperlink" Target="http://stitchingwithattitude.blogspot.com/2012/03/webinar-learning-new-thing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hyperlink" Target="https://commons.wikimedia.org/wiki/File:Not_allowed.svg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hyperlink" Target="https://bitsum.com/server/" TargetMode="External"/><Relationship Id="rId9" Type="http://schemas.openxmlformats.org/officeDocument/2006/relationships/hyperlink" Target="https://en.wikipedia.org/wiki/File:User_icon_2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interruption</a:t>
            </a:r>
          </a:p>
          <a:p>
            <a:pPr lvl="1"/>
            <a:r>
              <a:rPr lang="en-US" sz="3400" dirty="0"/>
              <a:t> Service</a:t>
            </a:r>
          </a:p>
          <a:p>
            <a:pPr lvl="1"/>
            <a:r>
              <a:rPr lang="en-US" sz="3400" dirty="0"/>
              <a:t> Application</a:t>
            </a:r>
          </a:p>
          <a:p>
            <a:pPr lvl="1"/>
            <a:r>
              <a:rPr lang="en-US" sz="3400" dirty="0"/>
              <a:t> System </a:t>
            </a:r>
          </a:p>
          <a:p>
            <a:pPr lvl="1"/>
            <a:r>
              <a:rPr lang="en-US" sz="3400" dirty="0"/>
              <a:t> Facilities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Denial of Service </a:t>
            </a:r>
          </a:p>
        </p:txBody>
      </p:sp>
    </p:spTree>
    <p:extLst>
      <p:ext uri="{BB962C8B-B14F-4D97-AF65-F5344CB8AC3E}">
        <p14:creationId xmlns:p14="http://schemas.microsoft.com/office/powerpoint/2010/main" val="223227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Denial of Service</a:t>
            </a:r>
          </a:p>
        </p:txBody>
      </p:sp>
      <p:pic>
        <p:nvPicPr>
          <p:cNvPr id="5" name="Picture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86556EFC-120F-0548-BD1C-7C31F63A5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07035" y="1607126"/>
            <a:ext cx="2186709" cy="2186709"/>
          </a:xfrm>
          <a:prstGeom prst="rect">
            <a:avLst/>
          </a:prstGeom>
        </p:spPr>
      </p:pic>
      <p:pic>
        <p:nvPicPr>
          <p:cNvPr id="6" name="Picture 5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6D41BD4A-39FC-6942-81CF-30AE75656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308" y="4480158"/>
            <a:ext cx="1975267" cy="1975267"/>
          </a:xfrm>
          <a:prstGeom prst="rect">
            <a:avLst/>
          </a:prstGeom>
        </p:spPr>
      </p:pic>
      <p:pic>
        <p:nvPicPr>
          <p:cNvPr id="7" name="Picture 6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7F90DEC-B53A-F448-ABD8-E86C82BC4A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932305" y="1746276"/>
            <a:ext cx="2858084" cy="228646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7D3FF2E-C560-EF42-81E9-44AEE846FD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14441" y="1529335"/>
            <a:ext cx="1835727" cy="18357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F06E3A-C1D8-A24B-97F3-D112DE334216}"/>
              </a:ext>
            </a:extLst>
          </p:cNvPr>
          <p:cNvCxnSpPr/>
          <p:nvPr/>
        </p:nvCxnSpPr>
        <p:spPr>
          <a:xfrm>
            <a:off x="4790389" y="2632365"/>
            <a:ext cx="2847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F06FED-BC0B-1342-9597-F65A9F49C7AA}"/>
              </a:ext>
            </a:extLst>
          </p:cNvPr>
          <p:cNvSpPr txBox="1"/>
          <p:nvPr/>
        </p:nvSpPr>
        <p:spPr>
          <a:xfrm>
            <a:off x="5451939" y="2077866"/>
            <a:ext cx="152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Logon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AB155-86E7-5649-A062-E18B854B58A5}"/>
              </a:ext>
            </a:extLst>
          </p:cNvPr>
          <p:cNvSpPr txBox="1"/>
          <p:nvPr/>
        </p:nvSpPr>
        <p:spPr>
          <a:xfrm>
            <a:off x="1026981" y="1128947"/>
            <a:ext cx="167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Authorized 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D5E86-31A4-9340-8D19-E381B7EC4A8F}"/>
              </a:ext>
            </a:extLst>
          </p:cNvPr>
          <p:cNvSpPr txBox="1"/>
          <p:nvPr/>
        </p:nvSpPr>
        <p:spPr>
          <a:xfrm>
            <a:off x="7798951" y="1141690"/>
            <a:ext cx="223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BD39A3-8E29-7A47-8EA7-F570B0EE3B73}"/>
              </a:ext>
            </a:extLst>
          </p:cNvPr>
          <p:cNvCxnSpPr>
            <a:cxnSpLocks/>
          </p:cNvCxnSpPr>
          <p:nvPr/>
        </p:nvCxnSpPr>
        <p:spPr>
          <a:xfrm flipV="1">
            <a:off x="7163919" y="3766361"/>
            <a:ext cx="855385" cy="913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AAA0F-CE75-E24D-B514-1C836F547936}"/>
              </a:ext>
            </a:extLst>
          </p:cNvPr>
          <p:cNvSpPr txBox="1"/>
          <p:nvPr/>
        </p:nvSpPr>
        <p:spPr>
          <a:xfrm>
            <a:off x="6975946" y="4797292"/>
            <a:ext cx="21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Bogus logon requests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BC07C1-C7B5-5C49-8C98-4F8E498A14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011530" y="2023125"/>
            <a:ext cx="1125838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4" grpId="0"/>
      <p:bldP spid="15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Denial of Service</a:t>
            </a:r>
          </a:p>
        </p:txBody>
      </p:sp>
      <p:pic>
        <p:nvPicPr>
          <p:cNvPr id="5" name="Picture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86556EFC-120F-0548-BD1C-7C31F63A5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07035" y="1607126"/>
            <a:ext cx="2186709" cy="2186709"/>
          </a:xfrm>
          <a:prstGeom prst="rect">
            <a:avLst/>
          </a:prstGeom>
        </p:spPr>
      </p:pic>
      <p:pic>
        <p:nvPicPr>
          <p:cNvPr id="6" name="Picture 5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6D41BD4A-39FC-6942-81CF-30AE75656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308" y="4480158"/>
            <a:ext cx="1975267" cy="1975267"/>
          </a:xfrm>
          <a:prstGeom prst="rect">
            <a:avLst/>
          </a:prstGeom>
        </p:spPr>
      </p:pic>
      <p:pic>
        <p:nvPicPr>
          <p:cNvPr id="7" name="Picture 6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7F90DEC-B53A-F448-ABD8-E86C82BC4A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932305" y="1746276"/>
            <a:ext cx="2858084" cy="228646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7D3FF2E-C560-EF42-81E9-44AEE846FD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14441" y="1529335"/>
            <a:ext cx="1835727" cy="18357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F06E3A-C1D8-A24B-97F3-D112DE334216}"/>
              </a:ext>
            </a:extLst>
          </p:cNvPr>
          <p:cNvCxnSpPr/>
          <p:nvPr/>
        </p:nvCxnSpPr>
        <p:spPr>
          <a:xfrm>
            <a:off x="4790389" y="2632365"/>
            <a:ext cx="2847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F06FED-BC0B-1342-9597-F65A9F49C7AA}"/>
              </a:ext>
            </a:extLst>
          </p:cNvPr>
          <p:cNvSpPr txBox="1"/>
          <p:nvPr/>
        </p:nvSpPr>
        <p:spPr>
          <a:xfrm>
            <a:off x="5451939" y="2077866"/>
            <a:ext cx="152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Logon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AB155-86E7-5649-A062-E18B854B58A5}"/>
              </a:ext>
            </a:extLst>
          </p:cNvPr>
          <p:cNvSpPr txBox="1"/>
          <p:nvPr/>
        </p:nvSpPr>
        <p:spPr>
          <a:xfrm>
            <a:off x="1026981" y="1128947"/>
            <a:ext cx="167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Authorized 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D5E86-31A4-9340-8D19-E381B7EC4A8F}"/>
              </a:ext>
            </a:extLst>
          </p:cNvPr>
          <p:cNvSpPr txBox="1"/>
          <p:nvPr/>
        </p:nvSpPr>
        <p:spPr>
          <a:xfrm>
            <a:off x="7798951" y="1141690"/>
            <a:ext cx="223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BD39A3-8E29-7A47-8EA7-F570B0EE3B73}"/>
              </a:ext>
            </a:extLst>
          </p:cNvPr>
          <p:cNvCxnSpPr>
            <a:cxnSpLocks/>
          </p:cNvCxnSpPr>
          <p:nvPr/>
        </p:nvCxnSpPr>
        <p:spPr>
          <a:xfrm flipV="1">
            <a:off x="7163919" y="3766361"/>
            <a:ext cx="855385" cy="913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AAA0F-CE75-E24D-B514-1C836F547936}"/>
              </a:ext>
            </a:extLst>
          </p:cNvPr>
          <p:cNvSpPr txBox="1"/>
          <p:nvPr/>
        </p:nvSpPr>
        <p:spPr>
          <a:xfrm>
            <a:off x="6975946" y="4797292"/>
            <a:ext cx="21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Bogus logon requests</a:t>
            </a:r>
          </a:p>
        </p:txBody>
      </p:sp>
      <p:pic>
        <p:nvPicPr>
          <p:cNvPr id="4" name="Picture 3" descr="Shape, logo, arrow&#10;&#10;Description automatically generated">
            <a:extLst>
              <a:ext uri="{FF2B5EF4-FFF2-40B4-BE49-F238E27FC236}">
                <a16:creationId xmlns:a16="http://schemas.microsoft.com/office/drawing/2014/main" id="{8DC25BA2-3624-2949-BF2D-39083894F9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01613" y="1656946"/>
            <a:ext cx="1374242" cy="137424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1C83AF-CDA8-9142-A568-5EF620B3BAE4}"/>
              </a:ext>
            </a:extLst>
          </p:cNvPr>
          <p:cNvCxnSpPr/>
          <p:nvPr/>
        </p:nvCxnSpPr>
        <p:spPr>
          <a:xfrm>
            <a:off x="4790389" y="2889510"/>
            <a:ext cx="2847108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F57038-4DC0-D542-B6B8-267DD37E7569}"/>
              </a:ext>
            </a:extLst>
          </p:cNvPr>
          <p:cNvSpPr txBox="1"/>
          <p:nvPr/>
        </p:nvSpPr>
        <p:spPr>
          <a:xfrm>
            <a:off x="5451939" y="3053285"/>
            <a:ext cx="153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Logon granted</a:t>
            </a:r>
          </a:p>
        </p:txBody>
      </p:sp>
    </p:spTree>
    <p:extLst>
      <p:ext uri="{BB962C8B-B14F-4D97-AF65-F5344CB8AC3E}">
        <p14:creationId xmlns:p14="http://schemas.microsoft.com/office/powerpoint/2010/main" val="84370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4" grpId="0"/>
      <p:bldP spid="15" grpId="0"/>
      <p:bldP spid="19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Denial of Service</a:t>
            </a:r>
          </a:p>
        </p:txBody>
      </p:sp>
      <p:pic>
        <p:nvPicPr>
          <p:cNvPr id="5" name="Picture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86556EFC-120F-0548-BD1C-7C31F63A5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07035" y="1607126"/>
            <a:ext cx="2186709" cy="2186709"/>
          </a:xfrm>
          <a:prstGeom prst="rect">
            <a:avLst/>
          </a:prstGeom>
        </p:spPr>
      </p:pic>
      <p:pic>
        <p:nvPicPr>
          <p:cNvPr id="6" name="Picture 5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6D41BD4A-39FC-6942-81CF-30AE75656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308" y="4480158"/>
            <a:ext cx="1975267" cy="1975267"/>
          </a:xfrm>
          <a:prstGeom prst="rect">
            <a:avLst/>
          </a:prstGeom>
        </p:spPr>
      </p:pic>
      <p:pic>
        <p:nvPicPr>
          <p:cNvPr id="7" name="Picture 6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7F90DEC-B53A-F448-ABD8-E86C82BC4A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932305" y="1746276"/>
            <a:ext cx="2858084" cy="228646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7D3FF2E-C560-EF42-81E9-44AEE846FD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14441" y="1529335"/>
            <a:ext cx="1835727" cy="18357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F06E3A-C1D8-A24B-97F3-D112DE334216}"/>
              </a:ext>
            </a:extLst>
          </p:cNvPr>
          <p:cNvCxnSpPr/>
          <p:nvPr/>
        </p:nvCxnSpPr>
        <p:spPr>
          <a:xfrm>
            <a:off x="4790389" y="2632365"/>
            <a:ext cx="2847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F06FED-BC0B-1342-9597-F65A9F49C7AA}"/>
              </a:ext>
            </a:extLst>
          </p:cNvPr>
          <p:cNvSpPr txBox="1"/>
          <p:nvPr/>
        </p:nvSpPr>
        <p:spPr>
          <a:xfrm>
            <a:off x="5451939" y="2077866"/>
            <a:ext cx="152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Logon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AB155-86E7-5649-A062-E18B854B58A5}"/>
              </a:ext>
            </a:extLst>
          </p:cNvPr>
          <p:cNvSpPr txBox="1"/>
          <p:nvPr/>
        </p:nvSpPr>
        <p:spPr>
          <a:xfrm>
            <a:off x="1026981" y="1128947"/>
            <a:ext cx="167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Authorized 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D5E86-31A4-9340-8D19-E381B7EC4A8F}"/>
              </a:ext>
            </a:extLst>
          </p:cNvPr>
          <p:cNvSpPr txBox="1"/>
          <p:nvPr/>
        </p:nvSpPr>
        <p:spPr>
          <a:xfrm>
            <a:off x="7798951" y="1141690"/>
            <a:ext cx="223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BD39A3-8E29-7A47-8EA7-F570B0EE3B73}"/>
              </a:ext>
            </a:extLst>
          </p:cNvPr>
          <p:cNvCxnSpPr>
            <a:cxnSpLocks/>
          </p:cNvCxnSpPr>
          <p:nvPr/>
        </p:nvCxnSpPr>
        <p:spPr>
          <a:xfrm flipV="1">
            <a:off x="7163919" y="3766361"/>
            <a:ext cx="855385" cy="913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AAA0F-CE75-E24D-B514-1C836F547936}"/>
              </a:ext>
            </a:extLst>
          </p:cNvPr>
          <p:cNvSpPr txBox="1"/>
          <p:nvPr/>
        </p:nvSpPr>
        <p:spPr>
          <a:xfrm>
            <a:off x="7377908" y="4835827"/>
            <a:ext cx="21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Bogus logon requests</a:t>
            </a:r>
          </a:p>
        </p:txBody>
      </p:sp>
      <p:pic>
        <p:nvPicPr>
          <p:cNvPr id="20" name="Picture 1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AD655307-6BD0-E347-88DC-A7A5FF377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65200" y="5467791"/>
            <a:ext cx="1302490" cy="1041992"/>
          </a:xfrm>
          <a:prstGeom prst="rect">
            <a:avLst/>
          </a:prstGeom>
        </p:spPr>
      </p:pic>
      <p:pic>
        <p:nvPicPr>
          <p:cNvPr id="21" name="Picture 20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3392A3C1-6CC1-BB46-8E71-E4E4A9173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379757" y="4875028"/>
            <a:ext cx="1302490" cy="1041992"/>
          </a:xfrm>
          <a:prstGeom prst="rect">
            <a:avLst/>
          </a:prstGeom>
        </p:spPr>
      </p:pic>
      <p:pic>
        <p:nvPicPr>
          <p:cNvPr id="22" name="Picture 21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0B67A149-6240-864C-B95F-12D99BC49E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636860" y="3793835"/>
            <a:ext cx="1302490" cy="1041992"/>
          </a:xfrm>
          <a:prstGeom prst="rect">
            <a:avLst/>
          </a:prstGeom>
        </p:spPr>
      </p:pic>
      <p:pic>
        <p:nvPicPr>
          <p:cNvPr id="23" name="Picture 22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E3AFB838-D5EC-AA48-B1EA-B5EA233F53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877821" y="2766908"/>
            <a:ext cx="1302490" cy="104199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B1AE6-56BA-D548-956A-9458141385D0}"/>
              </a:ext>
            </a:extLst>
          </p:cNvPr>
          <p:cNvCxnSpPr>
            <a:cxnSpLocks/>
          </p:cNvCxnSpPr>
          <p:nvPr/>
        </p:nvCxnSpPr>
        <p:spPr>
          <a:xfrm flipH="1" flipV="1">
            <a:off x="8980295" y="3902864"/>
            <a:ext cx="812237" cy="1493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7E169C-6EC1-934B-9F71-9211B51B1CFF}"/>
              </a:ext>
            </a:extLst>
          </p:cNvPr>
          <p:cNvCxnSpPr>
            <a:cxnSpLocks/>
          </p:cNvCxnSpPr>
          <p:nvPr/>
        </p:nvCxnSpPr>
        <p:spPr>
          <a:xfrm flipH="1" flipV="1">
            <a:off x="9594054" y="3749360"/>
            <a:ext cx="1015914" cy="10864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5F7A7-C4F1-3642-A769-AAB9DAB0604D}"/>
              </a:ext>
            </a:extLst>
          </p:cNvPr>
          <p:cNvCxnSpPr>
            <a:cxnSpLocks/>
          </p:cNvCxnSpPr>
          <p:nvPr/>
        </p:nvCxnSpPr>
        <p:spPr>
          <a:xfrm flipH="1" flipV="1">
            <a:off x="9757267" y="3378707"/>
            <a:ext cx="1273735" cy="524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AF6B64-AD1D-9F45-B505-7B82AC587840}"/>
              </a:ext>
            </a:extLst>
          </p:cNvPr>
          <p:cNvCxnSpPr>
            <a:cxnSpLocks/>
          </p:cNvCxnSpPr>
          <p:nvPr/>
        </p:nvCxnSpPr>
        <p:spPr>
          <a:xfrm flipH="1" flipV="1">
            <a:off x="9816445" y="2904992"/>
            <a:ext cx="1340567" cy="215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E751B046-C4B1-3D49-BF3D-E30835FB9F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011530" y="2023125"/>
            <a:ext cx="1125838" cy="1041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6E134A-67D3-3442-B321-42702C395B0E}"/>
              </a:ext>
            </a:extLst>
          </p:cNvPr>
          <p:cNvSpPr txBox="1"/>
          <p:nvPr/>
        </p:nvSpPr>
        <p:spPr>
          <a:xfrm>
            <a:off x="10707623" y="6030743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Botnet</a:t>
            </a:r>
          </a:p>
        </p:txBody>
      </p:sp>
      <p:sp>
        <p:nvSpPr>
          <p:cNvPr id="30" name="Title 2">
            <a:extLst>
              <a:ext uri="{FF2B5EF4-FFF2-40B4-BE49-F238E27FC236}">
                <a16:creationId xmlns:a16="http://schemas.microsoft.com/office/drawing/2014/main" id="{1DC1C8DC-3D0F-2242-8005-78101C1CED47}"/>
              </a:ext>
            </a:extLst>
          </p:cNvPr>
          <p:cNvSpPr txBox="1">
            <a:spLocks/>
          </p:cNvSpPr>
          <p:nvPr/>
        </p:nvSpPr>
        <p:spPr>
          <a:xfrm>
            <a:off x="507123" y="-9350"/>
            <a:ext cx="11175123" cy="1041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delle Sans" panose="02000503000000020004" pitchFamily="2" charset="0"/>
              </a:rPr>
              <a:t>Distributed Denial of Service</a:t>
            </a:r>
          </a:p>
        </p:txBody>
      </p:sp>
    </p:spTree>
    <p:extLst>
      <p:ext uri="{BB962C8B-B14F-4D97-AF65-F5344CB8AC3E}">
        <p14:creationId xmlns:p14="http://schemas.microsoft.com/office/powerpoint/2010/main" val="250763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  <p:bldP spid="19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BC5DF-2A4D-CA42-A041-B637C7D5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Reflected</a:t>
            </a:r>
          </a:p>
          <a:p>
            <a:r>
              <a:rPr lang="en-US" sz="3600" dirty="0"/>
              <a:t>Amplified</a:t>
            </a:r>
          </a:p>
          <a:p>
            <a:r>
              <a:rPr lang="en-US" sz="3600" dirty="0"/>
              <a:t>Coordinated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CA961F-0075-A644-B7B8-576BD386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DDoS Types</a:t>
            </a:r>
          </a:p>
        </p:txBody>
      </p:sp>
    </p:spTree>
    <p:extLst>
      <p:ext uri="{BB962C8B-B14F-4D97-AF65-F5344CB8AC3E}">
        <p14:creationId xmlns:p14="http://schemas.microsoft.com/office/powerpoint/2010/main" val="116553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Reflected DDoS</a:t>
            </a:r>
          </a:p>
        </p:txBody>
      </p:sp>
      <p:pic>
        <p:nvPicPr>
          <p:cNvPr id="9" name="Picture 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9558BF48-DC0A-7D4F-BDDC-34D39C23B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72254" y="4856274"/>
            <a:ext cx="1302490" cy="1041992"/>
          </a:xfrm>
          <a:prstGeom prst="rect">
            <a:avLst/>
          </a:prstGeom>
        </p:spPr>
      </p:pic>
      <p:pic>
        <p:nvPicPr>
          <p:cNvPr id="11" name="Picture 10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4B7D251E-B980-F742-893B-76CF613A5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19847" y="4675814"/>
            <a:ext cx="1302490" cy="1041992"/>
          </a:xfrm>
          <a:prstGeom prst="rect">
            <a:avLst/>
          </a:prstGeom>
        </p:spPr>
      </p:pic>
      <p:pic>
        <p:nvPicPr>
          <p:cNvPr id="12" name="Picture 11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2B53A8AC-BBEE-0240-B606-130311D16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87881" y="4556810"/>
            <a:ext cx="1302490" cy="1041992"/>
          </a:xfrm>
          <a:prstGeom prst="rect">
            <a:avLst/>
          </a:prstGeom>
        </p:spPr>
      </p:pic>
      <p:pic>
        <p:nvPicPr>
          <p:cNvPr id="14" name="Picture 13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AD8D5EDB-DC75-AE46-9B12-09220B7A8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93364" y="4335278"/>
            <a:ext cx="1302490" cy="1041992"/>
          </a:xfrm>
          <a:prstGeom prst="rect">
            <a:avLst/>
          </a:prstGeom>
        </p:spPr>
      </p:pic>
      <p:pic>
        <p:nvPicPr>
          <p:cNvPr id="16" name="Picture 15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FBE49C7A-F5AD-B441-B934-40AB8FF7F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222" y="4850856"/>
            <a:ext cx="1403340" cy="14033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DC6A5A-C4F9-D444-A886-A08FA583BD75}"/>
              </a:ext>
            </a:extLst>
          </p:cNvPr>
          <p:cNvSpPr txBox="1"/>
          <p:nvPr/>
        </p:nvSpPr>
        <p:spPr>
          <a:xfrm>
            <a:off x="10013198" y="213727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</a:t>
            </a:r>
            <a:r>
              <a:rPr lang="en-US" dirty="0" err="1"/>
              <a:t>addr</a:t>
            </a:r>
            <a:r>
              <a:rPr lang="en-US" dirty="0"/>
              <a:t> = 10.10.10.10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1DE3E-C7F6-F645-91DE-3A1E1BA95160}"/>
              </a:ext>
            </a:extLst>
          </p:cNvPr>
          <p:cNvSpPr txBox="1"/>
          <p:nvPr/>
        </p:nvSpPr>
        <p:spPr>
          <a:xfrm>
            <a:off x="10337902" y="1642349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pic>
        <p:nvPicPr>
          <p:cNvPr id="18" name="Picture 1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5FD3278C-84BB-1D47-8A82-A25CD026A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98070" y="1501678"/>
            <a:ext cx="1330446" cy="1330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90006C-72D3-6E44-A27B-B742605736F3}"/>
              </a:ext>
            </a:extLst>
          </p:cNvPr>
          <p:cNvSpPr txBox="1"/>
          <p:nvPr/>
        </p:nvSpPr>
        <p:spPr>
          <a:xfrm>
            <a:off x="4255632" y="1178622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C2895F-043B-F84E-A6C4-F4DF4E9E12AE}"/>
              </a:ext>
            </a:extLst>
          </p:cNvPr>
          <p:cNvSpPr/>
          <p:nvPr/>
        </p:nvSpPr>
        <p:spPr>
          <a:xfrm>
            <a:off x="5386436" y="5884309"/>
            <a:ext cx="3341928" cy="739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Service Request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Spoofed Source IP = 10.10.10.10</a:t>
            </a:r>
          </a:p>
        </p:txBody>
      </p:sp>
      <p:pic>
        <p:nvPicPr>
          <p:cNvPr id="22" name="Picture 21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31456C3E-7E96-D343-9755-16B283AC0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895854" y="1456535"/>
            <a:ext cx="1330446" cy="13304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5C9825-5A1E-5E4B-B32A-CC1B0500C5E7}"/>
              </a:ext>
            </a:extLst>
          </p:cNvPr>
          <p:cNvSpPr/>
          <p:nvPr/>
        </p:nvSpPr>
        <p:spPr>
          <a:xfrm>
            <a:off x="455737" y="3038236"/>
            <a:ext cx="3341928" cy="739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Service Request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Spoofed Source IP = 10.10.10.10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0A6B4B-9294-D646-A231-03ACE3CEDCB6}"/>
              </a:ext>
            </a:extLst>
          </p:cNvPr>
          <p:cNvCxnSpPr/>
          <p:nvPr/>
        </p:nvCxnSpPr>
        <p:spPr>
          <a:xfrm flipV="1">
            <a:off x="2168265" y="3897015"/>
            <a:ext cx="0" cy="77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397F0D-969A-A24A-BE40-A8B3ED0B6549}"/>
              </a:ext>
            </a:extLst>
          </p:cNvPr>
          <p:cNvCxnSpPr>
            <a:cxnSpLocks/>
          </p:cNvCxnSpPr>
          <p:nvPr/>
        </p:nvCxnSpPr>
        <p:spPr>
          <a:xfrm flipV="1">
            <a:off x="2660073" y="2209338"/>
            <a:ext cx="1463426" cy="62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4F714D-46BD-D64F-9EEC-E3C9782F4046}"/>
              </a:ext>
            </a:extLst>
          </p:cNvPr>
          <p:cNvCxnSpPr>
            <a:cxnSpLocks/>
          </p:cNvCxnSpPr>
          <p:nvPr/>
        </p:nvCxnSpPr>
        <p:spPr>
          <a:xfrm>
            <a:off x="5617059" y="2025347"/>
            <a:ext cx="3044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73A2A-2C70-634D-B5ED-63F040FC661C}"/>
              </a:ext>
            </a:extLst>
          </p:cNvPr>
          <p:cNvCxnSpPr>
            <a:cxnSpLocks/>
          </p:cNvCxnSpPr>
          <p:nvPr/>
        </p:nvCxnSpPr>
        <p:spPr>
          <a:xfrm flipV="1">
            <a:off x="4368602" y="2922354"/>
            <a:ext cx="230035" cy="184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08B9DA-0E99-094E-A581-2B0A91B2E8FB}"/>
              </a:ext>
            </a:extLst>
          </p:cNvPr>
          <p:cNvCxnSpPr>
            <a:cxnSpLocks/>
          </p:cNvCxnSpPr>
          <p:nvPr/>
        </p:nvCxnSpPr>
        <p:spPr>
          <a:xfrm flipH="1" flipV="1">
            <a:off x="5169574" y="2922354"/>
            <a:ext cx="685715" cy="163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69BB46-C37F-6349-BEBE-75DD4CD69FD8}"/>
              </a:ext>
            </a:extLst>
          </p:cNvPr>
          <p:cNvCxnSpPr>
            <a:cxnSpLocks/>
          </p:cNvCxnSpPr>
          <p:nvPr/>
        </p:nvCxnSpPr>
        <p:spPr>
          <a:xfrm flipH="1" flipV="1">
            <a:off x="5512431" y="2786981"/>
            <a:ext cx="1448342" cy="168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4D0BA6-E9C7-8542-8101-7A2B06B23723}"/>
              </a:ext>
            </a:extLst>
          </p:cNvPr>
          <p:cNvCxnSpPr>
            <a:cxnSpLocks/>
          </p:cNvCxnSpPr>
          <p:nvPr/>
        </p:nvCxnSpPr>
        <p:spPr>
          <a:xfrm flipH="1" flipV="1">
            <a:off x="5732746" y="2568397"/>
            <a:ext cx="2476087" cy="173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B54102E0-072A-B148-9F88-A9D5FB7518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244609" y="1335647"/>
            <a:ext cx="1125838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45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9" grpId="0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Amplified DDoS</a:t>
            </a:r>
          </a:p>
        </p:txBody>
      </p:sp>
      <p:pic>
        <p:nvPicPr>
          <p:cNvPr id="9" name="Picture 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9558BF48-DC0A-7D4F-BDDC-34D39C23B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72254" y="4856274"/>
            <a:ext cx="1302490" cy="1041992"/>
          </a:xfrm>
          <a:prstGeom prst="rect">
            <a:avLst/>
          </a:prstGeom>
        </p:spPr>
      </p:pic>
      <p:pic>
        <p:nvPicPr>
          <p:cNvPr id="11" name="Picture 10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4B7D251E-B980-F742-893B-76CF613A5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19847" y="4675814"/>
            <a:ext cx="1302490" cy="1041992"/>
          </a:xfrm>
          <a:prstGeom prst="rect">
            <a:avLst/>
          </a:prstGeom>
        </p:spPr>
      </p:pic>
      <p:pic>
        <p:nvPicPr>
          <p:cNvPr id="12" name="Picture 11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2B53A8AC-BBEE-0240-B606-130311D16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87881" y="4556810"/>
            <a:ext cx="1302490" cy="1041992"/>
          </a:xfrm>
          <a:prstGeom prst="rect">
            <a:avLst/>
          </a:prstGeom>
        </p:spPr>
      </p:pic>
      <p:pic>
        <p:nvPicPr>
          <p:cNvPr id="14" name="Picture 13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AD8D5EDB-DC75-AE46-9B12-09220B7A8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93364" y="4335278"/>
            <a:ext cx="1302490" cy="1041992"/>
          </a:xfrm>
          <a:prstGeom prst="rect">
            <a:avLst/>
          </a:prstGeom>
        </p:spPr>
      </p:pic>
      <p:pic>
        <p:nvPicPr>
          <p:cNvPr id="16" name="Picture 15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FBE49C7A-F5AD-B441-B934-40AB8FF7F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222" y="4850856"/>
            <a:ext cx="1403340" cy="14033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DC6A5A-C4F9-D444-A886-A08FA583BD75}"/>
              </a:ext>
            </a:extLst>
          </p:cNvPr>
          <p:cNvSpPr txBox="1"/>
          <p:nvPr/>
        </p:nvSpPr>
        <p:spPr>
          <a:xfrm>
            <a:off x="10013198" y="2137271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</a:t>
            </a:r>
            <a:r>
              <a:rPr lang="en-US" dirty="0" err="1"/>
              <a:t>addr</a:t>
            </a:r>
            <a:r>
              <a:rPr lang="en-US" dirty="0"/>
              <a:t> = 10.10.10.10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1DE3E-C7F6-F645-91DE-3A1E1BA95160}"/>
              </a:ext>
            </a:extLst>
          </p:cNvPr>
          <p:cNvSpPr txBox="1"/>
          <p:nvPr/>
        </p:nvSpPr>
        <p:spPr>
          <a:xfrm>
            <a:off x="10337902" y="1642349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pic>
        <p:nvPicPr>
          <p:cNvPr id="18" name="Picture 1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5FD3278C-84BB-1D47-8A82-A25CD026A8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98070" y="1501678"/>
            <a:ext cx="1330446" cy="1330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90006C-72D3-6E44-A27B-B742605736F3}"/>
              </a:ext>
            </a:extLst>
          </p:cNvPr>
          <p:cNvSpPr txBox="1"/>
          <p:nvPr/>
        </p:nvSpPr>
        <p:spPr>
          <a:xfrm>
            <a:off x="4255632" y="1178622"/>
            <a:ext cx="130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Server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C2895F-043B-F84E-A6C4-F4DF4E9E12AE}"/>
              </a:ext>
            </a:extLst>
          </p:cNvPr>
          <p:cNvSpPr/>
          <p:nvPr/>
        </p:nvSpPr>
        <p:spPr>
          <a:xfrm>
            <a:off x="5386436" y="5884309"/>
            <a:ext cx="3509418" cy="739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Service Request (increase payload)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Spoofed Source IP = 10.10.10.10</a:t>
            </a:r>
          </a:p>
        </p:txBody>
      </p:sp>
      <p:pic>
        <p:nvPicPr>
          <p:cNvPr id="22" name="Picture 21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31456C3E-7E96-D343-9755-16B283AC0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895854" y="1456535"/>
            <a:ext cx="1330446" cy="13304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5C9825-5A1E-5E4B-B32A-CC1B0500C5E7}"/>
              </a:ext>
            </a:extLst>
          </p:cNvPr>
          <p:cNvSpPr/>
          <p:nvPr/>
        </p:nvSpPr>
        <p:spPr>
          <a:xfrm>
            <a:off x="455736" y="3038236"/>
            <a:ext cx="3465771" cy="739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Service Request (increase payload)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Spoofed Source IP = 10.10.10.10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0A6B4B-9294-D646-A231-03ACE3CEDCB6}"/>
              </a:ext>
            </a:extLst>
          </p:cNvPr>
          <p:cNvCxnSpPr/>
          <p:nvPr/>
        </p:nvCxnSpPr>
        <p:spPr>
          <a:xfrm flipV="1">
            <a:off x="2168265" y="3897015"/>
            <a:ext cx="0" cy="77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397F0D-969A-A24A-BE40-A8B3ED0B6549}"/>
              </a:ext>
            </a:extLst>
          </p:cNvPr>
          <p:cNvCxnSpPr>
            <a:cxnSpLocks/>
          </p:cNvCxnSpPr>
          <p:nvPr/>
        </p:nvCxnSpPr>
        <p:spPr>
          <a:xfrm flipV="1">
            <a:off x="2660073" y="2209338"/>
            <a:ext cx="1463426" cy="62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4F714D-46BD-D64F-9EEC-E3C9782F4046}"/>
              </a:ext>
            </a:extLst>
          </p:cNvPr>
          <p:cNvCxnSpPr>
            <a:cxnSpLocks/>
          </p:cNvCxnSpPr>
          <p:nvPr/>
        </p:nvCxnSpPr>
        <p:spPr>
          <a:xfrm>
            <a:off x="5617059" y="2025347"/>
            <a:ext cx="3044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673A2A-2C70-634D-B5ED-63F040FC661C}"/>
              </a:ext>
            </a:extLst>
          </p:cNvPr>
          <p:cNvCxnSpPr>
            <a:cxnSpLocks/>
          </p:cNvCxnSpPr>
          <p:nvPr/>
        </p:nvCxnSpPr>
        <p:spPr>
          <a:xfrm flipV="1">
            <a:off x="4368602" y="2922354"/>
            <a:ext cx="230035" cy="184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08B9DA-0E99-094E-A581-2B0A91B2E8FB}"/>
              </a:ext>
            </a:extLst>
          </p:cNvPr>
          <p:cNvCxnSpPr>
            <a:cxnSpLocks/>
          </p:cNvCxnSpPr>
          <p:nvPr/>
        </p:nvCxnSpPr>
        <p:spPr>
          <a:xfrm flipH="1" flipV="1">
            <a:off x="5169574" y="2922354"/>
            <a:ext cx="685715" cy="163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69BB46-C37F-6349-BEBE-75DD4CD69FD8}"/>
              </a:ext>
            </a:extLst>
          </p:cNvPr>
          <p:cNvCxnSpPr>
            <a:cxnSpLocks/>
          </p:cNvCxnSpPr>
          <p:nvPr/>
        </p:nvCxnSpPr>
        <p:spPr>
          <a:xfrm flipH="1" flipV="1">
            <a:off x="5512431" y="2786981"/>
            <a:ext cx="1448342" cy="168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4D0BA6-E9C7-8542-8101-7A2B06B23723}"/>
              </a:ext>
            </a:extLst>
          </p:cNvPr>
          <p:cNvCxnSpPr>
            <a:cxnSpLocks/>
          </p:cNvCxnSpPr>
          <p:nvPr/>
        </p:nvCxnSpPr>
        <p:spPr>
          <a:xfrm flipH="1" flipV="1">
            <a:off x="5732746" y="2568397"/>
            <a:ext cx="2476087" cy="1734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9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9" grpId="0"/>
      <p:bldP spid="21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86556EFC-120F-0548-BD1C-7C31F63A5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07035" y="1607126"/>
            <a:ext cx="2186709" cy="2186709"/>
          </a:xfrm>
          <a:prstGeom prst="rect">
            <a:avLst/>
          </a:prstGeom>
        </p:spPr>
      </p:pic>
      <p:pic>
        <p:nvPicPr>
          <p:cNvPr id="6" name="Picture 5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6D41BD4A-39FC-6942-81CF-30AE75656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308" y="4480158"/>
            <a:ext cx="1975267" cy="1975267"/>
          </a:xfrm>
          <a:prstGeom prst="rect">
            <a:avLst/>
          </a:prstGeom>
        </p:spPr>
      </p:pic>
      <p:pic>
        <p:nvPicPr>
          <p:cNvPr id="7" name="Picture 6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7F90DEC-B53A-F448-ABD8-E86C82BC4A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932305" y="1746276"/>
            <a:ext cx="2858084" cy="228646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7D3FF2E-C560-EF42-81E9-44AEE846FD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14441" y="1529335"/>
            <a:ext cx="1835727" cy="18357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F06E3A-C1D8-A24B-97F3-D112DE334216}"/>
              </a:ext>
            </a:extLst>
          </p:cNvPr>
          <p:cNvCxnSpPr/>
          <p:nvPr/>
        </p:nvCxnSpPr>
        <p:spPr>
          <a:xfrm>
            <a:off x="4790389" y="2632365"/>
            <a:ext cx="2847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F06FED-BC0B-1342-9597-F65A9F49C7AA}"/>
              </a:ext>
            </a:extLst>
          </p:cNvPr>
          <p:cNvSpPr txBox="1"/>
          <p:nvPr/>
        </p:nvSpPr>
        <p:spPr>
          <a:xfrm>
            <a:off x="5451939" y="2077866"/>
            <a:ext cx="174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AB155-86E7-5649-A062-E18B854B58A5}"/>
              </a:ext>
            </a:extLst>
          </p:cNvPr>
          <p:cNvSpPr txBox="1"/>
          <p:nvPr/>
        </p:nvSpPr>
        <p:spPr>
          <a:xfrm>
            <a:off x="1026981" y="1128947"/>
            <a:ext cx="167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Authorized 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D5E86-31A4-9340-8D19-E381B7EC4A8F}"/>
              </a:ext>
            </a:extLst>
          </p:cNvPr>
          <p:cNvSpPr txBox="1"/>
          <p:nvPr/>
        </p:nvSpPr>
        <p:spPr>
          <a:xfrm>
            <a:off x="8518040" y="1158243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BD39A3-8E29-7A47-8EA7-F570B0EE3B73}"/>
              </a:ext>
            </a:extLst>
          </p:cNvPr>
          <p:cNvCxnSpPr>
            <a:cxnSpLocks/>
          </p:cNvCxnSpPr>
          <p:nvPr/>
        </p:nvCxnSpPr>
        <p:spPr>
          <a:xfrm flipV="1">
            <a:off x="7163919" y="3766361"/>
            <a:ext cx="855385" cy="913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FAAA0F-CE75-E24D-B514-1C836F547936}"/>
              </a:ext>
            </a:extLst>
          </p:cNvPr>
          <p:cNvSpPr txBox="1"/>
          <p:nvPr/>
        </p:nvSpPr>
        <p:spPr>
          <a:xfrm>
            <a:off x="7377908" y="4835827"/>
            <a:ext cx="21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Bogus logon requests</a:t>
            </a:r>
          </a:p>
        </p:txBody>
      </p:sp>
      <p:pic>
        <p:nvPicPr>
          <p:cNvPr id="20" name="Picture 1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AD655307-6BD0-E347-88DC-A7A5FF377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165200" y="5467791"/>
            <a:ext cx="1302490" cy="1041992"/>
          </a:xfrm>
          <a:prstGeom prst="rect">
            <a:avLst/>
          </a:prstGeom>
        </p:spPr>
      </p:pic>
      <p:pic>
        <p:nvPicPr>
          <p:cNvPr id="21" name="Picture 20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3392A3C1-6CC1-BB46-8E71-E4E4A9173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379757" y="4875028"/>
            <a:ext cx="1302490" cy="1041992"/>
          </a:xfrm>
          <a:prstGeom prst="rect">
            <a:avLst/>
          </a:prstGeom>
        </p:spPr>
      </p:pic>
      <p:pic>
        <p:nvPicPr>
          <p:cNvPr id="22" name="Picture 21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0B67A149-6240-864C-B95F-12D99BC49E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636860" y="3793835"/>
            <a:ext cx="1302490" cy="1041992"/>
          </a:xfrm>
          <a:prstGeom prst="rect">
            <a:avLst/>
          </a:prstGeom>
        </p:spPr>
      </p:pic>
      <p:pic>
        <p:nvPicPr>
          <p:cNvPr id="23" name="Picture 22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E3AFB838-D5EC-AA48-B1EA-B5EA233F53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877821" y="2766908"/>
            <a:ext cx="1302490" cy="104199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2B1AE6-56BA-D548-956A-9458141385D0}"/>
              </a:ext>
            </a:extLst>
          </p:cNvPr>
          <p:cNvCxnSpPr>
            <a:cxnSpLocks/>
          </p:cNvCxnSpPr>
          <p:nvPr/>
        </p:nvCxnSpPr>
        <p:spPr>
          <a:xfrm flipH="1" flipV="1">
            <a:off x="8980295" y="3902864"/>
            <a:ext cx="812237" cy="1493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7E169C-6EC1-934B-9F71-9211B51B1CFF}"/>
              </a:ext>
            </a:extLst>
          </p:cNvPr>
          <p:cNvCxnSpPr>
            <a:cxnSpLocks/>
          </p:cNvCxnSpPr>
          <p:nvPr/>
        </p:nvCxnSpPr>
        <p:spPr>
          <a:xfrm flipH="1" flipV="1">
            <a:off x="9594054" y="3749360"/>
            <a:ext cx="1015914" cy="10864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E5F7A7-C4F1-3642-A769-AAB9DAB0604D}"/>
              </a:ext>
            </a:extLst>
          </p:cNvPr>
          <p:cNvCxnSpPr>
            <a:cxnSpLocks/>
          </p:cNvCxnSpPr>
          <p:nvPr/>
        </p:nvCxnSpPr>
        <p:spPr>
          <a:xfrm flipH="1" flipV="1">
            <a:off x="9757267" y="3378707"/>
            <a:ext cx="1273735" cy="524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AF6B64-AD1D-9F45-B505-7B82AC587840}"/>
              </a:ext>
            </a:extLst>
          </p:cNvPr>
          <p:cNvCxnSpPr>
            <a:cxnSpLocks/>
          </p:cNvCxnSpPr>
          <p:nvPr/>
        </p:nvCxnSpPr>
        <p:spPr>
          <a:xfrm flipH="1" flipV="1">
            <a:off x="9816445" y="2904992"/>
            <a:ext cx="1340567" cy="215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E751B046-C4B1-3D49-BF3D-E30835FB9F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011530" y="2023125"/>
            <a:ext cx="1125838" cy="1041400"/>
          </a:xfrm>
          <a:prstGeom prst="rect">
            <a:avLst/>
          </a:prstGeom>
        </p:spPr>
      </p:pic>
      <p:sp>
        <p:nvSpPr>
          <p:cNvPr id="30" name="Title 2">
            <a:extLst>
              <a:ext uri="{FF2B5EF4-FFF2-40B4-BE49-F238E27FC236}">
                <a16:creationId xmlns:a16="http://schemas.microsoft.com/office/drawing/2014/main" id="{1DC1C8DC-3D0F-2242-8005-78101C1CED47}"/>
              </a:ext>
            </a:extLst>
          </p:cNvPr>
          <p:cNvSpPr txBox="1">
            <a:spLocks/>
          </p:cNvSpPr>
          <p:nvPr/>
        </p:nvSpPr>
        <p:spPr>
          <a:xfrm>
            <a:off x="507123" y="-64707"/>
            <a:ext cx="11175123" cy="1041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delle Sans" panose="02000503000000020004" pitchFamily="2" charset="0"/>
              </a:rPr>
              <a:t>Coordinated DDoS</a:t>
            </a:r>
          </a:p>
        </p:txBody>
      </p:sp>
      <p:pic>
        <p:nvPicPr>
          <p:cNvPr id="34" name="Picture 33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364CFBE7-7267-EC45-8085-DB50C4E28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2781" y="3886574"/>
            <a:ext cx="609054" cy="609054"/>
          </a:xfrm>
          <a:prstGeom prst="rect">
            <a:avLst/>
          </a:prstGeom>
        </p:spPr>
      </p:pic>
      <p:pic>
        <p:nvPicPr>
          <p:cNvPr id="35" name="Picture 34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016863A8-16BE-404B-AD46-A0ADFBFB4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5101" y="4550901"/>
            <a:ext cx="609054" cy="609054"/>
          </a:xfrm>
          <a:prstGeom prst="rect">
            <a:avLst/>
          </a:prstGeom>
        </p:spPr>
      </p:pic>
      <p:pic>
        <p:nvPicPr>
          <p:cNvPr id="37" name="Picture 36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9CEFE8AA-246C-3848-827F-76CB5A1F1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8706" y="3109908"/>
            <a:ext cx="609054" cy="609054"/>
          </a:xfrm>
          <a:prstGeom prst="rect">
            <a:avLst/>
          </a:prstGeom>
        </p:spPr>
      </p:pic>
      <p:pic>
        <p:nvPicPr>
          <p:cNvPr id="38" name="Picture 37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DC85B807-1FF0-4F45-81EB-D19DABD6D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3817" y="2291918"/>
            <a:ext cx="609054" cy="6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4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9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0BA63-F839-42CE-80F8-3A8BFA79C2E4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757</TotalTime>
  <Words>133</Words>
  <Application>Microsoft Macintosh PowerPoint</Application>
  <PresentationFormat>Widescreen</PresentationFormat>
  <Paragraphs>57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Denial of Service </vt:lpstr>
      <vt:lpstr>Denial of Service</vt:lpstr>
      <vt:lpstr>Denial of Service</vt:lpstr>
      <vt:lpstr>Denial of Service</vt:lpstr>
      <vt:lpstr>DDoS Types</vt:lpstr>
      <vt:lpstr>Reflected DDoS</vt:lpstr>
      <vt:lpstr>Amplified DDoS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73</cp:revision>
  <dcterms:created xsi:type="dcterms:W3CDTF">2019-03-13T18:02:49Z</dcterms:created>
  <dcterms:modified xsi:type="dcterms:W3CDTF">2020-10-20T19:34:05Z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