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3"/>
  </p:notesMasterIdLst>
  <p:sldIdLst>
    <p:sldId id="256" r:id="rId5"/>
    <p:sldId id="303" r:id="rId6"/>
    <p:sldId id="285" r:id="rId7"/>
    <p:sldId id="304" r:id="rId8"/>
    <p:sldId id="305" r:id="rId9"/>
    <p:sldId id="279" r:id="rId10"/>
    <p:sldId id="278" r:id="rId11"/>
    <p:sldId id="28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BD45D90-7F0F-484B-9367-435E33BA805A}">
          <p14:sldIdLst>
            <p14:sldId id="256"/>
            <p14:sldId id="303"/>
            <p14:sldId id="285"/>
            <p14:sldId id="304"/>
            <p14:sldId id="305"/>
            <p14:sldId id="279"/>
            <p14:sldId id="278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39"/>
    <p:restoredTop sz="74099"/>
  </p:normalViewPr>
  <p:slideViewPr>
    <p:cSldViewPr snapToGrid="0" snapToObjects="1">
      <p:cViewPr>
        <p:scale>
          <a:sx n="97" d="100"/>
          <a:sy n="97" d="100"/>
        </p:scale>
        <p:origin x="4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ADCB1A-C5F8-CC47-BD21-D6C229B987FB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4709C3-0D69-EF46-BE38-0832036E58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101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ortswigger.net/web-security/cross-site-scripting/reflected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9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an application includes untrusted data in a new web page without proper validation or escaping,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DOM-based XSS -  arises when an application contains some client-side JavaScript that processes data from an untrusted source in an unsafe way, usually by writing the data back to the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932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39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10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Whenever an application includes untrusted data in a new web page without proper validation or escaping, 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DOM-based XSS -  arises when an application contains some client-side JavaScript that processes data from an untrusted source in an unsafe way, usually by writing the data back to the DOM.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95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968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delivery mechanisms for cross-site request forgery attacks are essentially the same as for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reflected XSS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Typically, the attacker will place the malicious HTML onto a web site that they control, and then induce victims to visit that web site.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26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owasp.org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/www-project-top-ten/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4709C3-0D69-EF46-BE38-0832036E58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43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FFCC102-5D77-AB4A-B015-62CEE166E515}"/>
              </a:ext>
            </a:extLst>
          </p:cNvPr>
          <p:cNvSpPr/>
          <p:nvPr userDrawn="1"/>
        </p:nvSpPr>
        <p:spPr>
          <a:xfrm>
            <a:off x="-96253" y="1257301"/>
            <a:ext cx="12288253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6CB8CD-22B6-8E44-A0B2-E202A3F50FC0}"/>
              </a:ext>
            </a:extLst>
          </p:cNvPr>
          <p:cNvCxnSpPr>
            <a:cxnSpLocks/>
          </p:cNvCxnSpPr>
          <p:nvPr userDrawn="1"/>
        </p:nvCxnSpPr>
        <p:spPr>
          <a:xfrm>
            <a:off x="-2" y="1257301"/>
            <a:ext cx="12192002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1E13A89-D0B2-A346-9918-7B58BA5F80B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537DE53-9F91-F144-B090-6891FC7F6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82" y="1354512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AB1C3-283D-F547-BE60-C0223B09E9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1782" y="3539550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5720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85BD484-3EA0-2E4E-A60B-8C347D911C8D}"/>
              </a:ext>
            </a:extLst>
          </p:cNvPr>
          <p:cNvSpPr/>
          <p:nvPr/>
        </p:nvSpPr>
        <p:spPr>
          <a:xfrm>
            <a:off x="-90798" y="-18288"/>
            <a:ext cx="12365468" cy="6896608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    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95B372-A8BB-B64B-AD18-74876C5FB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0943431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D42F22-D84C-BA44-A88C-5F7DF96918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1B5676D-862E-0E47-9C05-7682B86B5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7863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F04465-AABC-3A4F-8FC9-8995FEDCDC6F}"/>
              </a:ext>
            </a:extLst>
          </p:cNvPr>
          <p:cNvSpPr/>
          <p:nvPr/>
        </p:nvSpPr>
        <p:spPr>
          <a:xfrm>
            <a:off x="-77002" y="-96253"/>
            <a:ext cx="8992402" cy="7030455"/>
          </a:xfrm>
          <a:prstGeom prst="rect">
            <a:avLst/>
          </a:prstGeom>
          <a:solidFill>
            <a:srgbClr val="15194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EFD6FA-B95F-4B4E-B8E9-6AA2FC82158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AE481BF-4009-2943-A1EB-4159878519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63000" y="0"/>
            <a:ext cx="3429000" cy="685800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2C405E-EB31-5040-A5D4-B62FD7859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5" y="1161288"/>
            <a:ext cx="7668688" cy="4410031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1pPr>
            <a:lvl2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chemeClr val="bg1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9E52FE2-18BD-AE42-8568-24AFE8F2E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7668689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024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Bullets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BEC28D-04BA-104A-BA4B-BC3FEFA7E2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74771" y="1124903"/>
            <a:ext cx="4576693" cy="4576693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C8D256E-5B00-D64D-A0EC-80D6BD554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463" y="1161288"/>
            <a:ext cx="4826825" cy="3834805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C3BB7D-A65F-4D40-9D69-8D959F569D3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40DA479-972A-AC44-8FF3-6E03BA01F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5658B93-7979-CF45-802B-A99C6576E858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4292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n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82F6E4A-1F7B-5B40-9689-E5E7AB0568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463040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55E851-3879-44EF-B922-4FA1F4136EFD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26AB305-7FA0-2C41-ADCF-834278ABE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7418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67EBCC16-8E40-47C2-897C-F2414928392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705E69-3D25-EF43-9B57-0C3AC1F5F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E2573F-BD73-B044-8C4C-CB67550B3DF3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1796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Alterna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F96A518-3E71-3F41-B51D-F3F8D63F1B0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480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Bar Title with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6205AC-B058-5249-8CA7-CB5ED13997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CABD4948-F528-774E-A210-25D1BE40C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474" y="261082"/>
            <a:ext cx="10515600" cy="7983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2080D5-BCF5-0642-B066-3A2589E22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474" y="1359698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D70B3E-6C46-734E-BC63-4349922825C1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9310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46A-D5FE-DB4E-9784-A54A02D89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379968-F075-E745-9452-7E0CAAC6C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52380-0A23-D140-9B2B-5F141AB5F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6425EA-EF92-714F-B7AD-0B245EA42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27246F-5803-9542-865F-75DB9463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131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31B4E-687D-2C4C-B95D-A513660DA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EFC86-AA65-C840-9828-EBFF405DC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5563C-0652-F94A-A10D-3A82E9DDB9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0827792-99C6-C343-827E-BE9EDF804372}" type="datetimeFigureOut">
              <a:rPr lang="en-US" smtClean="0"/>
              <a:t>10/19/20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0E9DA-0CA4-8A46-9B6A-E0873DE65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2926DA-2D9C-9848-8B94-21D740CE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3E3505C-93DC-5644-BB7E-5D517224F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108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pyr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550376-BED7-4B46-B83A-D8C4218AB513}"/>
              </a:ext>
            </a:extLst>
          </p:cNvPr>
          <p:cNvSpPr/>
          <p:nvPr userDrawn="1"/>
        </p:nvSpPr>
        <p:spPr>
          <a:xfrm>
            <a:off x="-86627" y="1257301"/>
            <a:ext cx="12358838" cy="5672884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B7B21E-0316-A247-8CEE-8DE76EAD7C95}"/>
              </a:ext>
            </a:extLst>
          </p:cNvPr>
          <p:cNvCxnSpPr>
            <a:cxnSpLocks/>
          </p:cNvCxnSpPr>
          <p:nvPr userDrawn="1"/>
        </p:nvCxnSpPr>
        <p:spPr>
          <a:xfrm>
            <a:off x="0" y="1257301"/>
            <a:ext cx="12192000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1FFA49D0-3C17-1747-A936-9501950BD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2486" b="28721"/>
          <a:stretch/>
        </p:blipFill>
        <p:spPr>
          <a:xfrm>
            <a:off x="409554" y="221946"/>
            <a:ext cx="2688317" cy="833317"/>
          </a:xfrm>
          <a:prstGeom prst="rect">
            <a:avLst/>
          </a:prstGeom>
        </p:spPr>
      </p:pic>
      <p:sp>
        <p:nvSpPr>
          <p:cNvPr id="12" name="Subtitle 2">
            <a:extLst>
              <a:ext uri="{FF2B5EF4-FFF2-40B4-BE49-F238E27FC236}">
                <a16:creationId xmlns:a16="http://schemas.microsoft.com/office/drawing/2014/main" id="{004542C0-6F92-F542-B358-53649EAA8761}"/>
              </a:ext>
            </a:extLst>
          </p:cNvPr>
          <p:cNvSpPr txBox="1">
            <a:spLocks/>
          </p:cNvSpPr>
          <p:nvPr userDrawn="1"/>
        </p:nvSpPr>
        <p:spPr>
          <a:xfrm>
            <a:off x="624051" y="5195340"/>
            <a:ext cx="10943897" cy="12533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Courier New" panose="02070309020205020404" pitchFamily="49" charset="0"/>
              <a:buNone/>
              <a:tabLst/>
              <a:defRPr sz="2800" b="1" i="0" kern="1200">
                <a:solidFill>
                  <a:schemeClr val="tx1"/>
                </a:solidFill>
                <a:latin typeface="Proxima Nova Semibold" panose="02000506030000020004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20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8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None/>
              <a:tabLst/>
              <a:defRPr sz="1600" b="0" i="0" kern="1200">
                <a:solidFill>
                  <a:srgbClr val="525656"/>
                </a:solidFill>
                <a:latin typeface="Adelle Sans" panose="02000503000000020004" pitchFamily="2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0" i="0" dirty="0">
                <a:solidFill>
                  <a:schemeClr val="bg1"/>
                </a:solidFill>
                <a:latin typeface="Adelle Sans" panose="02000503000000020004" pitchFamily="2" charset="77"/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27933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951679-C038-3D4F-B9C6-BD4097A52467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ECF62-AF5A-6A4B-8DAF-6576CE0FE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124" y="1161288"/>
            <a:ext cx="11175123" cy="4687891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 marL="6858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 marL="11430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 marL="16002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 marL="2057400" indent="-228600">
              <a:buFont typeface="Courier New" panose="02070309020205020404" pitchFamily="49" charset="0"/>
              <a:buChar char="o"/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8B7FA2-906C-224F-91E8-737C56BAA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CF5606-6DC5-4A43-91BA-969B544329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34C16D8-B479-BB46-AD7C-0AC4F5CEDC7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54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02ADA8A-EE40-8D42-B058-429F77AD6030}"/>
              </a:ext>
            </a:extLst>
          </p:cNvPr>
          <p:cNvSpPr/>
          <p:nvPr userDrawn="1"/>
        </p:nvSpPr>
        <p:spPr>
          <a:xfrm>
            <a:off x="-77002" y="1257301"/>
            <a:ext cx="12387714" cy="5600699"/>
          </a:xfrm>
          <a:prstGeom prst="rect">
            <a:avLst/>
          </a:prstGeom>
          <a:solidFill>
            <a:schemeClr val="tx1"/>
          </a:solidFill>
          <a:ln w="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4CEAF-3B24-A242-A428-FB8B1A7D5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48054"/>
            <a:ext cx="10515600" cy="1882337"/>
          </a:xfrm>
          <a:prstGeom prst="rect">
            <a:avLst/>
          </a:prstGeom>
          <a:ln>
            <a:noFill/>
          </a:ln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C1E-F57C-FB49-8A8C-E5F2C60D0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14406"/>
            <a:ext cx="10515600" cy="9599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1" i="0">
                <a:solidFill>
                  <a:schemeClr val="bg1"/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B0757F-692F-4442-AC10-47BE80EC63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8801" b="16721"/>
          <a:stretch/>
        </p:blipFill>
        <p:spPr>
          <a:xfrm>
            <a:off x="5496490" y="237942"/>
            <a:ext cx="1327643" cy="856044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5C7F33-8A0F-C247-8673-DF3D12BB0E56}"/>
              </a:ext>
            </a:extLst>
          </p:cNvPr>
          <p:cNvCxnSpPr>
            <a:cxnSpLocks/>
          </p:cNvCxnSpPr>
          <p:nvPr userDrawn="1"/>
        </p:nvCxnSpPr>
        <p:spPr>
          <a:xfrm>
            <a:off x="-77002" y="1257301"/>
            <a:ext cx="12387714" cy="0"/>
          </a:xfrm>
          <a:prstGeom prst="line">
            <a:avLst/>
          </a:prstGeom>
          <a:ln w="254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381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6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48A93EA-740D-534C-9F9A-851CAAFC6F5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27230" y="1161288"/>
            <a:ext cx="5339256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D2B1C16-A483-9045-B5B4-5312C63A98D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1D4071-9C3C-49BF-ABB1-1320A9AA487E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F647ED5-144A-1F43-9397-C331DF9F5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6711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515" y="1161288"/>
            <a:ext cx="11022320" cy="4247315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841E47F-9CBC-DD48-8C04-77F3D57C33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81D446-E222-42C3-9836-1A06E0CA6FDB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752F457-B5E3-8F47-95DD-D367B00BA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FC8432-B0CC-124E-92A6-31C64477B9CF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325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601DA-8347-6048-AFC7-B3EE3A4EDB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03304" y="1161288"/>
            <a:ext cx="6763234" cy="2911642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latin typeface="Adelle Sans" panose="02000503000000020004" pitchFamily="2" charset="77"/>
              </a:defRPr>
            </a:lvl2pPr>
            <a:lvl3pPr>
              <a:defRPr b="0" i="0">
                <a:latin typeface="Adelle Sans" panose="02000503000000020004" pitchFamily="2" charset="77"/>
              </a:defRPr>
            </a:lvl3pPr>
            <a:lvl4pPr>
              <a:defRPr b="0" i="0">
                <a:latin typeface="Adelle Sans" panose="02000503000000020004" pitchFamily="2" charset="77"/>
              </a:defRPr>
            </a:lvl4pPr>
            <a:lvl5pPr>
              <a:defRPr b="0" i="0"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B32B816-31A6-5D4A-A375-EC666A89A1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61699" y="1161288"/>
            <a:ext cx="3549974" cy="4437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126C43-57A2-E347-AD98-A4972DDFF0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2CEB205-7433-4ED6-B5F9-FB097A433634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6860F66-25E7-8E47-8582-F4D74F2E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FC791A-95B2-5E41-9A70-75AB9C875165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9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CA925-A192-0942-8DCB-09514A1977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788494-3E34-F041-B8E4-A88C3ED8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51CB6872-94EB-EB45-BDBF-F7D3974C9DE4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358758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delle Sans" panose="02000503000000020004" pitchFamily="2" charset="77"/>
              </a:defRPr>
            </a:lvl1pPr>
            <a:lvl2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DDE1C7E-4CC2-C942-8FC1-BE8CDAB37D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3E3E685A-2A2D-6D4B-90D0-C351A9D72C7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358758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1703F9-6F7B-42FC-BAD8-7B8A4198867F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55EC85A-83D7-754F-92C5-D85306B21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21891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95DC7-61FB-464B-A0D1-046B8C0906C9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7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51FF22C-90B2-C248-AC4E-B2382376A1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870C5A3-B0F2-B343-A1A8-822AF0AFBF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34540" y="1530094"/>
            <a:ext cx="5501262" cy="194314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1A31B2F-9578-7B4B-A18A-143A08D25286}"/>
              </a:ext>
            </a:extLst>
          </p:cNvPr>
          <p:cNvSpPr/>
          <p:nvPr userDrawn="1"/>
        </p:nvSpPr>
        <p:spPr>
          <a:xfrm>
            <a:off x="0" y="6781798"/>
            <a:ext cx="12192000" cy="762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7395722-9303-174D-ADA2-E8CEB2DD2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516" y="1118193"/>
            <a:ext cx="5339256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1" i="0">
                <a:solidFill>
                  <a:schemeClr val="accent6">
                    <a:lumMod val="50000"/>
                  </a:schemeClr>
                </a:solidFill>
                <a:latin typeface="Proxima Nova Semibold" panose="02000506030000020004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1" name="Content Placeholder 3">
            <a:extLst>
              <a:ext uri="{FF2B5EF4-FFF2-40B4-BE49-F238E27FC236}">
                <a16:creationId xmlns:a16="http://schemas.microsoft.com/office/drawing/2014/main" id="{AC5BA04E-B66F-8A48-943B-662CC11409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5516" y="2051473"/>
            <a:ext cx="5339256" cy="3684588"/>
          </a:xfrm>
          <a:prstGeom prst="rect">
            <a:avLst/>
          </a:prstGeom>
        </p:spPr>
        <p:txBody>
          <a:bodyPr/>
          <a:lstStyle>
            <a:lvl1pPr>
              <a:defRPr sz="2000" b="0" i="0">
                <a:latin typeface="Adelle Sans" panose="02000503000000020004" pitchFamily="2" charset="77"/>
              </a:defRPr>
            </a:lvl1pPr>
            <a:lvl2pPr>
              <a:defRPr sz="1800" b="0" i="0">
                <a:solidFill>
                  <a:srgbClr val="525656"/>
                </a:solidFill>
                <a:latin typeface="Adelle Sans" panose="02000503000000020004" pitchFamily="2" charset="77"/>
              </a:defRPr>
            </a:lvl2pPr>
            <a:lvl3pPr>
              <a:defRPr sz="1600" b="0" i="0">
                <a:solidFill>
                  <a:srgbClr val="525656"/>
                </a:solidFill>
                <a:latin typeface="Adelle Sans" panose="02000503000000020004" pitchFamily="2" charset="77"/>
              </a:defRPr>
            </a:lvl3pPr>
            <a:lvl4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4pPr>
            <a:lvl5pPr>
              <a:defRPr b="0" i="0">
                <a:solidFill>
                  <a:srgbClr val="525656"/>
                </a:solidFill>
                <a:latin typeface="Adelle Sans" panose="02000503000000020004" pitchFamily="2" charset="77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471A464-E148-4CF9-8FB7-4E9A7B2CFEC9}"/>
              </a:ext>
            </a:extLst>
          </p:cNvPr>
          <p:cNvSpPr/>
          <p:nvPr userDrawn="1"/>
        </p:nvSpPr>
        <p:spPr>
          <a:xfrm>
            <a:off x="-76200" y="-77203"/>
            <a:ext cx="12346858" cy="9992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D8779A3-A4DE-484C-BE3C-DB7ADCD25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124" y="-18288"/>
            <a:ext cx="11175123" cy="104199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 b="1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710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FF93D5-62F0-5145-AB64-7AC90B60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1F652F-5C50-294A-A9ED-638E2DAF4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149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796E1-F957-0F48-8AD0-8F8E3D0E59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0"/>
          <a:srcRect r="66281" b="-1742"/>
          <a:stretch/>
        </p:blipFill>
        <p:spPr>
          <a:xfrm>
            <a:off x="275249" y="5904491"/>
            <a:ext cx="686450" cy="732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098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38" r:id="rId2"/>
    <p:sldLayoutId id="2147483674" r:id="rId3"/>
    <p:sldLayoutId id="2147483675" r:id="rId4"/>
    <p:sldLayoutId id="2147483676" r:id="rId5"/>
    <p:sldLayoutId id="2147483697" r:id="rId6"/>
    <p:sldLayoutId id="2147483698" r:id="rId7"/>
    <p:sldLayoutId id="2147483677" r:id="rId8"/>
    <p:sldLayoutId id="2147483681" r:id="rId9"/>
    <p:sldLayoutId id="2147483679" r:id="rId10"/>
    <p:sldLayoutId id="2147483680" r:id="rId11"/>
    <p:sldLayoutId id="2147483678" r:id="rId12"/>
    <p:sldLayoutId id="2147483739" r:id="rId13"/>
    <p:sldLayoutId id="2147483742" r:id="rId14"/>
    <p:sldLayoutId id="2147483740" r:id="rId15"/>
    <p:sldLayoutId id="2147483741" r:id="rId16"/>
    <p:sldLayoutId id="2147483682" r:id="rId17"/>
    <p:sldLayoutId id="2147483683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Proxima Nova" panose="02000506030000020004" pitchFamily="2" charset="0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tabLst/>
        <a:defRPr sz="20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1pPr>
      <a:lvl2pPr marL="7508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8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2pPr>
      <a:lvl3pPr marL="1208088" indent="-293688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6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3pPr>
      <a:lvl4pPr marL="16049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4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4pPr>
      <a:lvl5pPr marL="2062163" indent="-233363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tabLst/>
        <a:defRPr sz="1200" b="0" i="0" kern="1200">
          <a:solidFill>
            <a:srgbClr val="525656"/>
          </a:solidFill>
          <a:latin typeface="Adelle Sans" panose="02000503000000020004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6624" userDrawn="1">
          <p15:clr>
            <a:srgbClr val="F26B43"/>
          </p15:clr>
        </p15:guide>
        <p15:guide id="2" orient="horz" pos="28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Application-default-icon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en.wikipedia.org/wiki/File:Email_Shiny_Icon.svg" TargetMode="External"/><Relationship Id="rId4" Type="http://schemas.openxmlformats.org/officeDocument/2006/relationships/hyperlink" Target="https://en.wikipedia.org/wiki/File:User_icon_2.svg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File:Application-default-icon.svg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pngall.com/hacker-png" TargetMode="External"/><Relationship Id="rId5" Type="http://schemas.openxmlformats.org/officeDocument/2006/relationships/image" Target="../media/image9.png"/><Relationship Id="rId10" Type="http://schemas.openxmlformats.org/officeDocument/2006/relationships/hyperlink" Target="https://bitsum.com/server/" TargetMode="External"/><Relationship Id="rId4" Type="http://schemas.openxmlformats.org/officeDocument/2006/relationships/hyperlink" Target="https://en.wikipedia.org/wiki/File:User_icon_2.svg" TargetMode="Externa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3" Type="http://schemas.openxmlformats.org/officeDocument/2006/relationships/image" Target="../media/image13.png"/><Relationship Id="rId7" Type="http://schemas.openxmlformats.org/officeDocument/2006/relationships/image" Target="../media/image12.png"/><Relationship Id="rId12" Type="http://schemas.openxmlformats.org/officeDocument/2006/relationships/hyperlink" Target="https://en.wikipedia.org/wiki/File:Email_Shiny_Icon.svg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User_icon_2.svg" TargetMode="External"/><Relationship Id="rId11" Type="http://schemas.openxmlformats.org/officeDocument/2006/relationships/image" Target="../media/image11.png"/><Relationship Id="rId5" Type="http://schemas.openxmlformats.org/officeDocument/2006/relationships/image" Target="../media/image8.png"/><Relationship Id="rId10" Type="http://schemas.openxmlformats.org/officeDocument/2006/relationships/hyperlink" Target="http://www.pngall.com/hacker-png" TargetMode="External"/><Relationship Id="rId4" Type="http://schemas.openxmlformats.org/officeDocument/2006/relationships/hyperlink" Target="http://stitchingwithattitude.blogspot.com/2012/03/webinar-learning-new-things.html" TargetMode="Externa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bitsum.com/server/" TargetMode="External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File:Application-default-icon.svg" TargetMode="External"/><Relationship Id="rId5" Type="http://schemas.openxmlformats.org/officeDocument/2006/relationships/image" Target="../media/image10.png"/><Relationship Id="rId10" Type="http://schemas.openxmlformats.org/officeDocument/2006/relationships/hyperlink" Target="https://sathisharthars.wordpress.com/2014/07/07/evade-windows-firewall-by-ssh-tunneling-using-metasploit/" TargetMode="External"/><Relationship Id="rId4" Type="http://schemas.openxmlformats.org/officeDocument/2006/relationships/hyperlink" Target="http://www.pngall.com/hacker-png" TargetMode="External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9874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Cross-site Scripting (XSS) Types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0FFE-1AED-4A48-BCFB-060EFB800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Reflected XSS</a:t>
            </a:r>
          </a:p>
          <a:p>
            <a:r>
              <a:rPr lang="en-US" sz="3600" dirty="0"/>
              <a:t>Stored XSS</a:t>
            </a:r>
          </a:p>
          <a:p>
            <a:r>
              <a:rPr lang="en-US" sz="3600" dirty="0"/>
              <a:t>DOM-based XSS</a:t>
            </a:r>
          </a:p>
        </p:txBody>
      </p:sp>
    </p:spTree>
    <p:extLst>
      <p:ext uri="{BB962C8B-B14F-4D97-AF65-F5344CB8AC3E}">
        <p14:creationId xmlns:p14="http://schemas.microsoft.com/office/powerpoint/2010/main" val="417332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Reflected XSS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910575" y="1798040"/>
            <a:ext cx="1963615" cy="196361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3147820" y="2808063"/>
            <a:ext cx="2794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6471E3-A498-5A43-91DB-41E1A201E5FB}"/>
              </a:ext>
            </a:extLst>
          </p:cNvPr>
          <p:cNvSpPr txBox="1"/>
          <p:nvPr/>
        </p:nvSpPr>
        <p:spPr>
          <a:xfrm>
            <a:off x="6569150" y="1328838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Browser</a:t>
            </a:r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132101" y="4706953"/>
            <a:ext cx="1618702" cy="1618702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3B527E35-7588-B742-8183-12A69E6CA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096000" y="1569441"/>
            <a:ext cx="2420815" cy="24208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62F417-23DC-E14C-98DE-FAEF04E9F61B}"/>
              </a:ext>
            </a:extLst>
          </p:cNvPr>
          <p:cNvSpPr txBox="1"/>
          <p:nvPr/>
        </p:nvSpPr>
        <p:spPr>
          <a:xfrm>
            <a:off x="3796803" y="240445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Link opens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37F4F9-8532-6149-B4C9-79BE4104DFB1}"/>
              </a:ext>
            </a:extLst>
          </p:cNvPr>
          <p:cNvSpPr txBox="1"/>
          <p:nvPr/>
        </p:nvSpPr>
        <p:spPr>
          <a:xfrm>
            <a:off x="1730445" y="5131128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Malicious script in link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6D62B-FDAE-B14A-96E1-8EB0A1953D4C}"/>
              </a:ext>
            </a:extLst>
          </p:cNvPr>
          <p:cNvCxnSpPr>
            <a:cxnSpLocks/>
          </p:cNvCxnSpPr>
          <p:nvPr/>
        </p:nvCxnSpPr>
        <p:spPr>
          <a:xfrm flipH="1">
            <a:off x="3147820" y="3333550"/>
            <a:ext cx="2674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0AAA83-4EB9-1946-81DB-D163F3531D5F}"/>
              </a:ext>
            </a:extLst>
          </p:cNvPr>
          <p:cNvCxnSpPr>
            <a:cxnSpLocks/>
          </p:cNvCxnSpPr>
          <p:nvPr/>
        </p:nvCxnSpPr>
        <p:spPr>
          <a:xfrm flipH="1" flipV="1">
            <a:off x="2450662" y="3859037"/>
            <a:ext cx="1394316" cy="11747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DA0DB9-752B-8B4E-BF49-60FE152520C0}"/>
              </a:ext>
            </a:extLst>
          </p:cNvPr>
          <p:cNvSpPr txBox="1"/>
          <p:nvPr/>
        </p:nvSpPr>
        <p:spPr>
          <a:xfrm>
            <a:off x="3384039" y="3007147"/>
            <a:ext cx="20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Unauthorized action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F17D87-E125-2646-A2BB-BD74565CFD81}"/>
              </a:ext>
            </a:extLst>
          </p:cNvPr>
          <p:cNvSpPr txBox="1"/>
          <p:nvPr/>
        </p:nvSpPr>
        <p:spPr>
          <a:xfrm>
            <a:off x="598714" y="5159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D545B972-7C2F-1049-9DD2-B4E4C76436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730445" y="4129586"/>
            <a:ext cx="820018" cy="820018"/>
          </a:xfrm>
          <a:prstGeom prst="rect">
            <a:avLst/>
          </a:prstGeom>
        </p:spPr>
      </p:pic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7A046EED-785F-EA47-A7BD-A22C34199B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691079" y="1094063"/>
            <a:ext cx="820018" cy="8200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ECF87AF-3124-8A4B-B6ED-C1C2D6BA0136}"/>
              </a:ext>
            </a:extLst>
          </p:cNvPr>
          <p:cNvSpPr txBox="1"/>
          <p:nvPr/>
        </p:nvSpPr>
        <p:spPr>
          <a:xfrm>
            <a:off x="1437869" y="1229625"/>
            <a:ext cx="15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clicks link</a:t>
            </a:r>
          </a:p>
        </p:txBody>
      </p:sp>
    </p:spTree>
    <p:extLst>
      <p:ext uri="{BB962C8B-B14F-4D97-AF65-F5344CB8AC3E}">
        <p14:creationId xmlns:p14="http://schemas.microsoft.com/office/powerpoint/2010/main" val="246770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37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Stored XSS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21250" y="2312371"/>
            <a:ext cx="1963615" cy="1963615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1886564" y="3278459"/>
            <a:ext cx="27942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6471E3-A498-5A43-91DB-41E1A201E5FB}"/>
              </a:ext>
            </a:extLst>
          </p:cNvPr>
          <p:cNvSpPr txBox="1"/>
          <p:nvPr/>
        </p:nvSpPr>
        <p:spPr>
          <a:xfrm>
            <a:off x="5307894" y="1799234"/>
            <a:ext cx="1442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Browser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9974584" y="4752637"/>
            <a:ext cx="1618702" cy="1618702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3B527E35-7588-B742-8183-12A69E6CA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834744" y="2039837"/>
            <a:ext cx="2420815" cy="242081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62F417-23DC-E14C-98DE-FAEF04E9F61B}"/>
              </a:ext>
            </a:extLst>
          </p:cNvPr>
          <p:cNvSpPr txBox="1"/>
          <p:nvPr/>
        </p:nvSpPr>
        <p:spPr>
          <a:xfrm>
            <a:off x="1668849" y="2795814"/>
            <a:ext cx="2588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for: Vulnerabilities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237F4F9-8532-6149-B4C9-79BE4104DFB1}"/>
              </a:ext>
            </a:extLst>
          </p:cNvPr>
          <p:cNvSpPr txBox="1"/>
          <p:nvPr/>
        </p:nvSpPr>
        <p:spPr>
          <a:xfrm>
            <a:off x="10677390" y="3606365"/>
            <a:ext cx="1297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Insert script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4D7BCAD-8D7F-DF41-8555-458D5E945FFD}"/>
              </a:ext>
            </a:extLst>
          </p:cNvPr>
          <p:cNvCxnSpPr>
            <a:cxnSpLocks/>
          </p:cNvCxnSpPr>
          <p:nvPr/>
        </p:nvCxnSpPr>
        <p:spPr>
          <a:xfrm flipV="1">
            <a:off x="7385940" y="2686675"/>
            <a:ext cx="2181179" cy="59178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F146B21-F25F-544B-8BCE-FCADA260B570}"/>
              </a:ext>
            </a:extLst>
          </p:cNvPr>
          <p:cNvCxnSpPr>
            <a:cxnSpLocks/>
          </p:cNvCxnSpPr>
          <p:nvPr/>
        </p:nvCxnSpPr>
        <p:spPr>
          <a:xfrm flipH="1">
            <a:off x="7457219" y="3165146"/>
            <a:ext cx="2100849" cy="6388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6EBDED8-50B1-4C47-9577-20AD7CA9ED95}"/>
              </a:ext>
            </a:extLst>
          </p:cNvPr>
          <p:cNvSpPr txBox="1"/>
          <p:nvPr/>
        </p:nvSpPr>
        <p:spPr>
          <a:xfrm>
            <a:off x="7833310" y="3786987"/>
            <a:ext cx="19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Results  with Script</a:t>
            </a:r>
          </a:p>
        </p:txBody>
      </p:sp>
      <p:pic>
        <p:nvPicPr>
          <p:cNvPr id="20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CF939ED6-8CA3-814D-828D-231C7F517AE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9717317" y="1464070"/>
            <a:ext cx="1964930" cy="196493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1042EE2-601C-924B-833D-3C97819F0F25}"/>
              </a:ext>
            </a:extLst>
          </p:cNvPr>
          <p:cNvSpPr txBox="1"/>
          <p:nvPr/>
        </p:nvSpPr>
        <p:spPr>
          <a:xfrm>
            <a:off x="9420403" y="1209031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25DD12C-6DAF-0744-8B73-51B5CA51E7EE}"/>
              </a:ext>
            </a:extLst>
          </p:cNvPr>
          <p:cNvSpPr txBox="1"/>
          <p:nvPr/>
        </p:nvSpPr>
        <p:spPr>
          <a:xfrm>
            <a:off x="7457219" y="2227357"/>
            <a:ext cx="15815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request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176D62B-FDAE-B14A-96E1-8EB0A1953D4C}"/>
              </a:ext>
            </a:extLst>
          </p:cNvPr>
          <p:cNvCxnSpPr>
            <a:cxnSpLocks/>
          </p:cNvCxnSpPr>
          <p:nvPr/>
        </p:nvCxnSpPr>
        <p:spPr>
          <a:xfrm flipH="1">
            <a:off x="1886564" y="3793060"/>
            <a:ext cx="26745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CDA0DB9-752B-8B4E-BF49-60FE152520C0}"/>
              </a:ext>
            </a:extLst>
          </p:cNvPr>
          <p:cNvSpPr txBox="1"/>
          <p:nvPr/>
        </p:nvSpPr>
        <p:spPr>
          <a:xfrm>
            <a:off x="2234576" y="3906654"/>
            <a:ext cx="209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Unauthorized action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F17D87-E125-2646-A2BB-BD74565CFD81}"/>
              </a:ext>
            </a:extLst>
          </p:cNvPr>
          <p:cNvSpPr txBox="1"/>
          <p:nvPr/>
        </p:nvSpPr>
        <p:spPr>
          <a:xfrm>
            <a:off x="598714" y="51598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AD88391-B54E-1042-B9BD-E6F7A3314DAE}"/>
              </a:ext>
            </a:extLst>
          </p:cNvPr>
          <p:cNvCxnSpPr>
            <a:cxnSpLocks/>
          </p:cNvCxnSpPr>
          <p:nvPr/>
        </p:nvCxnSpPr>
        <p:spPr>
          <a:xfrm flipV="1">
            <a:off x="10677390" y="3571014"/>
            <a:ext cx="0" cy="10042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75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4" grpId="0"/>
      <p:bldP spid="30" grpId="0"/>
      <p:bldP spid="21" grpId="0"/>
      <p:bldP spid="22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DOM-based XSS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F80FFE-1AED-4A48-BCFB-060EFB800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Advanced type of XSS</a:t>
            </a:r>
          </a:p>
          <a:p>
            <a:r>
              <a:rPr lang="en-US" sz="3600" dirty="0"/>
              <a:t>Process untrusted data</a:t>
            </a:r>
          </a:p>
          <a:p>
            <a:r>
              <a:rPr lang="en-US" sz="3600" dirty="0"/>
              <a:t>Writes to the DOM</a:t>
            </a:r>
          </a:p>
          <a:p>
            <a:r>
              <a:rPr lang="en-US" sz="3600" dirty="0"/>
              <a:t>Client-side attack</a:t>
            </a:r>
          </a:p>
        </p:txBody>
      </p:sp>
    </p:spTree>
    <p:extLst>
      <p:ext uri="{BB962C8B-B14F-4D97-AF65-F5344CB8AC3E}">
        <p14:creationId xmlns:p14="http://schemas.microsoft.com/office/powerpoint/2010/main" val="308461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F8F85-AE5B-D246-ADAB-19BF45075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Cross-site request forgery </a:t>
            </a:r>
          </a:p>
          <a:p>
            <a:r>
              <a:rPr lang="en-US" sz="3600" dirty="0"/>
              <a:t>Server-side vs. Client-side</a:t>
            </a:r>
          </a:p>
          <a:p>
            <a:pPr marL="0" indent="0">
              <a:buNone/>
            </a:pPr>
            <a:endParaRPr lang="en-US" sz="5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Request Forgery Types</a:t>
            </a:r>
          </a:p>
        </p:txBody>
      </p:sp>
    </p:spTree>
    <p:extLst>
      <p:ext uri="{BB962C8B-B14F-4D97-AF65-F5344CB8AC3E}">
        <p14:creationId xmlns:p14="http://schemas.microsoft.com/office/powerpoint/2010/main" val="171222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esktop computer monitor sitting on top of a desk&#10;&#10;Description automatically generated">
            <a:extLst>
              <a:ext uri="{FF2B5EF4-FFF2-40B4-BE49-F238E27FC236}">
                <a16:creationId xmlns:a16="http://schemas.microsoft.com/office/drawing/2014/main" id="{DE9AABB8-9558-6545-9046-0A91AD6F7E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119254" y="2454032"/>
            <a:ext cx="3492500" cy="279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Cross-site Request Forgery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FA5370E-F0D2-3649-8213-735C4E7EE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07124" y="2570285"/>
            <a:ext cx="1963615" cy="1963615"/>
          </a:xfrm>
          <a:prstGeom prst="rect">
            <a:avLst/>
          </a:prstGeom>
        </p:spPr>
      </p:pic>
      <p:pic>
        <p:nvPicPr>
          <p:cNvPr id="12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DF761E7F-AF52-E146-A0B8-563DC7018E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386016" y="2383979"/>
            <a:ext cx="1964930" cy="1964930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4611754" y="3552092"/>
            <a:ext cx="268149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6471E3-A498-5A43-91DB-41E1A201E5FB}"/>
              </a:ext>
            </a:extLst>
          </p:cNvPr>
          <p:cNvSpPr txBox="1"/>
          <p:nvPr/>
        </p:nvSpPr>
        <p:spPr>
          <a:xfrm>
            <a:off x="2216927" y="2321031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Website Visitor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68D670-5878-594C-A707-04A3E336481C}"/>
              </a:ext>
            </a:extLst>
          </p:cNvPr>
          <p:cNvSpPr txBox="1"/>
          <p:nvPr/>
        </p:nvSpPr>
        <p:spPr>
          <a:xfrm>
            <a:off x="7386016" y="2014647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369759-BB52-934D-9020-757BA72479CD}"/>
              </a:ext>
            </a:extLst>
          </p:cNvPr>
          <p:cNvSpPr txBox="1"/>
          <p:nvPr/>
        </p:nvSpPr>
        <p:spPr>
          <a:xfrm>
            <a:off x="5223884" y="2997112"/>
            <a:ext cx="1341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Active logon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36169" y="59787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5525357" y="4826706"/>
            <a:ext cx="1618702" cy="1618702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130C48-B071-C045-B965-9CD54A1BAF7D}"/>
              </a:ext>
            </a:extLst>
          </p:cNvPr>
          <p:cNvCxnSpPr>
            <a:cxnSpLocks/>
          </p:cNvCxnSpPr>
          <p:nvPr/>
        </p:nvCxnSpPr>
        <p:spPr>
          <a:xfrm flipH="1" flipV="1">
            <a:off x="4166164" y="5021071"/>
            <a:ext cx="1266830" cy="74362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02DA6E7-38F3-194E-8C0F-E21AE0063926}"/>
              </a:ext>
            </a:extLst>
          </p:cNvPr>
          <p:cNvSpPr txBox="1"/>
          <p:nvPr/>
        </p:nvSpPr>
        <p:spPr>
          <a:xfrm>
            <a:off x="7223512" y="5873616"/>
            <a:ext cx="3546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Craft web request for funds transfer</a:t>
            </a:r>
          </a:p>
        </p:txBody>
      </p: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109E5789-2741-044C-B93B-5A9537DFD4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3136028" y="5153833"/>
            <a:ext cx="820018" cy="8200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869841-4131-734C-8EEE-F51C88C11A09}"/>
              </a:ext>
            </a:extLst>
          </p:cNvPr>
          <p:cNvSpPr txBox="1"/>
          <p:nvPr/>
        </p:nvSpPr>
        <p:spPr>
          <a:xfrm>
            <a:off x="1676887" y="6002394"/>
            <a:ext cx="3258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Email link with malicious request</a:t>
            </a:r>
          </a:p>
        </p:txBody>
      </p:sp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6CD7F168-AB98-4D40-BCD4-8C5243581EC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869486" y="1598597"/>
            <a:ext cx="820018" cy="820018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3CCA541-024D-3443-83AF-73B5921D2997}"/>
              </a:ext>
            </a:extLst>
          </p:cNvPr>
          <p:cNvSpPr txBox="1"/>
          <p:nvPr/>
        </p:nvSpPr>
        <p:spPr>
          <a:xfrm>
            <a:off x="315957" y="1160898"/>
            <a:ext cx="1548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clicks link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AF78ADE-9B06-4F40-9BEE-278FA3CB739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611754" y="3851032"/>
            <a:ext cx="26814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3E41F78-C3D7-F148-9A9B-02CEB42D1092}"/>
              </a:ext>
            </a:extLst>
          </p:cNvPr>
          <p:cNvCxnSpPr>
            <a:cxnSpLocks/>
          </p:cNvCxnSpPr>
          <p:nvPr/>
        </p:nvCxnSpPr>
        <p:spPr>
          <a:xfrm flipH="1">
            <a:off x="7223512" y="4533900"/>
            <a:ext cx="914615" cy="9806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BAC011D-7B82-D745-9C93-B56499E85D74}"/>
              </a:ext>
            </a:extLst>
          </p:cNvPr>
          <p:cNvSpPr txBox="1"/>
          <p:nvPr/>
        </p:nvSpPr>
        <p:spPr>
          <a:xfrm>
            <a:off x="7937737" y="4868266"/>
            <a:ext cx="153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Funds transfer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44CFFBC-C28C-EB43-B0FB-B17E2F5CA96B}"/>
              </a:ext>
            </a:extLst>
          </p:cNvPr>
          <p:cNvSpPr txBox="1"/>
          <p:nvPr/>
        </p:nvSpPr>
        <p:spPr>
          <a:xfrm>
            <a:off x="5210801" y="3952446"/>
            <a:ext cx="1599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Forged request</a:t>
            </a:r>
          </a:p>
        </p:txBody>
      </p:sp>
    </p:spTree>
    <p:extLst>
      <p:ext uri="{BB962C8B-B14F-4D97-AF65-F5344CB8AC3E}">
        <p14:creationId xmlns:p14="http://schemas.microsoft.com/office/powerpoint/2010/main" val="112563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1" grpId="0"/>
      <p:bldP spid="22" grpId="0"/>
      <p:bldP spid="26" grpId="0"/>
      <p:bldP spid="29" grpId="0"/>
      <p:bldP spid="32" grpId="0"/>
      <p:bldP spid="40" grpId="0"/>
      <p:bldP spid="4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29FFE-3A83-F744-8BCB-19EC1A2E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delle Sans" panose="02000503000000020004" pitchFamily="2" charset="0"/>
              </a:rPr>
              <a:t>Server-side Request Forgery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4F3C28-911B-2E4A-ADE9-82A85515FA55}"/>
              </a:ext>
            </a:extLst>
          </p:cNvPr>
          <p:cNvCxnSpPr>
            <a:cxnSpLocks/>
          </p:cNvCxnSpPr>
          <p:nvPr/>
        </p:nvCxnSpPr>
        <p:spPr>
          <a:xfrm>
            <a:off x="2075766" y="4241351"/>
            <a:ext cx="1394822" cy="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66471E3-A498-5A43-91DB-41E1A201E5FB}"/>
              </a:ext>
            </a:extLst>
          </p:cNvPr>
          <p:cNvSpPr txBox="1"/>
          <p:nvPr/>
        </p:nvSpPr>
        <p:spPr>
          <a:xfrm>
            <a:off x="3890231" y="2970689"/>
            <a:ext cx="104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B3488B-43AC-E549-8CD0-47A86ACA0446}"/>
              </a:ext>
            </a:extLst>
          </p:cNvPr>
          <p:cNvSpPr txBox="1"/>
          <p:nvPr/>
        </p:nvSpPr>
        <p:spPr>
          <a:xfrm>
            <a:off x="8022917" y="6861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5" name="Picture 24" descr="A picture containing computer&#10;&#10;Description automatically generated">
            <a:extLst>
              <a:ext uri="{FF2B5EF4-FFF2-40B4-BE49-F238E27FC236}">
                <a16:creationId xmlns:a16="http://schemas.microsoft.com/office/drawing/2014/main" id="{2ACD1E57-4CEF-724A-9DD6-ED9595940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10310" y="3429000"/>
            <a:ext cx="1618702" cy="1618702"/>
          </a:xfrm>
          <a:prstGeom prst="rect">
            <a:avLst/>
          </a:prstGeom>
        </p:spPr>
      </p:pic>
      <p:pic>
        <p:nvPicPr>
          <p:cNvPr id="17" name="Picture 16" descr="Shape&#10;&#10;Description automatically generated">
            <a:extLst>
              <a:ext uri="{FF2B5EF4-FFF2-40B4-BE49-F238E27FC236}">
                <a16:creationId xmlns:a16="http://schemas.microsoft.com/office/drawing/2014/main" id="{3B527E35-7588-B742-8183-12A69E6CAB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517342" y="3322797"/>
            <a:ext cx="1926469" cy="1926469"/>
          </a:xfrm>
          <a:prstGeom prst="rect">
            <a:avLst/>
          </a:prstGeom>
        </p:spPr>
      </p:pic>
      <p:pic>
        <p:nvPicPr>
          <p:cNvPr id="15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A47049CF-D65C-1C48-AAFB-929A14BD7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6673817" y="3252363"/>
            <a:ext cx="2118376" cy="2118376"/>
          </a:xfr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C975B9C-C75F-C54C-B48F-35BB09F8703A}"/>
              </a:ext>
            </a:extLst>
          </p:cNvPr>
          <p:cNvCxnSpPr>
            <a:cxnSpLocks/>
          </p:cNvCxnSpPr>
          <p:nvPr/>
        </p:nvCxnSpPr>
        <p:spPr>
          <a:xfrm>
            <a:off x="5395205" y="4252237"/>
            <a:ext cx="1394822" cy="4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F30D2FC-9F8C-C84F-B59F-4B0BD51ED32B}"/>
              </a:ext>
            </a:extLst>
          </p:cNvPr>
          <p:cNvSpPr txBox="1"/>
          <p:nvPr/>
        </p:nvSpPr>
        <p:spPr>
          <a:xfrm>
            <a:off x="1982937" y="3612022"/>
            <a:ext cx="1487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6DC65A6-6CE9-0C43-BBDF-709DA7105E6B}"/>
              </a:ext>
            </a:extLst>
          </p:cNvPr>
          <p:cNvSpPr txBox="1"/>
          <p:nvPr/>
        </p:nvSpPr>
        <p:spPr>
          <a:xfrm>
            <a:off x="5380524" y="3584774"/>
            <a:ext cx="148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Sent to server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C84F00-A8A4-204D-9BAB-B5C5D9D4A7B3}"/>
              </a:ext>
            </a:extLst>
          </p:cNvPr>
          <p:cNvSpPr txBox="1"/>
          <p:nvPr/>
        </p:nvSpPr>
        <p:spPr>
          <a:xfrm>
            <a:off x="6563326" y="2998417"/>
            <a:ext cx="23393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Vulnerable Web Server</a:t>
            </a:r>
          </a:p>
        </p:txBody>
      </p:sp>
      <p:pic>
        <p:nvPicPr>
          <p:cNvPr id="5" name="Picture 4" descr="A picture containing treemap chart&#10;&#10;Description automatically generated">
            <a:extLst>
              <a:ext uri="{FF2B5EF4-FFF2-40B4-BE49-F238E27FC236}">
                <a16:creationId xmlns:a16="http://schemas.microsoft.com/office/drawing/2014/main" id="{65EA6CB4-D28D-9342-B01B-8A0805345A4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8667890" y="3713444"/>
            <a:ext cx="2108200" cy="11811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B3DD62C-74B6-E547-A787-7446552134CA}"/>
              </a:ext>
            </a:extLst>
          </p:cNvPr>
          <p:cNvSpPr txBox="1"/>
          <p:nvPr/>
        </p:nvSpPr>
        <p:spPr>
          <a:xfrm>
            <a:off x="8972919" y="4777014"/>
            <a:ext cx="1699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Internal Firewall</a:t>
            </a:r>
          </a:p>
        </p:txBody>
      </p:sp>
      <p:pic>
        <p:nvPicPr>
          <p:cNvPr id="33" name="Content Placeholder 4" descr="A picture containing table, indoor, sitting, small&#10;&#10;Description automatically generated">
            <a:extLst>
              <a:ext uri="{FF2B5EF4-FFF2-40B4-BE49-F238E27FC236}">
                <a16:creationId xmlns:a16="http://schemas.microsoft.com/office/drawing/2014/main" id="{2CA80446-CF59-A64C-9286-3206FD0FDF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9816260" y="2001521"/>
            <a:ext cx="1473748" cy="1473748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AFE4E382-B973-F949-B66B-0D239295797B}"/>
              </a:ext>
            </a:extLst>
          </p:cNvPr>
          <p:cNvSpPr txBox="1"/>
          <p:nvPr/>
        </p:nvSpPr>
        <p:spPr>
          <a:xfrm>
            <a:off x="9562223" y="1800602"/>
            <a:ext cx="1611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Backend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A185F4-D242-0847-9023-F8C64DE99CAF}"/>
              </a:ext>
            </a:extLst>
          </p:cNvPr>
          <p:cNvCxnSpPr>
            <a:cxnSpLocks/>
          </p:cNvCxnSpPr>
          <p:nvPr/>
        </p:nvCxnSpPr>
        <p:spPr>
          <a:xfrm flipV="1">
            <a:off x="8498333" y="3322797"/>
            <a:ext cx="1428418" cy="1326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070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30" grpId="0"/>
      <p:bldP spid="31" grpId="0"/>
      <p:bldP spid="32" grpId="0"/>
      <p:bldP spid="34" grpId="0"/>
    </p:bldLst>
  </p:timing>
</p:sld>
</file>

<file path=ppt/theme/theme1.xml><?xml version="1.0" encoding="utf-8"?>
<a:theme xmlns:a="http://schemas.openxmlformats.org/drawingml/2006/main" name="2019 Presentation Dark Theme">
  <a:themeElements>
    <a:clrScheme name="6cc241">
      <a:dk1>
        <a:srgbClr val="151945"/>
      </a:dk1>
      <a:lt1>
        <a:srgbClr val="FFFFFF"/>
      </a:lt1>
      <a:dk2>
        <a:srgbClr val="151746"/>
      </a:dk2>
      <a:lt2>
        <a:srgbClr val="FFFFFF"/>
      </a:lt2>
      <a:accent1>
        <a:srgbClr val="F9F9FA"/>
      </a:accent1>
      <a:accent2>
        <a:srgbClr val="FF671F"/>
      </a:accent2>
      <a:accent3>
        <a:srgbClr val="00A3E0"/>
      </a:accent3>
      <a:accent4>
        <a:srgbClr val="10069F"/>
      </a:accent4>
      <a:accent5>
        <a:srgbClr val="6CC249"/>
      </a:accent5>
      <a:accent6>
        <a:srgbClr val="9C9BA7"/>
      </a:accent6>
      <a:hlink>
        <a:srgbClr val="FF671F"/>
      </a:hlink>
      <a:folHlink>
        <a:srgbClr val="FF671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809E193B-2D6B-774E-A1CE-D0A3E70D8F14}" vid="{9DFDF12A-1514-7D4F-A38F-DF2B41BE24D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Flow_SignoffStatus xmlns="7de64167-ec1d-41c3-9c60-bdac5dd5df1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98D8214AE9EE4FBD92FF9BC1EA80A9" ma:contentTypeVersion="60" ma:contentTypeDescription="Create a new document." ma:contentTypeScope="" ma:versionID="01e0772c44198408e6e5a53ff4c7c879">
  <xsd:schema xmlns:xsd="http://www.w3.org/2001/XMLSchema" xmlns:xs="http://www.w3.org/2001/XMLSchema" xmlns:p="http://schemas.microsoft.com/office/2006/metadata/properties" xmlns:ns2="25f43890-8f97-4037-b6ca-5734ee50196d" xmlns:ns3="7de64167-ec1d-41c3-9c60-bdac5dd5df14" targetNamespace="http://schemas.microsoft.com/office/2006/metadata/properties" ma:root="true" ma:fieldsID="3425b5a5654edf0987e89c70af5dab58" ns2:_="" ns3:_="">
    <xsd:import namespace="25f43890-8f97-4037-b6ca-5734ee50196d"/>
    <xsd:import namespace="7de64167-ec1d-41c3-9c60-bdac5dd5df14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_Flow_SignoffStatu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f43890-8f97-4037-b6ca-5734ee50196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e64167-ec1d-41c3-9c60-bdac5dd5df1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_Flow_SignoffStatus" ma:index="16" nillable="true" ma:displayName="Sign-off status" ma:internalName="Sign_x002d_off_x0020_status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B37D3D-50C1-46FC-8D92-3F1F047872A4}">
  <ds:schemaRefs>
    <ds:schemaRef ds:uri="http://schemas.microsoft.com/office/infopath/2007/PartnerControls"/>
    <ds:schemaRef ds:uri="25f43890-8f97-4037-b6ca-5734ee50196d"/>
    <ds:schemaRef ds:uri="http://purl.org/dc/terms/"/>
    <ds:schemaRef ds:uri="http://purl.org/dc/elements/1.1/"/>
    <ds:schemaRef ds:uri="http://schemas.microsoft.com/office/2006/metadata/properties"/>
    <ds:schemaRef ds:uri="7de64167-ec1d-41c3-9c60-bdac5dd5df14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3D1374B-8056-453C-B9CB-F2CE6F7A4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825D4C8-F980-4BE4-963F-F7029A6E29BE}"/>
</file>

<file path=docProps/app.xml><?xml version="1.0" encoding="utf-8"?>
<Properties xmlns="http://schemas.openxmlformats.org/officeDocument/2006/extended-properties" xmlns:vt="http://schemas.openxmlformats.org/officeDocument/2006/docPropsVTypes">
  <Template>2019 Presentation Dark Theme</Template>
  <TotalTime>850</TotalTime>
  <Words>274</Words>
  <Application>Microsoft Macintosh PowerPoint</Application>
  <PresentationFormat>Widescreen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Adelle Sans</vt:lpstr>
      <vt:lpstr>Arial</vt:lpstr>
      <vt:lpstr>Calibri</vt:lpstr>
      <vt:lpstr>Courier New</vt:lpstr>
      <vt:lpstr>Proxima Nova</vt:lpstr>
      <vt:lpstr>Proxima Nova Semibold</vt:lpstr>
      <vt:lpstr>2019 Presentation Dark Theme</vt:lpstr>
      <vt:lpstr>PowerPoint Presentation</vt:lpstr>
      <vt:lpstr>Cross-site Scripting (XSS) Types</vt:lpstr>
      <vt:lpstr>Reflected XSS</vt:lpstr>
      <vt:lpstr>Stored XSS</vt:lpstr>
      <vt:lpstr>DOM-based XSS</vt:lpstr>
      <vt:lpstr>Request Forgery Types</vt:lpstr>
      <vt:lpstr>Cross-site Request Forgery</vt:lpstr>
      <vt:lpstr>Server-side Request Forgery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Chandler Burger</dc:creator>
  <cp:lastModifiedBy>Wes Bryan</cp:lastModifiedBy>
  <cp:revision>76</cp:revision>
  <dcterms:created xsi:type="dcterms:W3CDTF">2019-03-13T18:02:49Z</dcterms:created>
  <dcterms:modified xsi:type="dcterms:W3CDTF">2020-10-19T15:57:00Z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Ids_UIVersion_1536">
    <vt:lpwstr>57</vt:lpwstr>
  </property>
  <property fmtid="{D5CDD505-2E9C-101B-9397-08002B2CF9AE}" pid="3" name="ContentTypeId">
    <vt:lpwstr>0x0101008B98D8214AE9EE4FBD92FF9BC1EA80A9</vt:lpwstr>
  </property>
  <property fmtid="{D5CDD505-2E9C-101B-9397-08002B2CF9AE}" pid="4" name="AuthorIds_UIVersion_2560">
    <vt:lpwstr>57</vt:lpwstr>
  </property>
</Properties>
</file>