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6"/>
  </p:notesMasterIdLst>
  <p:sldIdLst>
    <p:sldId id="256" r:id="rId5"/>
    <p:sldId id="284" r:id="rId6"/>
    <p:sldId id="297" r:id="rId7"/>
    <p:sldId id="298" r:id="rId8"/>
    <p:sldId id="296" r:id="rId9"/>
    <p:sldId id="295" r:id="rId10"/>
    <p:sldId id="299" r:id="rId11"/>
    <p:sldId id="300" r:id="rId12"/>
    <p:sldId id="294" r:id="rId13"/>
    <p:sldId id="301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284"/>
            <p14:sldId id="297"/>
            <p14:sldId id="298"/>
            <p14:sldId id="296"/>
            <p14:sldId id="295"/>
            <p14:sldId id="299"/>
            <p14:sldId id="300"/>
            <p14:sldId id="294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1"/>
    <p:restoredTop sz="64082"/>
  </p:normalViewPr>
  <p:slideViewPr>
    <p:cSldViewPr snapToGrid="0" snapToObjects="1">
      <p:cViewPr varScale="1">
        <p:scale>
          <a:sx n="43" d="100"/>
          <a:sy n="43" d="100"/>
        </p:scale>
        <p:origin x="12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/>
              </a:rPr>
              <a:t>blockchain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 is a digital record of transactions. The data once entered into the block the block cannot be modified making the transaction a publicly verifiable.</a:t>
            </a:r>
          </a:p>
          <a:p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transaction is verified by a network of peer-to-peer computers that verify the transaction and the block is added (</a:t>
            </a:r>
            <a:r>
              <a:rPr lang="en-US" b="0" i="0">
                <a:solidFill>
                  <a:srgbClr val="202124"/>
                </a:solidFill>
                <a:effectLst/>
                <a:latin typeface="Roboto"/>
              </a:rPr>
              <a:t>and timestamped)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as the next transaction in a group called </a:t>
            </a:r>
            <a:r>
              <a:rPr lang="en-US" b="0" i="0">
                <a:solidFill>
                  <a:srgbClr val="202124"/>
                </a:solidFill>
                <a:effectLst/>
                <a:latin typeface="Roboto"/>
              </a:rPr>
              <a:t>a chain</a:t>
            </a:r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Roboto"/>
            </a:endParaRPr>
          </a:p>
          <a:p>
            <a:endParaRPr lang="en-US" sz="1200" b="0" i="0" kern="1200" dirty="0">
              <a:solidFill>
                <a:srgbClr val="202124"/>
              </a:solidFill>
              <a:effectLst/>
              <a:latin typeface="Roboto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37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/>
              </a:rPr>
              <a:t>the name comes from its structure, in which individual records, called blocks, are linked together in single list, called a chain. Blockchains are used for recording transactions made with cryptocurrencies, such as Bitcoin, and have many other applications.</a:t>
            </a:r>
          </a:p>
          <a:p>
            <a:endParaRPr lang="en-US" sz="1200" b="0" i="0" kern="1200" dirty="0">
              <a:solidFill>
                <a:srgbClr val="202124"/>
              </a:solidFill>
              <a:effectLst/>
              <a:latin typeface="Roboto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rgbClr val="202124"/>
                </a:solidFill>
                <a:effectLst/>
                <a:latin typeface="Roboto"/>
                <a:ea typeface="+mn-ea"/>
                <a:cs typeface="+mn-cs"/>
              </a:rPr>
              <a:t>It is kind of like a database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22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2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9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3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8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8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4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Ciphertext = transforming data into gibberish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5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86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12/16/2020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8.png"/><Relationship Id="rId7" Type="http://schemas.openxmlformats.org/officeDocument/2006/relationships/hyperlink" Target="https://commons.wikimedia.org/wiki/File:Lock_font_awesome.sv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hyperlink" Target="https://pixabay.com/en/quality-hook-check-mark-ticked-off-500950/" TargetMode="External"/><Relationship Id="rId5" Type="http://schemas.openxmlformats.org/officeDocument/2006/relationships/hyperlink" Target="https://svgsilh.com/pt/image/308908.html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9.svg"/><Relationship Id="rId9" Type="http://schemas.openxmlformats.org/officeDocument/2006/relationships/hyperlink" Target="http://stitchingwithattitude.blogspot.com/2012/03/webinar-learning-new-things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commons.wikimedia.org/wiki/File:Lock_font_awesome.sv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hyperlink" Target="https://svgsilh.com/pt/image/308908.html" TargetMode="Externa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Caesar_ciph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1.svg" TargetMode="External"/><Relationship Id="rId5" Type="http://schemas.openxmlformats.org/officeDocument/2006/relationships/image" Target="../media/image10.png"/><Relationship Id="rId4" Type="http://schemas.openxmlformats.org/officeDocument/2006/relationships/hyperlink" Target="https://commons.wikimedia.org/wiki/File:User_icon_2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hacker-png" TargetMode="External"/><Relationship Id="rId13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commons.wikimedia.org/wiki/File:Document_icon_(the_Noun_Project_27904).sv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1.svg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hyperlink" Target="https://en.wikipedia.org/wiki/File:Red_X.svg" TargetMode="External"/><Relationship Id="rId4" Type="http://schemas.openxmlformats.org/officeDocument/2006/relationships/hyperlink" Target="https://commons.wikimedia.org/wiki/File:User_icon_2.svg" TargetMode="External"/><Relationship Id="rId9" Type="http://schemas.openxmlformats.org/officeDocument/2006/relationships/image" Target="../media/image12.png"/><Relationship Id="rId14" Type="http://schemas.openxmlformats.org/officeDocument/2006/relationships/hyperlink" Target="https://commons.wikimedia.org/wiki/File:Lock_font_awesome.svg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louisamayalcottismypassion.com/2012/01/" TargetMode="External"/><Relationship Id="rId5" Type="http://schemas.openxmlformats.org/officeDocument/2006/relationships/image" Target="../media/image16.jpg"/><Relationship Id="rId4" Type="http://schemas.openxmlformats.org/officeDocument/2006/relationships/hyperlink" Target="https://pixabay.com/en/nucleus-physics-atom-protons-3500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titchingwithattitude.blogspot.com/2012/03/webinar-learning-new-thing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Blockchain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5E5D3C2-A28A-E242-83B2-FCB64CDA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Transaction information stored in blocks</a:t>
            </a:r>
          </a:p>
          <a:p>
            <a:r>
              <a:rPr lang="en-US" sz="3000" dirty="0"/>
              <a:t>Can be publicly verified</a:t>
            </a:r>
          </a:p>
          <a:p>
            <a:r>
              <a:rPr lang="en-US" sz="3000" dirty="0"/>
              <a:t>Hash applied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D1064E-7016-E04F-ADAE-12DB99CA1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200000">
            <a:off x="8333589" y="1631733"/>
            <a:ext cx="3805858" cy="2560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81F03C-2FD5-A441-ABD5-FB391A844E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812857" y="2813147"/>
            <a:ext cx="1384171" cy="1384171"/>
          </a:xfrm>
          <a:prstGeom prst="rect">
            <a:avLst/>
          </a:prstGeom>
        </p:spPr>
      </p:pic>
      <p:pic>
        <p:nvPicPr>
          <p:cNvPr id="9" name="Picture 8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DA3486EE-6D87-084A-8A42-E1A80DA96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494314" y="3836505"/>
            <a:ext cx="1537169" cy="1229735"/>
          </a:xfrm>
          <a:prstGeom prst="rect">
            <a:avLst/>
          </a:prstGeom>
        </p:spPr>
      </p:pic>
      <p:pic>
        <p:nvPicPr>
          <p:cNvPr id="12" name="Picture 11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4C0649FD-3D12-B744-AEA1-FF1CB9E7CB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895425" y="4604093"/>
            <a:ext cx="1537169" cy="1229735"/>
          </a:xfrm>
          <a:prstGeom prst="rect">
            <a:avLst/>
          </a:prstGeom>
        </p:spPr>
      </p:pic>
      <p:pic>
        <p:nvPicPr>
          <p:cNvPr id="13" name="Picture 12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2B5B0318-D686-C445-8384-01247CFE53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527991" y="5081844"/>
            <a:ext cx="1537169" cy="122973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AE43B0-076D-1847-9F34-B94130DCC1BC}"/>
              </a:ext>
            </a:extLst>
          </p:cNvPr>
          <p:cNvCxnSpPr>
            <a:cxnSpLocks/>
          </p:cNvCxnSpPr>
          <p:nvPr/>
        </p:nvCxnSpPr>
        <p:spPr>
          <a:xfrm flipV="1">
            <a:off x="5031483" y="3429000"/>
            <a:ext cx="3759306" cy="71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16D22E-AF3C-4F4A-82E0-9A8B93621E58}"/>
              </a:ext>
            </a:extLst>
          </p:cNvPr>
          <p:cNvCxnSpPr>
            <a:cxnSpLocks/>
          </p:cNvCxnSpPr>
          <p:nvPr/>
        </p:nvCxnSpPr>
        <p:spPr>
          <a:xfrm flipV="1">
            <a:off x="6273892" y="3713230"/>
            <a:ext cx="2587212" cy="1137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4C5A99-7B75-E047-86D2-3AD0FC13F2C1}"/>
              </a:ext>
            </a:extLst>
          </p:cNvPr>
          <p:cNvCxnSpPr>
            <a:cxnSpLocks/>
          </p:cNvCxnSpPr>
          <p:nvPr/>
        </p:nvCxnSpPr>
        <p:spPr>
          <a:xfrm flipV="1">
            <a:off x="7776702" y="4095871"/>
            <a:ext cx="1109484" cy="109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Shape, logo, arrow&#10;&#10;Description automatically generated">
            <a:extLst>
              <a:ext uri="{FF2B5EF4-FFF2-40B4-BE49-F238E27FC236}">
                <a16:creationId xmlns:a16="http://schemas.microsoft.com/office/drawing/2014/main" id="{421D1BDA-9F17-DB48-8525-A7768778E7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441720" y="1476817"/>
            <a:ext cx="1589596" cy="15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Blockchain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5E5D3C2-A28A-E242-83B2-FCB64CDA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Each block is added to</a:t>
            </a:r>
            <a:br>
              <a:rPr lang="en-US" sz="3000" dirty="0"/>
            </a:br>
            <a:r>
              <a:rPr lang="en-US" sz="3000" dirty="0"/>
              <a:t>create a chain</a:t>
            </a:r>
          </a:p>
          <a:p>
            <a:r>
              <a:rPr lang="en-US" sz="3000" dirty="0"/>
              <a:t>Every transaction</a:t>
            </a:r>
            <a:br>
              <a:rPr lang="en-US" sz="3000" dirty="0"/>
            </a:br>
            <a:r>
              <a:rPr lang="en-US" sz="3000" dirty="0"/>
              <a:t>can be verified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D1064E-7016-E04F-ADAE-12DB99CA1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80296" y="1498088"/>
            <a:ext cx="2057769" cy="138417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A7F5531-32C8-1E49-A572-088D3F417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200000">
            <a:off x="8051790" y="1498087"/>
            <a:ext cx="2057769" cy="138417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4DB24A2-B099-3D4B-805D-1FBEC6C56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57946" y="2854712"/>
            <a:ext cx="2057769" cy="138417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C2A69B-D008-A44F-B404-95A185F48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6200000">
            <a:off x="6780295" y="2755537"/>
            <a:ext cx="2057769" cy="13841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473F51D-A264-E440-A894-2E9B8DD885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86358" y="3157267"/>
            <a:ext cx="645641" cy="6456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F5E0EA1-95B8-6F4E-BE92-8A815E719F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12990" y="3198656"/>
            <a:ext cx="645641" cy="6456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B42BDF-0874-D747-8F0F-9A7CE2AE90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757853" y="1917217"/>
            <a:ext cx="645641" cy="6456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8A61330-67D7-0A4A-BF90-8658DF1716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460886" y="1855536"/>
            <a:ext cx="645641" cy="64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Cryptography Concepts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The science of keeping information</a:t>
            </a:r>
            <a:br>
              <a:rPr lang="en-US" sz="3400" dirty="0"/>
            </a:br>
            <a:r>
              <a:rPr lang="en-US" sz="3400" dirty="0"/>
              <a:t>secret</a:t>
            </a:r>
          </a:p>
          <a:p>
            <a:endParaRPr lang="en-US" sz="34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F8216F7-EBEE-4C49-93B9-2C9C115F8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80898" y="1654727"/>
            <a:ext cx="4533900" cy="19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6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4C810DF-5CAC-6346-835A-218029176F37}"/>
              </a:ext>
            </a:extLst>
          </p:cNvPr>
          <p:cNvSpPr txBox="1"/>
          <p:nvPr/>
        </p:nvSpPr>
        <p:spPr>
          <a:xfrm>
            <a:off x="5510301" y="354108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Let’s talks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Cryptography Concepts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Two peers can establish a</a:t>
            </a:r>
            <a:br>
              <a:rPr lang="en-US" sz="3400" dirty="0"/>
            </a:br>
            <a:r>
              <a:rPr lang="en-US" sz="3400" dirty="0"/>
              <a:t>secret communication</a:t>
            </a:r>
          </a:p>
          <a:p>
            <a:endParaRPr lang="en-US" sz="34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11D9A5E-B254-EC43-B698-EF22D0EBD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9713" y="2476499"/>
            <a:ext cx="2683329" cy="2683329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C7E5AA6-7C9C-E341-8CA1-36B6A582E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28958" y="2476499"/>
            <a:ext cx="2683329" cy="26833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CEDADF-9AE5-814A-A071-E5DB4A2DA156}"/>
              </a:ext>
            </a:extLst>
          </p:cNvPr>
          <p:cNvCxnSpPr/>
          <p:nvPr/>
        </p:nvCxnSpPr>
        <p:spPr>
          <a:xfrm>
            <a:off x="4082143" y="3282043"/>
            <a:ext cx="463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2C2715-7036-2D44-B95C-8645EA4836E9}"/>
              </a:ext>
            </a:extLst>
          </p:cNvPr>
          <p:cNvCxnSpPr/>
          <p:nvPr/>
        </p:nvCxnSpPr>
        <p:spPr>
          <a:xfrm>
            <a:off x="4082143" y="4245462"/>
            <a:ext cx="46373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C0641C8-598C-9C4F-B092-35D5FD99D5CE}"/>
              </a:ext>
            </a:extLst>
          </p:cNvPr>
          <p:cNvSpPr/>
          <p:nvPr/>
        </p:nvSpPr>
        <p:spPr>
          <a:xfrm>
            <a:off x="3915665" y="3306538"/>
            <a:ext cx="4970270" cy="9144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F3C92-D9CC-0D40-9332-5FC29D2F5B51}"/>
              </a:ext>
            </a:extLst>
          </p:cNvPr>
          <p:cNvSpPr txBox="1"/>
          <p:nvPr/>
        </p:nvSpPr>
        <p:spPr>
          <a:xfrm>
            <a:off x="4755958" y="3587330"/>
            <a:ext cx="3289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delle Sans" panose="02000503000000020004" pitchFamily="2" charset="0"/>
              </a:rPr>
              <a:t>Secret/Private/Secure</a:t>
            </a:r>
          </a:p>
        </p:txBody>
      </p:sp>
    </p:spTree>
    <p:extLst>
      <p:ext uri="{BB962C8B-B14F-4D97-AF65-F5344CB8AC3E}">
        <p14:creationId xmlns:p14="http://schemas.microsoft.com/office/powerpoint/2010/main" val="13131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Cryptography Concepts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Authorized users</a:t>
            </a:r>
          </a:p>
          <a:p>
            <a:pPr lvl="1"/>
            <a:r>
              <a:rPr lang="en-US" sz="3200" dirty="0"/>
              <a:t> Communications</a:t>
            </a:r>
          </a:p>
          <a:p>
            <a:pPr lvl="1"/>
            <a:r>
              <a:rPr lang="en-US" sz="3200" dirty="0"/>
              <a:t> Data</a:t>
            </a:r>
            <a:endParaRPr lang="en-US" sz="3000" dirty="0"/>
          </a:p>
          <a:p>
            <a:endParaRPr lang="en-US" sz="34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11D9A5E-B254-EC43-B698-EF22D0EBD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9713" y="2639789"/>
            <a:ext cx="2683329" cy="2683329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FC7E5AA6-7C9C-E341-8CA1-36B6A582E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25985" y="2639789"/>
            <a:ext cx="2683329" cy="268332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CEDADF-9AE5-814A-A071-E5DB4A2DA156}"/>
              </a:ext>
            </a:extLst>
          </p:cNvPr>
          <p:cNvCxnSpPr/>
          <p:nvPr/>
        </p:nvCxnSpPr>
        <p:spPr>
          <a:xfrm>
            <a:off x="4082143" y="3445333"/>
            <a:ext cx="46373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2C2715-7036-2D44-B95C-8645EA4836E9}"/>
              </a:ext>
            </a:extLst>
          </p:cNvPr>
          <p:cNvCxnSpPr/>
          <p:nvPr/>
        </p:nvCxnSpPr>
        <p:spPr>
          <a:xfrm>
            <a:off x="3998390" y="4373429"/>
            <a:ext cx="4637314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8CAC3C1-AFFD-9E4A-9B34-9952C84F42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76880" y="4640951"/>
            <a:ext cx="1903185" cy="19031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285D09-458C-1241-9AD4-60BBE0450C8E}"/>
              </a:ext>
            </a:extLst>
          </p:cNvPr>
          <p:cNvSpPr/>
          <p:nvPr/>
        </p:nvSpPr>
        <p:spPr>
          <a:xfrm>
            <a:off x="3953486" y="3523296"/>
            <a:ext cx="4970270" cy="753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83CF349-22AB-6E41-91D6-B581B31A30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501613" y="4541219"/>
            <a:ext cx="556903" cy="556903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6069BC-105F-4F40-B152-7053D5EF09CF}"/>
              </a:ext>
            </a:extLst>
          </p:cNvPr>
          <p:cNvCxnSpPr>
            <a:cxnSpLocks/>
          </p:cNvCxnSpPr>
          <p:nvPr/>
        </p:nvCxnSpPr>
        <p:spPr>
          <a:xfrm>
            <a:off x="6780064" y="5134237"/>
            <a:ext cx="0" cy="91661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E204B26-3471-0948-9D6D-0F51D21863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998390" y="2302193"/>
            <a:ext cx="1110474" cy="111047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1BADDF-B797-CF45-948C-17965D199C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505881" y="2674543"/>
            <a:ext cx="807152" cy="807152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456600-F91F-F346-AB9E-9480F677D05A}"/>
              </a:ext>
            </a:extLst>
          </p:cNvPr>
          <p:cNvCxnSpPr>
            <a:cxnSpLocks/>
          </p:cNvCxnSpPr>
          <p:nvPr/>
        </p:nvCxnSpPr>
        <p:spPr>
          <a:xfrm flipH="1">
            <a:off x="6906987" y="3216044"/>
            <a:ext cx="1818998" cy="283480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B1CE414E-0123-0444-854C-CE96C4EAC2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587688" y="2749529"/>
            <a:ext cx="556903" cy="55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296 0 " pathEditMode="relative" ptsTypes="AA">
                                      <p:cBhvr>
                                        <p:cTn id="6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4296 0 " pathEditMode="relative" ptsTypes="AA">
                                      <p:cBhvr>
                                        <p:cTn id="7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Cryptography and Security Concepts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600" dirty="0"/>
              <a:t>Confidentiality</a:t>
            </a:r>
          </a:p>
          <a:p>
            <a:pPr lvl="1"/>
            <a:r>
              <a:rPr lang="en-US" sz="3400" dirty="0"/>
              <a:t> Encryption</a:t>
            </a:r>
          </a:p>
          <a:p>
            <a:r>
              <a:rPr lang="en-US" sz="3600" dirty="0"/>
              <a:t>Integrity</a:t>
            </a:r>
          </a:p>
          <a:p>
            <a:pPr lvl="1"/>
            <a:r>
              <a:rPr lang="en-US" sz="3400" dirty="0"/>
              <a:t> Hashing</a:t>
            </a:r>
          </a:p>
          <a:p>
            <a:r>
              <a:rPr lang="en-US" sz="3600" dirty="0"/>
              <a:t>Availability</a:t>
            </a:r>
          </a:p>
          <a:p>
            <a:pPr lvl="1"/>
            <a:r>
              <a:rPr lang="en-US" sz="3400" dirty="0"/>
              <a:t> Redundancy</a:t>
            </a:r>
          </a:p>
          <a:p>
            <a:pPr lvl="1"/>
            <a:r>
              <a:rPr lang="en-US" sz="3400" dirty="0"/>
              <a:t> Fault-tolerance</a:t>
            </a:r>
          </a:p>
        </p:txBody>
      </p:sp>
    </p:spTree>
    <p:extLst>
      <p:ext uri="{BB962C8B-B14F-4D97-AF65-F5344CB8AC3E}">
        <p14:creationId xmlns:p14="http://schemas.microsoft.com/office/powerpoint/2010/main" val="10821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Cryptography and Security Concepts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400" dirty="0"/>
              <a:t>Non-repudiation</a:t>
            </a:r>
          </a:p>
          <a:p>
            <a:pPr lvl="1"/>
            <a:r>
              <a:rPr lang="en-US" sz="3200" dirty="0"/>
              <a:t>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15401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Lightweight Cryptography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Used for lower power devices</a:t>
            </a:r>
          </a:p>
          <a:p>
            <a:r>
              <a:rPr lang="en-US" sz="3200" dirty="0"/>
              <a:t>Constrained devices</a:t>
            </a:r>
          </a:p>
          <a:p>
            <a:r>
              <a:rPr lang="en-US" sz="3200" dirty="0"/>
              <a:t>Ciphers</a:t>
            </a:r>
          </a:p>
          <a:p>
            <a:pPr lvl="1"/>
            <a:r>
              <a:rPr lang="en-US" sz="3000" dirty="0"/>
              <a:t> PRESENT</a:t>
            </a:r>
          </a:p>
          <a:p>
            <a:pPr lvl="1"/>
            <a:r>
              <a:rPr lang="en-US" sz="3000" dirty="0"/>
              <a:t> TWINE</a:t>
            </a:r>
          </a:p>
        </p:txBody>
      </p:sp>
    </p:spTree>
    <p:extLst>
      <p:ext uri="{BB962C8B-B14F-4D97-AF65-F5344CB8AC3E}">
        <p14:creationId xmlns:p14="http://schemas.microsoft.com/office/powerpoint/2010/main" val="410712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Quantum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8A45E3E3-DB72-EC4B-87E5-C959B1CE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200" dirty="0"/>
              <a:t>Communications and Computing</a:t>
            </a:r>
          </a:p>
          <a:p>
            <a:r>
              <a:rPr lang="en-US" sz="3200" dirty="0"/>
              <a:t>Currently theoretical</a:t>
            </a:r>
          </a:p>
          <a:p>
            <a:r>
              <a:rPr lang="en-US" sz="3200" dirty="0"/>
              <a:t>Encryption concerns</a:t>
            </a:r>
          </a:p>
          <a:p>
            <a:r>
              <a:rPr lang="en-US" sz="3200" dirty="0"/>
              <a:t>Post –quantum</a:t>
            </a:r>
          </a:p>
          <a:p>
            <a:pPr lvl="1"/>
            <a:r>
              <a:rPr lang="en-US" sz="3000" dirty="0"/>
              <a:t> Resilient to quantum computing</a:t>
            </a:r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68E9CF23-69C0-6244-BD87-7F53C2954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41329" y="1161288"/>
            <a:ext cx="2008414" cy="2008414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84CF653-39AB-4A44-8435-D73757D9F1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378208" y="3416333"/>
            <a:ext cx="2334656" cy="218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Blockchain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5E5D3C2-A28A-E242-83B2-FCB64CDAB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r>
              <a:rPr lang="en-US" sz="3000" dirty="0"/>
              <a:t>Distributed</a:t>
            </a:r>
          </a:p>
          <a:p>
            <a:r>
              <a:rPr lang="en-US" sz="3000" dirty="0"/>
              <a:t>Decentralized</a:t>
            </a:r>
          </a:p>
          <a:p>
            <a:r>
              <a:rPr lang="en-US" sz="3000" dirty="0"/>
              <a:t>Public ledger (record keeping)</a:t>
            </a:r>
          </a:p>
        </p:txBody>
      </p:sp>
      <p:pic>
        <p:nvPicPr>
          <p:cNvPr id="20" name="Picture 19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6A74C766-903C-EE43-B014-0A852333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78222" y="3940240"/>
            <a:ext cx="1537169" cy="1229735"/>
          </a:xfrm>
          <a:prstGeom prst="rect">
            <a:avLst/>
          </a:prstGeom>
        </p:spPr>
      </p:pic>
      <p:pic>
        <p:nvPicPr>
          <p:cNvPr id="21" name="Picture 20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214D633C-B7EF-E947-9064-F8DC3C021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417904" y="3956004"/>
            <a:ext cx="1537169" cy="1229735"/>
          </a:xfrm>
          <a:prstGeom prst="rect">
            <a:avLst/>
          </a:prstGeom>
        </p:spPr>
      </p:pic>
      <p:pic>
        <p:nvPicPr>
          <p:cNvPr id="22" name="Picture 21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2628D7B6-41A4-5D4D-92DD-00DC024BD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358651" y="3956004"/>
            <a:ext cx="1537169" cy="1229735"/>
          </a:xfrm>
          <a:prstGeom prst="rect">
            <a:avLst/>
          </a:prstGeom>
        </p:spPr>
      </p:pic>
      <p:pic>
        <p:nvPicPr>
          <p:cNvPr id="24" name="Picture 23" descr="A picture containing text, electronics, computer, keyboard&#10;&#10;Description automatically generated">
            <a:extLst>
              <a:ext uri="{FF2B5EF4-FFF2-40B4-BE49-F238E27FC236}">
                <a16:creationId xmlns:a16="http://schemas.microsoft.com/office/drawing/2014/main" id="{7AA3E686-A0D4-724C-B27E-E8F8630AE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83280" y="3940239"/>
            <a:ext cx="1537169" cy="1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7de64167-ec1d-41c3-9c60-bdac5dd5df14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25f43890-8f97-4037-b6ca-5734ee50196d"/>
  </ds:schemaRefs>
</ds:datastoreItem>
</file>

<file path=customXml/itemProps2.xml><?xml version="1.0" encoding="utf-8"?>
<ds:datastoreItem xmlns:ds="http://schemas.openxmlformats.org/officeDocument/2006/customXml" ds:itemID="{C3CFE6D4-BD47-4F0D-A2EB-CB9066FBF3F5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1482</TotalTime>
  <Words>291</Words>
  <Application>Microsoft Office PowerPoint</Application>
  <PresentationFormat>Widescreen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Adelle Sans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Cryptography Concepts</vt:lpstr>
      <vt:lpstr>Cryptography Concepts</vt:lpstr>
      <vt:lpstr>Cryptography Concepts</vt:lpstr>
      <vt:lpstr>Cryptography and Security Concepts</vt:lpstr>
      <vt:lpstr>Cryptography and Security Concepts</vt:lpstr>
      <vt:lpstr>Lightweight Cryptography</vt:lpstr>
      <vt:lpstr>Quantum</vt:lpstr>
      <vt:lpstr>Blockchain</vt:lpstr>
      <vt:lpstr>Blockchain</vt:lpstr>
      <vt:lpstr>Blockchain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110</cp:revision>
  <dcterms:created xsi:type="dcterms:W3CDTF">2019-03-13T18:02:49Z</dcterms:created>
  <dcterms:modified xsi:type="dcterms:W3CDTF">2020-12-16T19:43:57Z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