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284" r:id="rId6"/>
    <p:sldId id="304" r:id="rId7"/>
    <p:sldId id="291" r:id="rId8"/>
    <p:sldId id="292" r:id="rId9"/>
    <p:sldId id="293" r:id="rId10"/>
    <p:sldId id="294" r:id="rId11"/>
    <p:sldId id="305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304"/>
            <p14:sldId id="291"/>
            <p14:sldId id="292"/>
            <p14:sldId id="293"/>
            <p14:sldId id="294"/>
            <p14:sldId id="305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37461-1A5F-5F7E-D0BF-89EA45F892CF}" v="47" dt="2020-11-01T16:56:08.799"/>
    <p1510:client id="{371B3CFC-7E14-2540-9BEF-02EF539FDFC5}" v="861" dt="2020-11-02T14:38:15.868"/>
    <p1510:client id="{FA7DB815-8FAD-6C69-4347-69B9EE9660F1}" v="1" dt="2020-11-02T13:07:30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/>
    <p:restoredTop sz="64064"/>
  </p:normalViewPr>
  <p:slideViewPr>
    <p:cSldViewPr snapToGrid="0" snapToObjects="1">
      <p:cViewPr varScale="1">
        <p:scale>
          <a:sx n="88" d="100"/>
          <a:sy n="88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of 64 Bit and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of 64 Bit and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a basic algorithm is designed to be efficient, different cipher modes are implemented in order to make the algorithm efficient in concealing the patterns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ear_-_Noun_project_7137.svg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www.iconarchive.com/show/hdd-icons-by-mcdo-design/Internal-Drive-160GB-icon.html" TargetMode="External"/><Relationship Id="rId17" Type="http://schemas.openxmlformats.org/officeDocument/2006/relationships/hyperlink" Target="https://en.wikipedia.org/wiki/File:LibreOffice_4.0_Impress_Icon.svg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hvoices.live/2017/05/29/what-do-i-stand-for-infographic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://stitchingwithattitude.blogspot.com/2012/03/webinar-learning-new-things.html" TargetMode="External"/><Relationship Id="rId4" Type="http://schemas.openxmlformats.org/officeDocument/2006/relationships/hyperlink" Target="https://en.wikipedia.org/wiki/File:User_icon_2.svg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commons.wikimedia.org/wiki/File:LibreOffice_Writer_icon_3.3.1_48_px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Gear_-_Noun_project_7137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Gear_-_Noun_project_7137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SMPlayer_icon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ute-pictures.blogspot.com/2009/10/cute-and-funny-cats.html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File:User_icon_2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Encryption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Confidentiality</a:t>
            </a:r>
          </a:p>
          <a:p>
            <a:r>
              <a:rPr lang="en-US" sz="3400" dirty="0"/>
              <a:t>Does not hide the data</a:t>
            </a:r>
          </a:p>
          <a:p>
            <a:r>
              <a:rPr lang="en-US" sz="3400" dirty="0"/>
              <a:t>Makes data incomprehensible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Encryption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789" y="3087105"/>
            <a:ext cx="1963615" cy="19636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32BF4-47FE-8741-879E-99583171CB9A}"/>
              </a:ext>
            </a:extLst>
          </p:cNvPr>
          <p:cNvSpPr txBox="1"/>
          <p:nvPr/>
        </p:nvSpPr>
        <p:spPr>
          <a:xfrm>
            <a:off x="2193502" y="2697133"/>
            <a:ext cx="24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elle Sans SemiBold" panose="02000503000000020004" pitchFamily="2" charset="0"/>
              </a:rPr>
              <a:t>This is a message!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B30C9-F5BB-EF40-A588-CE8FAACEC93C}"/>
              </a:ext>
            </a:extLst>
          </p:cNvPr>
          <p:cNvSpPr txBox="1"/>
          <p:nvPr/>
        </p:nvSpPr>
        <p:spPr>
          <a:xfrm>
            <a:off x="2160819" y="1767200"/>
            <a:ext cx="24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elle Sans SemiBold" panose="02000503000000020004" pitchFamily="2" charset="0"/>
              </a:rPr>
              <a:t>Cleartext/Plaintext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33592A9-49C9-1042-8445-DF0F5CFA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27605" y="2084820"/>
            <a:ext cx="2746947" cy="1476484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32AF50F5-ECD9-8247-B2EA-DAD094DA5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87598" y="3894339"/>
            <a:ext cx="1667700" cy="1667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3CBBCB-60C0-454D-825C-6480959B370B}"/>
              </a:ext>
            </a:extLst>
          </p:cNvPr>
          <p:cNvSpPr txBox="1"/>
          <p:nvPr/>
        </p:nvSpPr>
        <p:spPr>
          <a:xfrm>
            <a:off x="4674556" y="4489816"/>
            <a:ext cx="16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elle Sans SemiBold" panose="02000503000000020004" pitchFamily="2" charset="0"/>
              </a:rPr>
              <a:t>Cipher</a:t>
            </a:r>
          </a:p>
        </p:txBody>
      </p:sp>
      <p:pic>
        <p:nvPicPr>
          <p:cNvPr id="17" name="Picture 1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CD035057-7D2B-1C4B-9998-BAF2847343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10900" y="1519831"/>
            <a:ext cx="2084625" cy="16677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6F7ED20-4736-1145-BD73-6337BCFA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93234" y="1968197"/>
            <a:ext cx="1511780" cy="15117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C5992-7342-104C-AA36-4FAB2AE478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430278" y="3002354"/>
            <a:ext cx="1511780" cy="151178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3674D3F-6C22-2841-AC2A-F1E64FA400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565420" y="4811598"/>
            <a:ext cx="1259817" cy="1511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16E903-6B83-EE46-9AFB-4ADCA25668D5}"/>
              </a:ext>
            </a:extLst>
          </p:cNvPr>
          <p:cNvSpPr txBox="1"/>
          <p:nvPr/>
        </p:nvSpPr>
        <p:spPr>
          <a:xfrm>
            <a:off x="6346943" y="7093527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4" tooltip="https://commons.wikimedia.org/wiki/File:LibreOffice_Writer_icon_3.3.1_48_p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5" name="Picture 2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EC0B813-AB73-984D-9046-FCE333EC51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229963" y="4799269"/>
            <a:ext cx="1511780" cy="1511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E71C7A-D470-8647-BAC7-D141B95380E1}"/>
              </a:ext>
            </a:extLst>
          </p:cNvPr>
          <p:cNvSpPr txBox="1"/>
          <p:nvPr/>
        </p:nvSpPr>
        <p:spPr>
          <a:xfrm>
            <a:off x="5925443" y="7243527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7" tooltip="https://en.wikipedia.org/wiki/File:LibreOffice_4.0_Impress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0DE0E038-B7D4-DE46-81A8-5749AE9C9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27944" y="1265994"/>
            <a:ext cx="2316448" cy="12450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019B84-43EA-644D-A7B5-749DE06D2DEB}"/>
              </a:ext>
            </a:extLst>
          </p:cNvPr>
          <p:cNvSpPr txBox="1"/>
          <p:nvPr/>
        </p:nvSpPr>
        <p:spPr>
          <a:xfrm>
            <a:off x="2218659" y="2695712"/>
            <a:ext cx="24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elle Sans SemiBold" panose="02000503000000020004" pitchFamily="2" charset="0"/>
              </a:rPr>
              <a:t>3(2$wIP0!a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D9664C-A993-3A4E-B06D-F82926B15DDE}"/>
              </a:ext>
            </a:extLst>
          </p:cNvPr>
          <p:cNvCxnSpPr/>
          <p:nvPr/>
        </p:nvCxnSpPr>
        <p:spPr>
          <a:xfrm flipH="1">
            <a:off x="4438673" y="4674482"/>
            <a:ext cx="58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85B112-E2CC-1F41-BD42-8DD6E5F42608}"/>
              </a:ext>
            </a:extLst>
          </p:cNvPr>
          <p:cNvCxnSpPr>
            <a:cxnSpLocks/>
          </p:cNvCxnSpPr>
          <p:nvPr/>
        </p:nvCxnSpPr>
        <p:spPr>
          <a:xfrm flipV="1">
            <a:off x="3437766" y="3562449"/>
            <a:ext cx="0" cy="43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E36D01-BD91-CA46-B419-0A750B97B9BD}"/>
              </a:ext>
            </a:extLst>
          </p:cNvPr>
          <p:cNvSpPr txBox="1"/>
          <p:nvPr/>
        </p:nvSpPr>
        <p:spPr>
          <a:xfrm>
            <a:off x="2100673" y="1783308"/>
            <a:ext cx="24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elle Sans SemiBold" panose="02000503000000020004" pitchFamily="2" charset="0"/>
              </a:rPr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30632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6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Ciphers - Stream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B30C9-F5BB-EF40-A588-CE8FAACEC93C}"/>
              </a:ext>
            </a:extLst>
          </p:cNvPr>
          <p:cNvSpPr txBox="1"/>
          <p:nvPr/>
        </p:nvSpPr>
        <p:spPr>
          <a:xfrm>
            <a:off x="5580276" y="1411486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Stream</a:t>
            </a: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32AF50F5-ECD9-8247-B2EA-DAD094DA5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0065" y="2181088"/>
            <a:ext cx="1667700" cy="1667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0E2D6A-571B-AA4F-93DB-7DC0382E8A07}"/>
              </a:ext>
            </a:extLst>
          </p:cNvPr>
          <p:cNvSpPr txBox="1"/>
          <p:nvPr/>
        </p:nvSpPr>
        <p:spPr>
          <a:xfrm>
            <a:off x="3267272" y="2722553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4D8F0-67E7-814A-9486-88CD77B928DF}"/>
              </a:ext>
            </a:extLst>
          </p:cNvPr>
          <p:cNvSpPr txBox="1"/>
          <p:nvPr/>
        </p:nvSpPr>
        <p:spPr>
          <a:xfrm>
            <a:off x="4712131" y="2728058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F3D4E7-273B-C647-A00A-0BA1B17AD3CA}"/>
              </a:ext>
            </a:extLst>
          </p:cNvPr>
          <p:cNvSpPr txBox="1"/>
          <p:nvPr/>
        </p:nvSpPr>
        <p:spPr>
          <a:xfrm>
            <a:off x="6112672" y="2722551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B4F59-0C07-EF48-AA67-8FA3CF3C5547}"/>
              </a:ext>
            </a:extLst>
          </p:cNvPr>
          <p:cNvSpPr txBox="1"/>
          <p:nvPr/>
        </p:nvSpPr>
        <p:spPr>
          <a:xfrm>
            <a:off x="7722136" y="2728058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10A7-864B-674A-A17E-234DB78E68E4}"/>
              </a:ext>
            </a:extLst>
          </p:cNvPr>
          <p:cNvSpPr txBox="1"/>
          <p:nvPr/>
        </p:nvSpPr>
        <p:spPr>
          <a:xfrm>
            <a:off x="3267271" y="4263746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7ye)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4F9A4-D205-8540-8E00-F98F3E45C1B2}"/>
              </a:ext>
            </a:extLst>
          </p:cNvPr>
          <p:cNvSpPr txBox="1"/>
          <p:nvPr/>
        </p:nvSpPr>
        <p:spPr>
          <a:xfrm>
            <a:off x="4695171" y="4308480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1*d2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BA5A7-35FA-B84C-BF64-D90CB40CFAC4}"/>
              </a:ext>
            </a:extLst>
          </p:cNvPr>
          <p:cNvSpPr txBox="1"/>
          <p:nvPr/>
        </p:nvSpPr>
        <p:spPr>
          <a:xfrm>
            <a:off x="6096000" y="4302973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delle Sans SemiBold" panose="02000503000000020004" pitchFamily="2" charset="0"/>
              </a:rPr>
              <a:t>k#90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F5C37F-290F-AC47-88AA-FABA40CAD395}"/>
              </a:ext>
            </a:extLst>
          </p:cNvPr>
          <p:cNvSpPr txBox="1"/>
          <p:nvPr/>
        </p:nvSpPr>
        <p:spPr>
          <a:xfrm>
            <a:off x="7722136" y="4305704"/>
            <a:ext cx="245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%</a:t>
            </a:r>
            <a:r>
              <a:rPr lang="en-US" sz="3200" b="1" dirty="0" err="1">
                <a:latin typeface="Adelle Sans SemiBold" panose="02000503000000020004" pitchFamily="2" charset="0"/>
              </a:rPr>
              <a:t>ti</a:t>
            </a:r>
            <a:r>
              <a:rPr lang="en-US" sz="3200" b="1" dirty="0">
                <a:latin typeface="Adelle Sans SemiBold" panose="02000503000000020004" pitchFamily="2" charset="0"/>
              </a:rPr>
              <a:t>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71D4CD-2F71-C646-991C-EBF6DEC704ED}"/>
              </a:ext>
            </a:extLst>
          </p:cNvPr>
          <p:cNvCxnSpPr/>
          <p:nvPr/>
        </p:nvCxnSpPr>
        <p:spPr>
          <a:xfrm flipH="1">
            <a:off x="4572000" y="1888540"/>
            <a:ext cx="1540672" cy="8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D20DFA-9AB7-DC4A-BD38-22BA45792516}"/>
              </a:ext>
            </a:extLst>
          </p:cNvPr>
          <p:cNvCxnSpPr>
            <a:cxnSpLocks/>
          </p:cNvCxnSpPr>
          <p:nvPr/>
        </p:nvCxnSpPr>
        <p:spPr>
          <a:xfrm>
            <a:off x="4503208" y="3256458"/>
            <a:ext cx="7724" cy="96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C56C3-F22E-FC49-B6A9-A8F577581175}"/>
              </a:ext>
            </a:extLst>
          </p:cNvPr>
          <p:cNvCxnSpPr>
            <a:cxnSpLocks/>
          </p:cNvCxnSpPr>
          <p:nvPr/>
        </p:nvCxnSpPr>
        <p:spPr>
          <a:xfrm flipH="1">
            <a:off x="6079329" y="2040940"/>
            <a:ext cx="185743" cy="63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810AB0-5D69-8D40-A7E3-85963FFDAE40}"/>
              </a:ext>
            </a:extLst>
          </p:cNvPr>
          <p:cNvCxnSpPr>
            <a:cxnSpLocks/>
          </p:cNvCxnSpPr>
          <p:nvPr/>
        </p:nvCxnSpPr>
        <p:spPr>
          <a:xfrm>
            <a:off x="7197066" y="2085674"/>
            <a:ext cx="0" cy="63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358B81-773C-7244-BD52-E242BFCBC2DF}"/>
              </a:ext>
            </a:extLst>
          </p:cNvPr>
          <p:cNvCxnSpPr>
            <a:cxnSpLocks/>
          </p:cNvCxnSpPr>
          <p:nvPr/>
        </p:nvCxnSpPr>
        <p:spPr>
          <a:xfrm>
            <a:off x="7602690" y="1862270"/>
            <a:ext cx="1347392" cy="81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71BDF-D595-D14F-A7DB-EA6535E5280C}"/>
              </a:ext>
            </a:extLst>
          </p:cNvPr>
          <p:cNvCxnSpPr>
            <a:cxnSpLocks/>
          </p:cNvCxnSpPr>
          <p:nvPr/>
        </p:nvCxnSpPr>
        <p:spPr>
          <a:xfrm>
            <a:off x="5923117" y="3273513"/>
            <a:ext cx="7724" cy="96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D987CC-C46D-5B4B-93B7-09AC4E8EAB1B}"/>
              </a:ext>
            </a:extLst>
          </p:cNvPr>
          <p:cNvCxnSpPr>
            <a:cxnSpLocks/>
          </p:cNvCxnSpPr>
          <p:nvPr/>
        </p:nvCxnSpPr>
        <p:spPr>
          <a:xfrm>
            <a:off x="7189342" y="3256458"/>
            <a:ext cx="7724" cy="96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77A31D-4789-6E45-A435-F6AEE1A24C01}"/>
              </a:ext>
            </a:extLst>
          </p:cNvPr>
          <p:cNvCxnSpPr>
            <a:cxnSpLocks/>
          </p:cNvCxnSpPr>
          <p:nvPr/>
        </p:nvCxnSpPr>
        <p:spPr>
          <a:xfrm>
            <a:off x="8942358" y="3301192"/>
            <a:ext cx="7724" cy="96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Ciphers - Block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32AF50F5-ECD9-8247-B2EA-DAD094DA5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8047" y="2255630"/>
            <a:ext cx="1667700" cy="1667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54D8F0-67E7-814A-9486-88CD77B928DF}"/>
              </a:ext>
            </a:extLst>
          </p:cNvPr>
          <p:cNvSpPr txBox="1"/>
          <p:nvPr/>
        </p:nvSpPr>
        <p:spPr>
          <a:xfrm>
            <a:off x="4473267" y="25085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510AD-F75B-584A-9E47-1DD5C6570F49}"/>
              </a:ext>
            </a:extLst>
          </p:cNvPr>
          <p:cNvSpPr txBox="1"/>
          <p:nvPr/>
        </p:nvSpPr>
        <p:spPr>
          <a:xfrm>
            <a:off x="4625667" y="26609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CEA0A-8620-F248-8651-4DF52831FAA2}"/>
              </a:ext>
            </a:extLst>
          </p:cNvPr>
          <p:cNvSpPr txBox="1"/>
          <p:nvPr/>
        </p:nvSpPr>
        <p:spPr>
          <a:xfrm>
            <a:off x="4778067" y="28133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72D38-659D-D147-B82B-D6C781D67A8F}"/>
              </a:ext>
            </a:extLst>
          </p:cNvPr>
          <p:cNvSpPr txBox="1"/>
          <p:nvPr/>
        </p:nvSpPr>
        <p:spPr>
          <a:xfrm>
            <a:off x="4930467" y="29657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1F057-B5A2-DD42-82B5-F837EFB5FC4A}"/>
              </a:ext>
            </a:extLst>
          </p:cNvPr>
          <p:cNvSpPr txBox="1"/>
          <p:nvPr/>
        </p:nvSpPr>
        <p:spPr>
          <a:xfrm>
            <a:off x="3980147" y="25085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C3B52-8972-E840-A1FC-B8D52626D10F}"/>
              </a:ext>
            </a:extLst>
          </p:cNvPr>
          <p:cNvSpPr txBox="1"/>
          <p:nvPr/>
        </p:nvSpPr>
        <p:spPr>
          <a:xfrm>
            <a:off x="4132547" y="26609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57274-A9CA-5748-94B4-7563FFE56F96}"/>
              </a:ext>
            </a:extLst>
          </p:cNvPr>
          <p:cNvSpPr txBox="1"/>
          <p:nvPr/>
        </p:nvSpPr>
        <p:spPr>
          <a:xfrm>
            <a:off x="4284947" y="28133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11F8-1C95-1E42-82AE-00A13B1F0796}"/>
              </a:ext>
            </a:extLst>
          </p:cNvPr>
          <p:cNvSpPr txBox="1"/>
          <p:nvPr/>
        </p:nvSpPr>
        <p:spPr>
          <a:xfrm>
            <a:off x="4437347" y="2965742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3F8CE-D6B2-454E-A424-72087F498ED9}"/>
              </a:ext>
            </a:extLst>
          </p:cNvPr>
          <p:cNvSpPr txBox="1"/>
          <p:nvPr/>
        </p:nvSpPr>
        <p:spPr>
          <a:xfrm>
            <a:off x="3500287" y="2494687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3ECFC-6B74-5D4F-BF92-CE7FDD88DC43}"/>
              </a:ext>
            </a:extLst>
          </p:cNvPr>
          <p:cNvSpPr txBox="1"/>
          <p:nvPr/>
        </p:nvSpPr>
        <p:spPr>
          <a:xfrm>
            <a:off x="3624507" y="2675666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BCF0C4-9CD2-4742-AC4F-422B5F899654}"/>
              </a:ext>
            </a:extLst>
          </p:cNvPr>
          <p:cNvSpPr txBox="1"/>
          <p:nvPr/>
        </p:nvSpPr>
        <p:spPr>
          <a:xfrm>
            <a:off x="3776907" y="2828066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43862D-33AD-DF4B-9587-51E766D4BE4F}"/>
              </a:ext>
            </a:extLst>
          </p:cNvPr>
          <p:cNvSpPr txBox="1"/>
          <p:nvPr/>
        </p:nvSpPr>
        <p:spPr>
          <a:xfrm>
            <a:off x="3929307" y="2980466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8824C8-21AB-FD46-9EEC-7DADFE1ED154}"/>
              </a:ext>
            </a:extLst>
          </p:cNvPr>
          <p:cNvSpPr txBox="1"/>
          <p:nvPr/>
        </p:nvSpPr>
        <p:spPr>
          <a:xfrm>
            <a:off x="7090357" y="25204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6B5530-E16B-AA42-A477-E277FF187497}"/>
              </a:ext>
            </a:extLst>
          </p:cNvPr>
          <p:cNvSpPr txBox="1"/>
          <p:nvPr/>
        </p:nvSpPr>
        <p:spPr>
          <a:xfrm>
            <a:off x="7242757" y="26728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B31696-D9AE-8443-AEFC-C4662117BA1D}"/>
              </a:ext>
            </a:extLst>
          </p:cNvPr>
          <p:cNvSpPr txBox="1"/>
          <p:nvPr/>
        </p:nvSpPr>
        <p:spPr>
          <a:xfrm>
            <a:off x="7395157" y="28252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1B9E18-17B9-244F-B2ED-DFD449AF58CF}"/>
              </a:ext>
            </a:extLst>
          </p:cNvPr>
          <p:cNvSpPr txBox="1"/>
          <p:nvPr/>
        </p:nvSpPr>
        <p:spPr>
          <a:xfrm>
            <a:off x="7547557" y="29776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E8BA2C-6E9C-DE4A-9CC8-F41B33117260}"/>
              </a:ext>
            </a:extLst>
          </p:cNvPr>
          <p:cNvSpPr txBox="1"/>
          <p:nvPr/>
        </p:nvSpPr>
        <p:spPr>
          <a:xfrm>
            <a:off x="6597237" y="25204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F2401-0249-C346-ACF9-ED3956AE3BC8}"/>
              </a:ext>
            </a:extLst>
          </p:cNvPr>
          <p:cNvSpPr txBox="1"/>
          <p:nvPr/>
        </p:nvSpPr>
        <p:spPr>
          <a:xfrm>
            <a:off x="6749637" y="26728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AB067-927C-1B4F-8E4B-0A02348FBEE0}"/>
              </a:ext>
            </a:extLst>
          </p:cNvPr>
          <p:cNvSpPr txBox="1"/>
          <p:nvPr/>
        </p:nvSpPr>
        <p:spPr>
          <a:xfrm>
            <a:off x="6902037" y="28252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7C6BD-D739-5D47-8937-5156D54F55F7}"/>
              </a:ext>
            </a:extLst>
          </p:cNvPr>
          <p:cNvSpPr txBox="1"/>
          <p:nvPr/>
        </p:nvSpPr>
        <p:spPr>
          <a:xfrm>
            <a:off x="7054437" y="2977690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E349D2-16E8-7248-835F-C96D68ECCC3F}"/>
              </a:ext>
            </a:extLst>
          </p:cNvPr>
          <p:cNvSpPr txBox="1"/>
          <p:nvPr/>
        </p:nvSpPr>
        <p:spPr>
          <a:xfrm>
            <a:off x="6089197" y="2535214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BB5E88-46A0-FC40-8570-ACB1FA058FCC}"/>
              </a:ext>
            </a:extLst>
          </p:cNvPr>
          <p:cNvSpPr txBox="1"/>
          <p:nvPr/>
        </p:nvSpPr>
        <p:spPr>
          <a:xfrm>
            <a:off x="6241597" y="2687614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337976-A98D-6543-8775-7B4661568A9C}"/>
              </a:ext>
            </a:extLst>
          </p:cNvPr>
          <p:cNvSpPr txBox="1"/>
          <p:nvPr/>
        </p:nvSpPr>
        <p:spPr>
          <a:xfrm>
            <a:off x="6393997" y="2840014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AF9646-5EC4-BB42-9BF6-00F60F595739}"/>
              </a:ext>
            </a:extLst>
          </p:cNvPr>
          <p:cNvSpPr txBox="1"/>
          <p:nvPr/>
        </p:nvSpPr>
        <p:spPr>
          <a:xfrm>
            <a:off x="6546397" y="2992414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631A4D-DB63-9D43-B538-F2CB0293F4DF}"/>
              </a:ext>
            </a:extLst>
          </p:cNvPr>
          <p:cNvSpPr txBox="1"/>
          <p:nvPr/>
        </p:nvSpPr>
        <p:spPr>
          <a:xfrm>
            <a:off x="9707452" y="25353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0C3D7-AF52-7E4A-85AE-F58207BC8B66}"/>
              </a:ext>
            </a:extLst>
          </p:cNvPr>
          <p:cNvSpPr txBox="1"/>
          <p:nvPr/>
        </p:nvSpPr>
        <p:spPr>
          <a:xfrm>
            <a:off x="9859852" y="26877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034A33-E343-0A47-9EFA-6098C2E9F778}"/>
              </a:ext>
            </a:extLst>
          </p:cNvPr>
          <p:cNvSpPr txBox="1"/>
          <p:nvPr/>
        </p:nvSpPr>
        <p:spPr>
          <a:xfrm>
            <a:off x="10012252" y="28401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AFD281-5939-EB42-98B4-9925D7BAB43F}"/>
              </a:ext>
            </a:extLst>
          </p:cNvPr>
          <p:cNvSpPr txBox="1"/>
          <p:nvPr/>
        </p:nvSpPr>
        <p:spPr>
          <a:xfrm>
            <a:off x="10164652" y="29925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0BC76C-3855-2047-B720-09A87AB6A270}"/>
              </a:ext>
            </a:extLst>
          </p:cNvPr>
          <p:cNvSpPr txBox="1"/>
          <p:nvPr/>
        </p:nvSpPr>
        <p:spPr>
          <a:xfrm>
            <a:off x="9214332" y="25353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96CB96-E117-3945-B12A-E66D07462FDB}"/>
              </a:ext>
            </a:extLst>
          </p:cNvPr>
          <p:cNvSpPr txBox="1"/>
          <p:nvPr/>
        </p:nvSpPr>
        <p:spPr>
          <a:xfrm>
            <a:off x="9366732" y="26877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2068AC-48B3-2142-AED0-0FBBB82A0195}"/>
              </a:ext>
            </a:extLst>
          </p:cNvPr>
          <p:cNvSpPr txBox="1"/>
          <p:nvPr/>
        </p:nvSpPr>
        <p:spPr>
          <a:xfrm>
            <a:off x="9519132" y="28401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7DA804-F533-A34B-A215-5796B25F8F43}"/>
              </a:ext>
            </a:extLst>
          </p:cNvPr>
          <p:cNvSpPr txBox="1"/>
          <p:nvPr/>
        </p:nvSpPr>
        <p:spPr>
          <a:xfrm>
            <a:off x="9671532" y="2992583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5D906A-6BB4-D04C-8D3D-04AEED9D9778}"/>
              </a:ext>
            </a:extLst>
          </p:cNvPr>
          <p:cNvSpPr txBox="1"/>
          <p:nvPr/>
        </p:nvSpPr>
        <p:spPr>
          <a:xfrm>
            <a:off x="8706292" y="2550107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9B6E4F-FF7A-2B42-91B4-31C845400EF0}"/>
              </a:ext>
            </a:extLst>
          </p:cNvPr>
          <p:cNvSpPr txBox="1"/>
          <p:nvPr/>
        </p:nvSpPr>
        <p:spPr>
          <a:xfrm>
            <a:off x="8858692" y="2702507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B61967-807C-0843-9B66-C9DF8DF33E7A}"/>
              </a:ext>
            </a:extLst>
          </p:cNvPr>
          <p:cNvSpPr txBox="1"/>
          <p:nvPr/>
        </p:nvSpPr>
        <p:spPr>
          <a:xfrm>
            <a:off x="9011092" y="2854907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A8BC33-F9DF-274F-845B-C911521FD750}"/>
              </a:ext>
            </a:extLst>
          </p:cNvPr>
          <p:cNvSpPr txBox="1"/>
          <p:nvPr/>
        </p:nvSpPr>
        <p:spPr>
          <a:xfrm>
            <a:off x="9163492" y="3007307"/>
            <a:ext cx="6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delle Sans SemiBold" panose="02000503000000020004" pitchFamily="2" charset="0"/>
              </a:rPr>
              <a:t>byte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663B1E-9537-3A44-8FA2-E0DFED37855F}"/>
              </a:ext>
            </a:extLst>
          </p:cNvPr>
          <p:cNvSpPr txBox="1"/>
          <p:nvPr/>
        </p:nvSpPr>
        <p:spPr>
          <a:xfrm>
            <a:off x="2411639" y="4202914"/>
            <a:ext cx="432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delle Sans SemiBold" panose="02000503000000020004" pitchFamily="2" charset="0"/>
              </a:rPr>
              <a:t>7%ti!y1*d2e</a:t>
            </a:r>
            <a:r>
              <a:rPr lang="en-US" sz="2000" dirty="0">
                <a:latin typeface="Adelle Sans SemiBold" panose="02000503000000020004" pitchFamily="2" charset="0"/>
              </a:rPr>
              <a:t>k#90</a:t>
            </a:r>
            <a:r>
              <a:rPr lang="en-US" sz="2000" b="1" dirty="0">
                <a:latin typeface="Adelle Sans SemiBold" panose="02000503000000020004" pitchFamily="2" charset="0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963887-A941-B147-BFD6-9B79A54F0EAB}"/>
              </a:ext>
            </a:extLst>
          </p:cNvPr>
          <p:cNvSpPr txBox="1"/>
          <p:nvPr/>
        </p:nvSpPr>
        <p:spPr>
          <a:xfrm>
            <a:off x="5488398" y="4226473"/>
            <a:ext cx="347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delle Sans SemiBold" panose="02000503000000020004" pitchFamily="2" charset="0"/>
              </a:rPr>
              <a:t>%t</a:t>
            </a:r>
            <a:r>
              <a:rPr lang="en-US" sz="2000" dirty="0">
                <a:latin typeface="Adelle Sans SemiBold" panose="02000503000000020004" pitchFamily="2" charset="0"/>
              </a:rPr>
              <a:t>1i45@$*uyf3i*0</a:t>
            </a:r>
            <a:r>
              <a:rPr lang="en-US" sz="2000" b="1" dirty="0">
                <a:latin typeface="Adelle Sans SemiBold" panose="02000503000000020004" pitchFamily="2" charset="0"/>
              </a:rPr>
              <a:t>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99BB6D-877A-CB49-917A-6535EEAC637C}"/>
              </a:ext>
            </a:extLst>
          </p:cNvPr>
          <p:cNvSpPr txBox="1"/>
          <p:nvPr/>
        </p:nvSpPr>
        <p:spPr>
          <a:xfrm>
            <a:off x="8036169" y="4202914"/>
            <a:ext cx="347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delle Sans SemiBold" panose="02000503000000020004" pitchFamily="2" charset="0"/>
              </a:rPr>
              <a:t>%t</a:t>
            </a:r>
            <a:r>
              <a:rPr lang="en-US" sz="2000" dirty="0">
                <a:latin typeface="Adelle Sans SemiBold" panose="02000503000000020004" pitchFamily="2" charset="0"/>
              </a:rPr>
              <a:t>1i45@$*uyf3i*0</a:t>
            </a:r>
            <a:r>
              <a:rPr lang="en-US" sz="2000" b="1" dirty="0">
                <a:latin typeface="Adelle Sans SemiBold" panose="02000503000000020004" pitchFamily="2" charset="0"/>
              </a:rPr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9E0BD-FD40-1C43-977D-532D49F4145D}"/>
              </a:ext>
            </a:extLst>
          </p:cNvPr>
          <p:cNvSpPr/>
          <p:nvPr/>
        </p:nvSpPr>
        <p:spPr>
          <a:xfrm>
            <a:off x="3422858" y="2196208"/>
            <a:ext cx="2108580" cy="1462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22FDFB-BB89-4340-BFE8-5B32F5C6A6F0}"/>
              </a:ext>
            </a:extLst>
          </p:cNvPr>
          <p:cNvSpPr/>
          <p:nvPr/>
        </p:nvSpPr>
        <p:spPr>
          <a:xfrm>
            <a:off x="6096000" y="2188962"/>
            <a:ext cx="2108580" cy="1462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74BF46-5558-B54C-80EC-C99263BB2EA3}"/>
              </a:ext>
            </a:extLst>
          </p:cNvPr>
          <p:cNvSpPr/>
          <p:nvPr/>
        </p:nvSpPr>
        <p:spPr>
          <a:xfrm>
            <a:off x="8722724" y="2188021"/>
            <a:ext cx="2108580" cy="1462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B495F-33AD-E142-9101-A3C00AABD2AF}"/>
              </a:ext>
            </a:extLst>
          </p:cNvPr>
          <p:cNvCxnSpPr/>
          <p:nvPr/>
        </p:nvCxnSpPr>
        <p:spPr>
          <a:xfrm>
            <a:off x="4471747" y="3429000"/>
            <a:ext cx="0" cy="602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5C6DC-5C1F-3144-8C5C-662C3A91CA8A}"/>
              </a:ext>
            </a:extLst>
          </p:cNvPr>
          <p:cNvCxnSpPr/>
          <p:nvPr/>
        </p:nvCxnSpPr>
        <p:spPr>
          <a:xfrm>
            <a:off x="7286220" y="3432463"/>
            <a:ext cx="0" cy="602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95A0B6-8912-A549-B417-941676486E7C}"/>
              </a:ext>
            </a:extLst>
          </p:cNvPr>
          <p:cNvCxnSpPr/>
          <p:nvPr/>
        </p:nvCxnSpPr>
        <p:spPr>
          <a:xfrm>
            <a:off x="9905316" y="3428999"/>
            <a:ext cx="0" cy="602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5" grpId="0"/>
      <p:bldP spid="26" grpId="0"/>
      <p:bldP spid="27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4" grpId="0" animBg="1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Ciphers – Stream vs. Block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A2CB32-9E06-0440-9C10-4C6B0357C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96130"/>
              </p:ext>
            </p:extLst>
          </p:nvPr>
        </p:nvGraphicFramePr>
        <p:xfrm>
          <a:off x="3033600" y="1583073"/>
          <a:ext cx="5468654" cy="3745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4327">
                  <a:extLst>
                    <a:ext uri="{9D8B030D-6E8A-4147-A177-3AD203B41FA5}">
                      <a16:colId xmlns:a16="http://schemas.microsoft.com/office/drawing/2014/main" val="2104130043"/>
                    </a:ext>
                  </a:extLst>
                </a:gridCol>
                <a:gridCol w="2734327">
                  <a:extLst>
                    <a:ext uri="{9D8B030D-6E8A-4147-A177-3AD203B41FA5}">
                      <a16:colId xmlns:a16="http://schemas.microsoft.com/office/drawing/2014/main" val="2727713773"/>
                    </a:ext>
                  </a:extLst>
                </a:gridCol>
              </a:tblGrid>
              <a:tr h="104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10590"/>
                  </a:ext>
                </a:extLst>
              </a:tr>
              <a:tr h="900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Plaintext to ciphertext one byte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Plaintext to ciphertext in blocks (64 bits and higher)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7331"/>
                  </a:ext>
                </a:extLst>
              </a:tr>
              <a:tr h="900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Easier to 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Harder to 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00120"/>
                  </a:ext>
                </a:extLst>
              </a:tr>
              <a:tr h="900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6377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41E0CD-5940-114A-BE95-566F8B741A7D}"/>
              </a:ext>
            </a:extLst>
          </p:cNvPr>
          <p:cNvSpPr/>
          <p:nvPr/>
        </p:nvSpPr>
        <p:spPr>
          <a:xfrm>
            <a:off x="3033600" y="2704693"/>
            <a:ext cx="2681400" cy="75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6559-38BE-1945-916C-BC50D03B7FC2}"/>
              </a:ext>
            </a:extLst>
          </p:cNvPr>
          <p:cNvSpPr/>
          <p:nvPr/>
        </p:nvSpPr>
        <p:spPr>
          <a:xfrm>
            <a:off x="3033600" y="3591395"/>
            <a:ext cx="2681400" cy="75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9ADFA-C1BA-FF4E-8AAE-DB17FEFAEC05}"/>
              </a:ext>
            </a:extLst>
          </p:cNvPr>
          <p:cNvSpPr/>
          <p:nvPr/>
        </p:nvSpPr>
        <p:spPr>
          <a:xfrm>
            <a:off x="3033600" y="4478098"/>
            <a:ext cx="2681400" cy="75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A198F-4291-F440-8DAE-1AA7DEF60D7D}"/>
              </a:ext>
            </a:extLst>
          </p:cNvPr>
          <p:cNvSpPr/>
          <p:nvPr/>
        </p:nvSpPr>
        <p:spPr>
          <a:xfrm>
            <a:off x="5767927" y="2677886"/>
            <a:ext cx="2681400" cy="75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DF93BC-4E14-104D-B561-D9F13074344B}"/>
              </a:ext>
            </a:extLst>
          </p:cNvPr>
          <p:cNvSpPr/>
          <p:nvPr/>
        </p:nvSpPr>
        <p:spPr>
          <a:xfrm>
            <a:off x="5767927" y="3577992"/>
            <a:ext cx="2681400" cy="75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2C8EC-9381-1A45-8D2A-B5F7DE39DD1E}"/>
              </a:ext>
            </a:extLst>
          </p:cNvPr>
          <p:cNvSpPr/>
          <p:nvPr/>
        </p:nvSpPr>
        <p:spPr>
          <a:xfrm>
            <a:off x="5767927" y="4478098"/>
            <a:ext cx="2681400" cy="75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Modes of Operation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A2CB32-9E06-0440-9C10-4C6B0357C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56904"/>
              </p:ext>
            </p:extLst>
          </p:nvPr>
        </p:nvGraphicFramePr>
        <p:xfrm>
          <a:off x="2541115" y="1103941"/>
          <a:ext cx="7109770" cy="48460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4885">
                  <a:extLst>
                    <a:ext uri="{9D8B030D-6E8A-4147-A177-3AD203B41FA5}">
                      <a16:colId xmlns:a16="http://schemas.microsoft.com/office/drawing/2014/main" val="2104130043"/>
                    </a:ext>
                  </a:extLst>
                </a:gridCol>
                <a:gridCol w="3554885">
                  <a:extLst>
                    <a:ext uri="{9D8B030D-6E8A-4147-A177-3AD203B41FA5}">
                      <a16:colId xmlns:a16="http://schemas.microsoft.com/office/drawing/2014/main" val="2727713773"/>
                    </a:ext>
                  </a:extLst>
                </a:gridCol>
              </a:tblGrid>
              <a:tr h="906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10590"/>
                  </a:ext>
                </a:extLst>
              </a:tr>
              <a:tr h="782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Electronic Code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7331"/>
                  </a:ext>
                </a:extLst>
              </a:tr>
              <a:tr h="782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 Block Chaining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 affect whole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00120"/>
                  </a:ext>
                </a:extLst>
              </a:tr>
              <a:tr h="782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 Feedback (CFB)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Works like stream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63772"/>
                  </a:ext>
                </a:extLst>
              </a:tr>
              <a:tr h="809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Feedback (OFB)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Works like stream cipher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37797"/>
                  </a:ext>
                </a:extLst>
              </a:tr>
              <a:tr h="782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Counter Mode (CTR)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487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9904787-EFA4-2B42-BC71-EE6E7DFD6DA8}"/>
              </a:ext>
            </a:extLst>
          </p:cNvPr>
          <p:cNvSpPr/>
          <p:nvPr/>
        </p:nvSpPr>
        <p:spPr>
          <a:xfrm>
            <a:off x="2541115" y="2024743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749B2-CA94-AD46-9548-0F76EFD67C89}"/>
              </a:ext>
            </a:extLst>
          </p:cNvPr>
          <p:cNvSpPr/>
          <p:nvPr/>
        </p:nvSpPr>
        <p:spPr>
          <a:xfrm>
            <a:off x="2541115" y="2832652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05B9E-9953-E442-B9D4-E87A45C04EE0}"/>
              </a:ext>
            </a:extLst>
          </p:cNvPr>
          <p:cNvSpPr/>
          <p:nvPr/>
        </p:nvSpPr>
        <p:spPr>
          <a:xfrm>
            <a:off x="2541115" y="3640561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6F518-28CA-944B-96E1-763239BE2F16}"/>
              </a:ext>
            </a:extLst>
          </p:cNvPr>
          <p:cNvSpPr/>
          <p:nvPr/>
        </p:nvSpPr>
        <p:spPr>
          <a:xfrm>
            <a:off x="2541115" y="4448470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464C84-1F1A-8143-8BFE-9786F0CD85FD}"/>
              </a:ext>
            </a:extLst>
          </p:cNvPr>
          <p:cNvSpPr/>
          <p:nvPr/>
        </p:nvSpPr>
        <p:spPr>
          <a:xfrm>
            <a:off x="2541115" y="5199238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2AF489-A4D1-814D-9207-DC6E8E3C7AF5}"/>
              </a:ext>
            </a:extLst>
          </p:cNvPr>
          <p:cNvSpPr/>
          <p:nvPr/>
        </p:nvSpPr>
        <p:spPr>
          <a:xfrm>
            <a:off x="6083691" y="2024743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CAF405-7C91-CA4F-A226-37B558F64FCA}"/>
              </a:ext>
            </a:extLst>
          </p:cNvPr>
          <p:cNvSpPr/>
          <p:nvPr/>
        </p:nvSpPr>
        <p:spPr>
          <a:xfrm>
            <a:off x="6083691" y="2832652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CF2FD-750C-0543-A737-AC356406C691}"/>
              </a:ext>
            </a:extLst>
          </p:cNvPr>
          <p:cNvSpPr/>
          <p:nvPr/>
        </p:nvSpPr>
        <p:spPr>
          <a:xfrm>
            <a:off x="6083691" y="3640561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1486D-C537-8144-8AF5-82C40F0B9FB1}"/>
              </a:ext>
            </a:extLst>
          </p:cNvPr>
          <p:cNvSpPr/>
          <p:nvPr/>
        </p:nvSpPr>
        <p:spPr>
          <a:xfrm>
            <a:off x="6083691" y="4448470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F79A3D-6697-6545-A9AC-EA1E74890A45}"/>
              </a:ext>
            </a:extLst>
          </p:cNvPr>
          <p:cNvSpPr/>
          <p:nvPr/>
        </p:nvSpPr>
        <p:spPr>
          <a:xfrm>
            <a:off x="6083691" y="5199238"/>
            <a:ext cx="3542576" cy="63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Steganography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Integrity</a:t>
            </a:r>
          </a:p>
          <a:p>
            <a:r>
              <a:rPr lang="en-US" sz="3400" dirty="0"/>
              <a:t>Hides the data in plain sight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34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33677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Steganography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36372-9B85-DE46-B95C-909B0EED7ABE}"/>
              </a:ext>
            </a:extLst>
          </p:cNvPr>
          <p:cNvSpPr txBox="1"/>
          <p:nvPr/>
        </p:nvSpPr>
        <p:spPr>
          <a:xfrm>
            <a:off x="3631890" y="200981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elle Sans SemiBold" panose="02000503000000020004" pitchFamily="2" charset="0"/>
              </a:rPr>
              <a:t>This is message!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D494742-11F5-0342-BF42-32B78775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9515" y="1866900"/>
            <a:ext cx="2285404" cy="2285404"/>
          </a:xfrm>
          <a:prstGeom prst="rect">
            <a:avLst/>
          </a:prstGeom>
        </p:spPr>
      </p:pic>
      <p:pic>
        <p:nvPicPr>
          <p:cNvPr id="5" name="Picture 4" descr="A bird that is standing in the grass&#10;&#10;Description automatically generated">
            <a:extLst>
              <a:ext uri="{FF2B5EF4-FFF2-40B4-BE49-F238E27FC236}">
                <a16:creationId xmlns:a16="http://schemas.microsoft.com/office/drawing/2014/main" id="{A98CEC42-3639-B14B-A19A-560F7FA5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15781" y="1194359"/>
            <a:ext cx="3251200" cy="2000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40D953-99B6-B442-A36A-62340DA7B34E}"/>
              </a:ext>
            </a:extLst>
          </p:cNvPr>
          <p:cNvSpPr txBox="1"/>
          <p:nvPr/>
        </p:nvSpPr>
        <p:spPr>
          <a:xfrm>
            <a:off x="3631890" y="452138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elle Sans SemiBold" panose="02000503000000020004" pitchFamily="2" charset="0"/>
              </a:rPr>
              <a:t>This is message!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AEA2660-5E56-4F45-8EC7-067673B67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64331" y="3429000"/>
            <a:ext cx="2554100" cy="2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318 0 " pathEditMode="relative" ptsTypes="AA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41211 0.00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90D5B0-05E6-47B8-B414-A506E07F4532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1227</TotalTime>
  <Words>287</Words>
  <Application>Microsoft Macintosh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Encryption</vt:lpstr>
      <vt:lpstr>Encryption</vt:lpstr>
      <vt:lpstr>Ciphers - Stream</vt:lpstr>
      <vt:lpstr>Ciphers - Block</vt:lpstr>
      <vt:lpstr>Ciphers – Stream vs. Block</vt:lpstr>
      <vt:lpstr>Modes of Operation</vt:lpstr>
      <vt:lpstr>Steganography</vt:lpstr>
      <vt:lpstr>Steganography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97</cp:revision>
  <dcterms:created xsi:type="dcterms:W3CDTF">2019-03-13T18:02:49Z</dcterms:created>
  <dcterms:modified xsi:type="dcterms:W3CDTF">2020-11-02T16:06:12Z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