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sldIdLst>
    <p:sldId id="256" r:id="rId5"/>
    <p:sldId id="295" r:id="rId6"/>
    <p:sldId id="296" r:id="rId7"/>
    <p:sldId id="300" r:id="rId8"/>
    <p:sldId id="301" r:id="rId9"/>
    <p:sldId id="297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95"/>
            <p14:sldId id="296"/>
            <p14:sldId id="300"/>
            <p14:sldId id="301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4"/>
    <p:restoredTop sz="64082"/>
  </p:normalViewPr>
  <p:slideViewPr>
    <p:cSldViewPr snapToGrid="0" snapToObjects="1">
      <p:cViewPr varScale="1">
        <p:scale>
          <a:sx n="76" d="100"/>
          <a:sy n="76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Fixed Length Data is sometimes called a fingerprint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2c5c6c05ecb9b45c70bf09d398f8683ed8c5c4eee83a2b0b8e724ca78065edab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2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a basic algorithm is designed to be efficient, different cipher modes are implemented in order to make the algorithm efficient in concealing the patterns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0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a basic algorithm is designed to be efficient, different cipher modes are implemented in order to make the algorithm efficient in concealing the patterns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2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 though a basic algorithm is designed to be efficient, different cipher modes are implemented in order to make the algorithm efficient in concealing the patterns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60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 256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12345678 |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–a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30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 256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12345678 |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shasum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–a 256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QxLoF1bgIDdeB12345678  |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shasum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-a 256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56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Red_X.svg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commons.wikimedia.org/wiki/File:Gear_-_Noun_project_7137.sv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Gear_-_Noun_project_7137.svg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13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User_icon_3.svg" TargetMode="External"/><Relationship Id="rId11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12.png"/><Relationship Id="rId15" Type="http://schemas.openxmlformats.org/officeDocument/2006/relationships/hyperlink" Target="https://game-icons.net/1x1/lorc/electrical-crescent.html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Gear_-_Noun_project_7137.svg" TargetMode="External"/><Relationship Id="rId13" Type="http://schemas.openxmlformats.org/officeDocument/2006/relationships/hyperlink" Target="https://commons.wikimedia.org/wiki/File:Not_allowed.svg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User_icon_3.svg" TargetMode="External"/><Relationship Id="rId11" Type="http://schemas.openxmlformats.org/officeDocument/2006/relationships/hyperlink" Target="https://www.goodfreephotos.com/vector-images/database-symbol-vector-clipart.png.php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Hashing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B8F5C-268A-3A4E-B344-77CA7BB4E3A9}"/>
              </a:ext>
            </a:extLst>
          </p:cNvPr>
          <p:cNvSpPr txBox="1"/>
          <p:nvPr/>
        </p:nvSpPr>
        <p:spPr>
          <a:xfrm>
            <a:off x="3836507" y="1711171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Variable length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0CBA-AED9-814C-B011-8A9663A67079}"/>
              </a:ext>
            </a:extLst>
          </p:cNvPr>
          <p:cNvSpPr txBox="1"/>
          <p:nvPr/>
        </p:nvSpPr>
        <p:spPr>
          <a:xfrm>
            <a:off x="3836507" y="4173716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Fix length data</a:t>
            </a: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E73F180D-5E9D-2746-B1A4-28FDD6E5B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703792" y="2295946"/>
            <a:ext cx="1667700" cy="16677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8B1CD1-7284-5F47-BB5F-1E292D9E033B}"/>
              </a:ext>
            </a:extLst>
          </p:cNvPr>
          <p:cNvCxnSpPr>
            <a:cxnSpLocks/>
          </p:cNvCxnSpPr>
          <p:nvPr/>
        </p:nvCxnSpPr>
        <p:spPr>
          <a:xfrm>
            <a:off x="5957455" y="2396836"/>
            <a:ext cx="0" cy="156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B0A30-1820-3844-9FAC-18E09A0AA2C6}"/>
              </a:ext>
            </a:extLst>
          </p:cNvPr>
          <p:cNvCxnSpPr>
            <a:cxnSpLocks/>
          </p:cNvCxnSpPr>
          <p:nvPr/>
        </p:nvCxnSpPr>
        <p:spPr>
          <a:xfrm>
            <a:off x="6192982" y="2396836"/>
            <a:ext cx="0" cy="1566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6FDDDD-6A03-414A-8E6B-BDAEFC97E6BF}"/>
              </a:ext>
            </a:extLst>
          </p:cNvPr>
          <p:cNvSpPr txBox="1"/>
          <p:nvPr/>
        </p:nvSpPr>
        <p:spPr>
          <a:xfrm>
            <a:off x="6884507" y="2978802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Integrity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942F9CD2-9E53-2940-916E-88A0BB629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16208" y="2164226"/>
            <a:ext cx="68358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Hashing Process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B8F5C-268A-3A4E-B344-77CA7BB4E3A9}"/>
              </a:ext>
            </a:extLst>
          </p:cNvPr>
          <p:cNvSpPr txBox="1"/>
          <p:nvPr/>
        </p:nvSpPr>
        <p:spPr>
          <a:xfrm>
            <a:off x="1391178" y="2505010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“This is my message”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0CBA-AED9-814C-B011-8A9663A67079}"/>
              </a:ext>
            </a:extLst>
          </p:cNvPr>
          <p:cNvSpPr txBox="1"/>
          <p:nvPr/>
        </p:nvSpPr>
        <p:spPr>
          <a:xfrm>
            <a:off x="2390376" y="1473237"/>
            <a:ext cx="78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2c5c6c05ecb9b45c70bf09d398f8683ed8c5c4eee83a2b0b8e724ca78065edab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8B1CD1-7284-5F47-BB5F-1E292D9E033B}"/>
              </a:ext>
            </a:extLst>
          </p:cNvPr>
          <p:cNvCxnSpPr>
            <a:cxnSpLocks/>
          </p:cNvCxnSpPr>
          <p:nvPr/>
        </p:nvCxnSpPr>
        <p:spPr>
          <a:xfrm>
            <a:off x="3650670" y="3699041"/>
            <a:ext cx="52831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AB0A30-1820-3844-9FAC-18E09A0AA2C6}"/>
              </a:ext>
            </a:extLst>
          </p:cNvPr>
          <p:cNvCxnSpPr>
            <a:cxnSpLocks/>
          </p:cNvCxnSpPr>
          <p:nvPr/>
        </p:nvCxnSpPr>
        <p:spPr>
          <a:xfrm flipH="1">
            <a:off x="3297383" y="1940013"/>
            <a:ext cx="646174" cy="4422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46FDDDD-6A03-414A-8E6B-BDAEFC97E6BF}"/>
              </a:ext>
            </a:extLst>
          </p:cNvPr>
          <p:cNvSpPr txBox="1"/>
          <p:nvPr/>
        </p:nvSpPr>
        <p:spPr>
          <a:xfrm>
            <a:off x="3922007" y="4465945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Integrity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B4F0D8-6A26-D846-A827-A2922740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5071" y="2765316"/>
            <a:ext cx="2285404" cy="2285404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AEF900C1-0F6B-B044-B8F0-79C83381C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57855" y="2532525"/>
            <a:ext cx="2280317" cy="2280317"/>
          </a:xfrm>
          <a:prstGeom prst="rect">
            <a:avLst/>
          </a:prstGeom>
        </p:spPr>
      </p:pic>
      <p:pic>
        <p:nvPicPr>
          <p:cNvPr id="14" name="Picture 13" descr="A picture containing shape&#10;&#10;Description automatically generated">
            <a:extLst>
              <a:ext uri="{FF2B5EF4-FFF2-40B4-BE49-F238E27FC236}">
                <a16:creationId xmlns:a16="http://schemas.microsoft.com/office/drawing/2014/main" id="{B47FB93C-BDED-D249-ABCE-CBEB25968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96758" y="1940013"/>
            <a:ext cx="584775" cy="534645"/>
          </a:xfrm>
          <a:prstGeom prst="rect">
            <a:avLst/>
          </a:prstGeom>
        </p:spPr>
      </p:pic>
      <p:pic>
        <p:nvPicPr>
          <p:cNvPr id="20" name="Picture 19" descr="A picture containing shape&#10;&#10;Description automatically generated">
            <a:extLst>
              <a:ext uri="{FF2B5EF4-FFF2-40B4-BE49-F238E27FC236}">
                <a16:creationId xmlns:a16="http://schemas.microsoft.com/office/drawing/2014/main" id="{DFCEC895-81B6-1B49-A2E2-0C21D0DB5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39395" y="1791310"/>
            <a:ext cx="584775" cy="53464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86277-DDA2-D248-869B-B2FBFF187485}"/>
              </a:ext>
            </a:extLst>
          </p:cNvPr>
          <p:cNvCxnSpPr>
            <a:cxnSpLocks/>
          </p:cNvCxnSpPr>
          <p:nvPr/>
        </p:nvCxnSpPr>
        <p:spPr>
          <a:xfrm>
            <a:off x="9526354" y="1842569"/>
            <a:ext cx="493737" cy="51068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Shape, logo, arrow&#10;&#10;Description automatically generated">
            <a:extLst>
              <a:ext uri="{FF2B5EF4-FFF2-40B4-BE49-F238E27FC236}">
                <a16:creationId xmlns:a16="http://schemas.microsoft.com/office/drawing/2014/main" id="{50F149D5-18EC-014A-B269-AEA0B2488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983441" y="2325955"/>
            <a:ext cx="1304100" cy="1304100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88DA4228-F25C-D94C-81D0-8F9B31A4C3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194473" y="3836625"/>
            <a:ext cx="683580" cy="6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0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Hashing Algorithms</a:t>
            </a:r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A57EDAE4-120F-7F47-A27E-EF6FC2735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0575"/>
              </p:ext>
            </p:extLst>
          </p:nvPr>
        </p:nvGraphicFramePr>
        <p:xfrm>
          <a:off x="1809399" y="1075668"/>
          <a:ext cx="8573200" cy="56507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6600">
                  <a:extLst>
                    <a:ext uri="{9D8B030D-6E8A-4147-A177-3AD203B41FA5}">
                      <a16:colId xmlns:a16="http://schemas.microsoft.com/office/drawing/2014/main" val="2104130043"/>
                    </a:ext>
                  </a:extLst>
                </a:gridCol>
                <a:gridCol w="4286600">
                  <a:extLst>
                    <a:ext uri="{9D8B030D-6E8A-4147-A177-3AD203B41FA5}">
                      <a16:colId xmlns:a16="http://schemas.microsoft.com/office/drawing/2014/main" val="2727713773"/>
                    </a:ext>
                  </a:extLst>
                </a:gridCol>
              </a:tblGrid>
              <a:tr h="6735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610590"/>
                  </a:ext>
                </a:extLst>
              </a:tr>
              <a:tr h="67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Message Digest 5</a:t>
                      </a:r>
                    </a:p>
                    <a:p>
                      <a:pPr algn="ctr"/>
                      <a:r>
                        <a:rPr lang="en-US" dirty="0"/>
                        <a:t>(MD5)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128-bit</a:t>
                      </a:r>
                    </a:p>
                    <a:p>
                      <a:pPr algn="ctr"/>
                      <a:r>
                        <a:rPr lang="en-US" dirty="0"/>
                        <a:t>Weakest </a:t>
                      </a:r>
                    </a:p>
                    <a:p>
                      <a:pPr algn="ctr"/>
                      <a:r>
                        <a:rPr lang="en-US" dirty="0"/>
                        <a:t>Prone to collisions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337331"/>
                  </a:ext>
                </a:extLst>
              </a:tr>
              <a:tr h="67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Secure Hashing Algorithm – 1</a:t>
                      </a:r>
                    </a:p>
                    <a:p>
                      <a:pPr algn="ctr"/>
                      <a:r>
                        <a:rPr lang="en-US" dirty="0"/>
                        <a:t>(SHA-1)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Successor to MD5</a:t>
                      </a:r>
                    </a:p>
                    <a:p>
                      <a:pPr algn="ctr"/>
                      <a:r>
                        <a:rPr lang="en-US" dirty="0"/>
                        <a:t>160-bit</a:t>
                      </a:r>
                    </a:p>
                    <a:p>
                      <a:pPr algn="ctr"/>
                      <a:r>
                        <a:rPr lang="en-US" dirty="0"/>
                        <a:t>Collision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00120"/>
                  </a:ext>
                </a:extLst>
              </a:tr>
              <a:tr h="6795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Secure Hashing Algorithm –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(SHA-2)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Successor to SHA-1</a:t>
                      </a:r>
                    </a:p>
                    <a:p>
                      <a:pPr algn="ctr"/>
                      <a:r>
                        <a:rPr lang="en-US" dirty="0"/>
                        <a:t>224,256,384,5132 bits</a:t>
                      </a:r>
                    </a:p>
                    <a:p>
                      <a:pPr algn="ctr"/>
                      <a:r>
                        <a:rPr lang="en-US" dirty="0"/>
                        <a:t>Strongest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63772"/>
                  </a:ext>
                </a:extLst>
              </a:tr>
              <a:tr h="581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RIPEMD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Designed as a replacement to MD5</a:t>
                      </a:r>
                    </a:p>
                    <a:p>
                      <a:pPr algn="ctr"/>
                      <a:r>
                        <a:rPr lang="en-US" dirty="0"/>
                        <a:t>128,160, 256, 320-bit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695433"/>
                  </a:ext>
                </a:extLst>
              </a:tr>
              <a:tr h="67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Cyclic Redundancy Check</a:t>
                      </a:r>
                    </a:p>
                    <a:p>
                      <a:pPr algn="ctr"/>
                      <a:r>
                        <a:rPr lang="en-US" dirty="0"/>
                        <a:t>(CRC)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for message integrity verification</a:t>
                      </a:r>
                    </a:p>
                    <a:p>
                      <a:pPr algn="ctr"/>
                      <a:r>
                        <a:rPr lang="en-US" dirty="0"/>
                        <a:t>16,32,64-bit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932179"/>
                  </a:ext>
                </a:extLst>
              </a:tr>
              <a:tr h="5815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Hashed Message Authenticate Code</a:t>
                      </a:r>
                    </a:p>
                    <a:p>
                      <a:pPr algn="ctr"/>
                      <a:r>
                        <a:rPr lang="en-US" dirty="0"/>
                        <a:t>(HMAC)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integrity and authenticity</a:t>
                      </a:r>
                    </a:p>
                    <a:p>
                      <a:pPr algn="ctr"/>
                      <a:r>
                        <a:rPr lang="en-US" dirty="0"/>
                        <a:t>Keyed hashing function</a:t>
                      </a:r>
                    </a:p>
                    <a:p>
                      <a:pPr algn="ctr"/>
                      <a:r>
                        <a:rPr lang="en-US" dirty="0"/>
                        <a:t>Used with MD5,SHA-1 and SHA-2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5456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07C1600-1870-2F4B-A88E-662274DA3276}"/>
              </a:ext>
            </a:extLst>
          </p:cNvPr>
          <p:cNvSpPr/>
          <p:nvPr/>
        </p:nvSpPr>
        <p:spPr>
          <a:xfrm>
            <a:off x="1809399" y="1763486"/>
            <a:ext cx="4286600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7FAFF6-C9CB-8143-B9D1-B069A79326B1}"/>
              </a:ext>
            </a:extLst>
          </p:cNvPr>
          <p:cNvSpPr/>
          <p:nvPr/>
        </p:nvSpPr>
        <p:spPr>
          <a:xfrm>
            <a:off x="6095999" y="1763486"/>
            <a:ext cx="4286600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158AA8-FD03-0347-A428-55426406F73B}"/>
              </a:ext>
            </a:extLst>
          </p:cNvPr>
          <p:cNvSpPr/>
          <p:nvPr/>
        </p:nvSpPr>
        <p:spPr>
          <a:xfrm>
            <a:off x="1809399" y="2642754"/>
            <a:ext cx="4259383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6EDE91-FDD4-DD4E-91E5-5E600EE62FF4}"/>
              </a:ext>
            </a:extLst>
          </p:cNvPr>
          <p:cNvSpPr/>
          <p:nvPr/>
        </p:nvSpPr>
        <p:spPr>
          <a:xfrm>
            <a:off x="6095999" y="2659083"/>
            <a:ext cx="4286600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67C782-4784-724B-AF49-EE7B23F0CE6D}"/>
              </a:ext>
            </a:extLst>
          </p:cNvPr>
          <p:cNvSpPr/>
          <p:nvPr/>
        </p:nvSpPr>
        <p:spPr>
          <a:xfrm>
            <a:off x="1809399" y="3569543"/>
            <a:ext cx="4286600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0BB8DA-1D26-7B4A-BDC5-578F9B5ACF98}"/>
              </a:ext>
            </a:extLst>
          </p:cNvPr>
          <p:cNvSpPr/>
          <p:nvPr/>
        </p:nvSpPr>
        <p:spPr>
          <a:xfrm>
            <a:off x="6095999" y="3572758"/>
            <a:ext cx="4286600" cy="865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4E0BD2-9D84-D24E-AF93-A7CA476A9E52}"/>
              </a:ext>
            </a:extLst>
          </p:cNvPr>
          <p:cNvSpPr/>
          <p:nvPr/>
        </p:nvSpPr>
        <p:spPr>
          <a:xfrm>
            <a:off x="1809399" y="4434957"/>
            <a:ext cx="4286600" cy="70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8E5B47B-2154-A547-8073-B1C65C40FE27}"/>
              </a:ext>
            </a:extLst>
          </p:cNvPr>
          <p:cNvSpPr/>
          <p:nvPr/>
        </p:nvSpPr>
        <p:spPr>
          <a:xfrm>
            <a:off x="6095999" y="4441387"/>
            <a:ext cx="4286600" cy="70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81A1A4-C4DA-9440-9C11-4212C5A10649}"/>
              </a:ext>
            </a:extLst>
          </p:cNvPr>
          <p:cNvSpPr/>
          <p:nvPr/>
        </p:nvSpPr>
        <p:spPr>
          <a:xfrm>
            <a:off x="1809399" y="5126093"/>
            <a:ext cx="4286600" cy="70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5055ED-F276-1B47-A634-E20B54668391}"/>
              </a:ext>
            </a:extLst>
          </p:cNvPr>
          <p:cNvSpPr/>
          <p:nvPr/>
        </p:nvSpPr>
        <p:spPr>
          <a:xfrm>
            <a:off x="6095999" y="5132523"/>
            <a:ext cx="4286600" cy="70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255D78-7024-C24C-BA88-6E9E8DB108D3}"/>
              </a:ext>
            </a:extLst>
          </p:cNvPr>
          <p:cNvSpPr/>
          <p:nvPr/>
        </p:nvSpPr>
        <p:spPr>
          <a:xfrm>
            <a:off x="1809399" y="5840662"/>
            <a:ext cx="4259383" cy="84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577E15-5EF7-B844-8D8E-2A645744805F}"/>
              </a:ext>
            </a:extLst>
          </p:cNvPr>
          <p:cNvSpPr/>
          <p:nvPr/>
        </p:nvSpPr>
        <p:spPr>
          <a:xfrm>
            <a:off x="6123215" y="5847093"/>
            <a:ext cx="4259383" cy="848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>
                <a:latin typeface="Adelle Sans" panose="02000503000000020004" pitchFamily="2" charset="0"/>
              </a:rPr>
              <a:t>Use Case - Examples</a:t>
            </a:r>
            <a:endParaRPr lang="en-US" sz="4000" dirty="0">
              <a:latin typeface="Adelle Sans" panose="02000503000000020004" pitchFamily="2" charset="0"/>
            </a:endParaRP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653E24B-8AB7-8741-A752-10B8BF148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File Integrity</a:t>
            </a:r>
          </a:p>
          <a:p>
            <a:r>
              <a:rPr lang="en-US" sz="3600" dirty="0"/>
              <a:t>Code signing</a:t>
            </a:r>
          </a:p>
          <a:p>
            <a:r>
              <a:rPr lang="en-US" sz="3600" dirty="0"/>
              <a:t>Passwords </a:t>
            </a:r>
          </a:p>
        </p:txBody>
      </p:sp>
    </p:spTree>
    <p:extLst>
      <p:ext uri="{BB962C8B-B14F-4D97-AF65-F5344CB8AC3E}">
        <p14:creationId xmlns:p14="http://schemas.microsoft.com/office/powerpoint/2010/main" val="32145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Salting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B8F5C-268A-3A4E-B344-77CA7BB4E3A9}"/>
              </a:ext>
            </a:extLst>
          </p:cNvPr>
          <p:cNvSpPr txBox="1"/>
          <p:nvPr/>
        </p:nvSpPr>
        <p:spPr>
          <a:xfrm>
            <a:off x="1887621" y="3522070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Alice’s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0CBA-AED9-814C-B011-8A9663A67079}"/>
              </a:ext>
            </a:extLst>
          </p:cNvPr>
          <p:cNvSpPr txBox="1"/>
          <p:nvPr/>
        </p:nvSpPr>
        <p:spPr>
          <a:xfrm>
            <a:off x="3048131" y="2340401"/>
            <a:ext cx="78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2634c3097f98e36865f0c572009c4ffd73316bc8b88ccfe8d196af35f46e2394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FDDDD-6A03-414A-8E6B-BDAEFC97E6BF}"/>
              </a:ext>
            </a:extLst>
          </p:cNvPr>
          <p:cNvSpPr txBox="1"/>
          <p:nvPr/>
        </p:nvSpPr>
        <p:spPr>
          <a:xfrm>
            <a:off x="4321422" y="1596309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12345678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B4F0D8-6A26-D846-A827-A2922740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795" y="1379512"/>
            <a:ext cx="2285404" cy="228540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4C1DD2B-C9AB-3B4D-849F-5DA83943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3987" y="4010493"/>
            <a:ext cx="2487268" cy="2182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2741A5-9C8B-874B-A2C1-F12FD9F9EF86}"/>
              </a:ext>
            </a:extLst>
          </p:cNvPr>
          <p:cNvSpPr txBox="1"/>
          <p:nvPr/>
        </p:nvSpPr>
        <p:spPr>
          <a:xfrm>
            <a:off x="1804497" y="1011534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Bob’s 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E8FC9-07B8-6242-939A-5144781D3E00}"/>
              </a:ext>
            </a:extLst>
          </p:cNvPr>
          <p:cNvSpPr txBox="1"/>
          <p:nvPr/>
        </p:nvSpPr>
        <p:spPr>
          <a:xfrm>
            <a:off x="4321422" y="4209993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password</a:t>
            </a:r>
          </a:p>
        </p:txBody>
      </p:sp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74AE5C9-8299-9C45-B018-3AA2F432F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28067" y="1686985"/>
            <a:ext cx="584775" cy="5346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705B76-9BEA-344E-BA6E-0AC34B82712D}"/>
              </a:ext>
            </a:extLst>
          </p:cNvPr>
          <p:cNvSpPr txBox="1"/>
          <p:nvPr/>
        </p:nvSpPr>
        <p:spPr>
          <a:xfrm>
            <a:off x="3030323" y="4884572"/>
            <a:ext cx="78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6b3a55e0261b0304143f805a24924d0c1c44524821305f31d9277843b8a10f4e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4601D16-E35B-7B4C-9806-F5C1BFD33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18630" y="4154949"/>
            <a:ext cx="584775" cy="534645"/>
          </a:xfrm>
          <a:prstGeom prst="rect">
            <a:avLst/>
          </a:prstGeom>
        </p:spPr>
      </p:pic>
      <p:pic>
        <p:nvPicPr>
          <p:cNvPr id="29" name="Picture 28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9441C17F-B274-3F40-8701-2419180034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746" y="3003060"/>
            <a:ext cx="1474655" cy="1474655"/>
          </a:xfrm>
          <a:prstGeom prst="rect">
            <a:avLst/>
          </a:prstGeom>
        </p:spPr>
      </p:pic>
      <p:pic>
        <p:nvPicPr>
          <p:cNvPr id="30" name="Picture 29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2D98EB74-533E-8D42-B8EF-958688785B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96611" y="2654256"/>
            <a:ext cx="967334" cy="1041400"/>
          </a:xfrm>
          <a:prstGeom prst="rect">
            <a:avLst/>
          </a:prstGeom>
        </p:spPr>
      </p:pic>
      <p:pic>
        <p:nvPicPr>
          <p:cNvPr id="31" name="Picture 30" descr="Shape, logo, arrow&#10;&#10;Description automatically generated">
            <a:extLst>
              <a:ext uri="{FF2B5EF4-FFF2-40B4-BE49-F238E27FC236}">
                <a16:creationId xmlns:a16="http://schemas.microsoft.com/office/drawing/2014/main" id="{F5A56621-70D8-8D49-80EB-EE99B72265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1080278" y="2861029"/>
            <a:ext cx="796096" cy="796096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36E6BD6F-8F22-4B4B-B2FA-3AA41BB4E8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 rot="13990319">
            <a:off x="7893414" y="2984400"/>
            <a:ext cx="1142690" cy="11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9" grpId="0"/>
      <p:bldP spid="22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38" y="33677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Salting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B8F5C-268A-3A4E-B344-77CA7BB4E3A9}"/>
              </a:ext>
            </a:extLst>
          </p:cNvPr>
          <p:cNvSpPr txBox="1"/>
          <p:nvPr/>
        </p:nvSpPr>
        <p:spPr>
          <a:xfrm>
            <a:off x="1887621" y="3632910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Alice’s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20CBA-AED9-814C-B011-8A9663A67079}"/>
              </a:ext>
            </a:extLst>
          </p:cNvPr>
          <p:cNvSpPr txBox="1"/>
          <p:nvPr/>
        </p:nvSpPr>
        <p:spPr>
          <a:xfrm>
            <a:off x="3030323" y="2382541"/>
            <a:ext cx="78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346b68a3fd9b71ee4222ffd3f265f88b41555afe40235dbbeec60d4509ec70da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FDDDD-6A03-414A-8E6B-BDAEFC97E6BF}"/>
              </a:ext>
            </a:extLst>
          </p:cNvPr>
          <p:cNvSpPr txBox="1"/>
          <p:nvPr/>
        </p:nvSpPr>
        <p:spPr>
          <a:xfrm>
            <a:off x="5776677" y="1522204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12345678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EB4F0D8-6A26-D846-A827-A29227407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61795" y="1379512"/>
            <a:ext cx="2285404" cy="2285404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4C1DD2B-C9AB-3B4D-849F-5DA839433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43987" y="4121333"/>
            <a:ext cx="2487268" cy="21820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A2741A5-9C8B-874B-A2C1-F12FD9F9EF86}"/>
              </a:ext>
            </a:extLst>
          </p:cNvPr>
          <p:cNvSpPr txBox="1"/>
          <p:nvPr/>
        </p:nvSpPr>
        <p:spPr>
          <a:xfrm>
            <a:off x="1804497" y="1011534"/>
            <a:ext cx="4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Bob’s Password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AE8FC9-07B8-6242-939A-5144781D3E00}"/>
              </a:ext>
            </a:extLst>
          </p:cNvPr>
          <p:cNvSpPr txBox="1"/>
          <p:nvPr/>
        </p:nvSpPr>
        <p:spPr>
          <a:xfrm>
            <a:off x="6191556" y="4129521"/>
            <a:ext cx="3006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delle Sans SemiBold" panose="02000503000000020004" pitchFamily="2" charset="0"/>
              </a:rPr>
              <a:t>password</a:t>
            </a:r>
          </a:p>
        </p:txBody>
      </p:sp>
      <p:pic>
        <p:nvPicPr>
          <p:cNvPr id="25" name="Picture 24" descr="A picture containing shape&#10;&#10;Description automatically generated">
            <a:extLst>
              <a:ext uri="{FF2B5EF4-FFF2-40B4-BE49-F238E27FC236}">
                <a16:creationId xmlns:a16="http://schemas.microsoft.com/office/drawing/2014/main" id="{174AE5C9-8299-9C45-B018-3AA2F432F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208240" y="1811481"/>
            <a:ext cx="584775" cy="5346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5705B76-9BEA-344E-BA6E-0AC34B82712D}"/>
              </a:ext>
            </a:extLst>
          </p:cNvPr>
          <p:cNvSpPr txBox="1"/>
          <p:nvPr/>
        </p:nvSpPr>
        <p:spPr>
          <a:xfrm>
            <a:off x="3030323" y="4995412"/>
            <a:ext cx="780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ea74772789cf5f2d099101d1ca2ea8a2946de858acb2ddbca0635813dd8b9c49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94601D16-E35B-7B4C-9806-F5C1BFD33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18630" y="4265789"/>
            <a:ext cx="584775" cy="5346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954973-F3F4-5544-BA81-9755D2173807}"/>
              </a:ext>
            </a:extLst>
          </p:cNvPr>
          <p:cNvSpPr txBox="1"/>
          <p:nvPr/>
        </p:nvSpPr>
        <p:spPr>
          <a:xfrm>
            <a:off x="4903399" y="1614537"/>
            <a:ext cx="228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delle Sans SemiBold" panose="02000503000000020004" pitchFamily="2" charset="0"/>
              </a:rPr>
              <a:t>QxLoF1bgIDdeB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DC2E19-9CE1-AA4A-9808-3D6EF8CB170A}"/>
              </a:ext>
            </a:extLst>
          </p:cNvPr>
          <p:cNvSpPr txBox="1"/>
          <p:nvPr/>
        </p:nvSpPr>
        <p:spPr>
          <a:xfrm>
            <a:off x="4441010" y="4258186"/>
            <a:ext cx="2285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delle Sans SemiBold" panose="02000503000000020004" pitchFamily="2" charset="0"/>
              </a:rPr>
              <a:t>bv5PehSMfV11Cd</a:t>
            </a:r>
          </a:p>
        </p:txBody>
      </p:sp>
      <p:pic>
        <p:nvPicPr>
          <p:cNvPr id="17" name="Picture 16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D34111E8-271C-7D44-A097-FE3CF789C3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0746" y="3003060"/>
            <a:ext cx="1474655" cy="1474655"/>
          </a:xfrm>
          <a:prstGeom prst="rect">
            <a:avLst/>
          </a:prstGeom>
        </p:spPr>
      </p:pic>
      <p:pic>
        <p:nvPicPr>
          <p:cNvPr id="18" name="Picture 17" descr="A picture containing cup, indoor, table, sitting&#10;&#10;Description automatically generated">
            <a:extLst>
              <a:ext uri="{FF2B5EF4-FFF2-40B4-BE49-F238E27FC236}">
                <a16:creationId xmlns:a16="http://schemas.microsoft.com/office/drawing/2014/main" id="{FDE59760-D338-8645-BA80-3F5B2199A4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10596611" y="2654256"/>
            <a:ext cx="967334" cy="104140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AAC33F5-2668-D34E-BE21-1F11065D37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834032" y="2946851"/>
            <a:ext cx="1125838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1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9" grpId="0"/>
      <p:bldP spid="22" grpId="0"/>
      <p:bldP spid="27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6B5351-D141-4D0C-85DE-5E4FAED3FE0D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1231</TotalTime>
  <Words>261</Words>
  <Application>Microsoft Macintosh PowerPoint</Application>
  <PresentationFormat>Widescreen</PresentationFormat>
  <Paragraphs>83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Hashing</vt:lpstr>
      <vt:lpstr>Hashing Process</vt:lpstr>
      <vt:lpstr>Hashing Algorithms</vt:lpstr>
      <vt:lpstr>Use Case - Examples</vt:lpstr>
      <vt:lpstr>Salting</vt:lpstr>
      <vt:lpstr>Salting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97</cp:revision>
  <dcterms:created xsi:type="dcterms:W3CDTF">2019-03-13T18:02:49Z</dcterms:created>
  <dcterms:modified xsi:type="dcterms:W3CDTF">2020-11-02T16:17:13Z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