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1"/>
  </p:notesMasterIdLst>
  <p:sldIdLst>
    <p:sldId id="256" r:id="rId5"/>
    <p:sldId id="302" r:id="rId6"/>
    <p:sldId id="304" r:id="rId7"/>
    <p:sldId id="305" r:id="rId8"/>
    <p:sldId id="308" r:id="rId9"/>
    <p:sldId id="306" r:id="rId10"/>
    <p:sldId id="295" r:id="rId11"/>
    <p:sldId id="292" r:id="rId12"/>
    <p:sldId id="294" r:id="rId13"/>
    <p:sldId id="297" r:id="rId14"/>
    <p:sldId id="300" r:id="rId15"/>
    <p:sldId id="291" r:id="rId16"/>
    <p:sldId id="285" r:id="rId17"/>
    <p:sldId id="301" r:id="rId18"/>
    <p:sldId id="296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2"/>
            <p14:sldId id="304"/>
            <p14:sldId id="305"/>
            <p14:sldId id="308"/>
            <p14:sldId id="306"/>
            <p14:sldId id="295"/>
            <p14:sldId id="292"/>
            <p14:sldId id="294"/>
            <p14:sldId id="297"/>
            <p14:sldId id="300"/>
            <p14:sldId id="291"/>
            <p14:sldId id="285"/>
            <p14:sldId id="301"/>
            <p14:sldId id="296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2"/>
    <p:restoredTop sz="77778"/>
  </p:normalViewPr>
  <p:slideViewPr>
    <p:cSldViewPr snapToGrid="0" snapToObjects="1">
      <p:cViewPr varScale="1">
        <p:scale>
          <a:sx n="123" d="100"/>
          <a:sy n="123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voice and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2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1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92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origin authentication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a resolver to cryptographically verify that the data it received actually came from the zone where it believes the data originated.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integrity protection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 the resolver to know that the data hasn't been modified in transit since it was originally signed by the zone owner with the zone's private key.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Validates DNS responses</a:t>
            </a:r>
          </a:p>
          <a:p>
            <a:r>
              <a:rPr lang="en-US" sz="1200" dirty="0"/>
              <a:t> Uses public/private keys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Devices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Routers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Access Servers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Switches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Printers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Agent (runs on managed devices)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Management stations (monitor and control managed devices)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1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Managed Devices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Routers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Access Servers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Switches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Printers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Agent (runs on managed devices)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Management stations (monitor and control managed devices)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4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presents the list of supported cipher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decrypting the 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verifies the server is who it says it 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knows the server’s cipher suit choice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has the servers random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Client verifies the SSL cert with the 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9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28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8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Directory Services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Mention FTPS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User_icon_2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bitsum.com/serve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VoIP_phone" TargetMode="External"/><Relationship Id="rId5" Type="http://schemas.openxmlformats.org/officeDocument/2006/relationships/image" Target="../media/image17.jpeg"/><Relationship Id="rId4" Type="http://schemas.openxmlformats.org/officeDocument/2006/relationships/hyperlink" Target="https://bitsum.com/server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User_icon_2.svg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ux.stackexchange.com/questions/11826/need-an-icon-to-represent-a-certification-authority" TargetMode="External"/><Relationship Id="rId5" Type="http://schemas.openxmlformats.org/officeDocument/2006/relationships/image" Target="../media/image14.png"/><Relationship Id="rId10" Type="http://schemas.openxmlformats.org/officeDocument/2006/relationships/hyperlink" Target="https://bitsum.com/server/" TargetMode="External"/><Relationship Id="rId4" Type="http://schemas.openxmlformats.org/officeDocument/2006/relationships/hyperlink" Target="https://en.wikipedia.org/wiki/File:Email_Shiny_Icon.svg" TargetMode="Externa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laptop-pn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bitsum.com/server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quality-hook-check-mark-ticked-off-500950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laptop-png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://ux.stackexchange.com/questions/11826/need-an-icon-to-represent-a-certification-authority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User_icon_2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bitsum.com/server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User_icon_2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bitsum.com/serve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User_icon_2.svg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commons.wikimedia.org/wiki/File:Document_icon_(the_Noun_Project_27904)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://www.pngall.com/key-pn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commons.wikimedia.org/wiki/File:Lock_font_awesome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User_icon_2.svg" TargetMode="External"/><Relationship Id="rId13" Type="http://schemas.openxmlformats.org/officeDocument/2006/relationships/image" Target="../media/image13.png"/><Relationship Id="rId18" Type="http://schemas.openxmlformats.org/officeDocument/2006/relationships/hyperlink" Target="https://pixabay.com/en/quality-hook-check-mark-ticked-off-500950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commons.wikimedia.org/wiki/File:Document_icon_(the_Noun_Project_27904).svg" TargetMode="Externa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hyperlink" Target="http://ux.stackexchange.com/questions/11826/need-an-icon-to-represent-a-certification-authorit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http://www.pngall.com/key-pn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commons.wikimedia.org/wiki/File:Lock_font_awesome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User_icon_2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laptop-pn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bitsum.com/serv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laptop-pn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bitsum.com/serve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laptop-png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bitsum.com/ser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Port 443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- </a:t>
            </a:r>
            <a:r>
              <a:rPr lang="en-US" sz="4000" dirty="0"/>
              <a:t>HTTPS</a:t>
            </a:r>
            <a:endParaRPr lang="en-US" sz="4000" dirty="0">
              <a:latin typeface="Adelle Sans SemiBold" panose="02000503000000020004" pitchFamily="2" charset="0"/>
            </a:endParaRPr>
          </a:p>
        </p:txBody>
      </p:sp>
      <p:pic>
        <p:nvPicPr>
          <p:cNvPr id="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98C65EE-8CC5-3942-96D1-A3AA8CF3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09651" y="2950938"/>
            <a:ext cx="1715663" cy="1715663"/>
          </a:xfrm>
          <a:prstGeom prst="rect">
            <a:avLst/>
          </a:prstGeom>
        </p:spPr>
      </p:pic>
      <p:pic>
        <p:nvPicPr>
          <p:cNvPr id="5" name="Picture 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F19636A5-ED05-1D4C-94A3-DDF48880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56531" y="2393866"/>
            <a:ext cx="3492500" cy="27940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CAA3F4-B3AC-1841-881D-B980430C3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4401" y="2510119"/>
            <a:ext cx="1963615" cy="1963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8DBC1-A8C0-4347-B503-478841540D0C}"/>
              </a:ext>
            </a:extLst>
          </p:cNvPr>
          <p:cNvSpPr txBox="1"/>
          <p:nvPr/>
        </p:nvSpPr>
        <p:spPr>
          <a:xfrm>
            <a:off x="8989220" y="2393866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38D82-02AB-A845-A9E2-05DBF18D141C}"/>
              </a:ext>
            </a:extLst>
          </p:cNvPr>
          <p:cNvSpPr txBox="1"/>
          <p:nvPr/>
        </p:nvSpPr>
        <p:spPr>
          <a:xfrm>
            <a:off x="2245737" y="2168030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AAF7A9-B18B-4B45-88CD-3C267ED34FF2}"/>
              </a:ext>
            </a:extLst>
          </p:cNvPr>
          <p:cNvCxnSpPr>
            <a:cxnSpLocks/>
          </p:cNvCxnSpPr>
          <p:nvPr/>
        </p:nvCxnSpPr>
        <p:spPr>
          <a:xfrm>
            <a:off x="4679037" y="3579984"/>
            <a:ext cx="431018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A80D75-95F6-EF47-A0B6-09846C2ECE2A}"/>
              </a:ext>
            </a:extLst>
          </p:cNvPr>
          <p:cNvSpPr txBox="1"/>
          <p:nvPr/>
        </p:nvSpPr>
        <p:spPr>
          <a:xfrm>
            <a:off x="5325253" y="3110233"/>
            <a:ext cx="301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Secure HTTP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18580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Port 5004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- SRTP</a:t>
            </a:r>
          </a:p>
        </p:txBody>
      </p:sp>
      <p:pic>
        <p:nvPicPr>
          <p:cNvPr id="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C9F17A50-AF09-FB48-8C72-B7443408D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65048" y="1389432"/>
            <a:ext cx="1715663" cy="1715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715C6B-3AB7-DE4A-9BE0-73D9E23E2CB3}"/>
              </a:ext>
            </a:extLst>
          </p:cNvPr>
          <p:cNvSpPr txBox="1"/>
          <p:nvPr/>
        </p:nvSpPr>
        <p:spPr>
          <a:xfrm>
            <a:off x="3475469" y="2735763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 Messages</a:t>
            </a:r>
          </a:p>
        </p:txBody>
      </p:sp>
      <p:pic>
        <p:nvPicPr>
          <p:cNvPr id="7" name="Picture 6" descr="A close up of electronics&#10;&#10;Description automatically generated">
            <a:extLst>
              <a:ext uri="{FF2B5EF4-FFF2-40B4-BE49-F238E27FC236}">
                <a16:creationId xmlns:a16="http://schemas.microsoft.com/office/drawing/2014/main" id="{E728181F-F364-8547-8B4C-E8E217DEA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88131" y="3776257"/>
            <a:ext cx="2006600" cy="2298700"/>
          </a:xfrm>
          <a:prstGeom prst="rect">
            <a:avLst/>
          </a:prstGeom>
        </p:spPr>
      </p:pic>
      <p:pic>
        <p:nvPicPr>
          <p:cNvPr id="9" name="Picture 8" descr="A close up of electronics&#10;&#10;Description automatically generated">
            <a:extLst>
              <a:ext uri="{FF2B5EF4-FFF2-40B4-BE49-F238E27FC236}">
                <a16:creationId xmlns:a16="http://schemas.microsoft.com/office/drawing/2014/main" id="{2271D8B2-3C63-2349-AFC7-C308E3760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5189" y="3776257"/>
            <a:ext cx="2006600" cy="229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D59D4A-A216-3F46-9A25-25078584DAAF}"/>
              </a:ext>
            </a:extLst>
          </p:cNvPr>
          <p:cNvSpPr txBox="1"/>
          <p:nvPr/>
        </p:nvSpPr>
        <p:spPr>
          <a:xfrm>
            <a:off x="5296100" y="1063578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VOIP PBX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CF87D-7EA8-C646-982D-624456781C29}"/>
              </a:ext>
            </a:extLst>
          </p:cNvPr>
          <p:cNvSpPr txBox="1"/>
          <p:nvPr/>
        </p:nvSpPr>
        <p:spPr>
          <a:xfrm>
            <a:off x="6861514" y="2766872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 Messages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EC5F57-0DBC-544E-B7F8-783FFA79342C}"/>
              </a:ext>
            </a:extLst>
          </p:cNvPr>
          <p:cNvCxnSpPr>
            <a:cxnSpLocks/>
          </p:cNvCxnSpPr>
          <p:nvPr/>
        </p:nvCxnSpPr>
        <p:spPr>
          <a:xfrm flipH="1">
            <a:off x="4184250" y="3081743"/>
            <a:ext cx="944195" cy="96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44AA63-65E5-7646-AE68-1C890D2DFDB6}"/>
              </a:ext>
            </a:extLst>
          </p:cNvPr>
          <p:cNvCxnSpPr>
            <a:cxnSpLocks/>
          </p:cNvCxnSpPr>
          <p:nvPr/>
        </p:nvCxnSpPr>
        <p:spPr>
          <a:xfrm>
            <a:off x="6472729" y="2951538"/>
            <a:ext cx="1027886" cy="104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93E213-9959-D64C-B70B-CAD498E465F9}"/>
              </a:ext>
            </a:extLst>
          </p:cNvPr>
          <p:cNvSpPr txBox="1"/>
          <p:nvPr/>
        </p:nvSpPr>
        <p:spPr>
          <a:xfrm>
            <a:off x="5210596" y="4835613"/>
            <a:ext cx="12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RTP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9AE02E-A854-B64C-9B82-87A073EC31AE}"/>
              </a:ext>
            </a:extLst>
          </p:cNvPr>
          <p:cNvCxnSpPr/>
          <p:nvPr/>
        </p:nvCxnSpPr>
        <p:spPr>
          <a:xfrm>
            <a:off x="4797778" y="4560711"/>
            <a:ext cx="20637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DEF2B6-B0C9-1E4A-9934-5FE484EA6508}"/>
              </a:ext>
            </a:extLst>
          </p:cNvPr>
          <p:cNvSpPr txBox="1"/>
          <p:nvPr/>
        </p:nvSpPr>
        <p:spPr>
          <a:xfrm>
            <a:off x="2964652" y="5849179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VOIP Phone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B3344-4C69-6341-8968-46A0AC2B149C}"/>
              </a:ext>
            </a:extLst>
          </p:cNvPr>
          <p:cNvSpPr txBox="1"/>
          <p:nvPr/>
        </p:nvSpPr>
        <p:spPr>
          <a:xfrm>
            <a:off x="7441420" y="5849179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VOIP Phone</a:t>
            </a:r>
          </a:p>
        </p:txBody>
      </p:sp>
    </p:spTree>
    <p:extLst>
      <p:ext uri="{BB962C8B-B14F-4D97-AF65-F5344CB8AC3E}">
        <p14:creationId xmlns:p14="http://schemas.microsoft.com/office/powerpoint/2010/main" val="21523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20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E508B7F-AE9D-2F44-B837-722C586E7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81494" y="1142810"/>
            <a:ext cx="1219200" cy="12192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S/MIME</a:t>
            </a:r>
          </a:p>
          <a:p>
            <a:pPr lvl="1"/>
            <a:r>
              <a:rPr lang="en-US" sz="2800" dirty="0"/>
              <a:t> Digitally sign and encrypt emails</a:t>
            </a:r>
          </a:p>
          <a:p>
            <a:pPr lvl="1"/>
            <a:r>
              <a:rPr lang="en-US" sz="2800" dirty="0"/>
              <a:t> Uses public key cryptography</a:t>
            </a:r>
          </a:p>
          <a:p>
            <a:r>
              <a:rPr lang="en-US" sz="3200" dirty="0"/>
              <a:t>POP3S</a:t>
            </a:r>
          </a:p>
          <a:p>
            <a:pPr lvl="1"/>
            <a:r>
              <a:rPr lang="en-US" sz="3000" dirty="0"/>
              <a:t> </a:t>
            </a:r>
            <a:r>
              <a:rPr lang="en-US" sz="2800" dirty="0"/>
              <a:t>Secure inbound email</a:t>
            </a:r>
          </a:p>
          <a:p>
            <a:pPr lvl="1"/>
            <a:r>
              <a:rPr lang="en-US" sz="2800" dirty="0"/>
              <a:t> SSL Port 465</a:t>
            </a:r>
          </a:p>
          <a:p>
            <a:pPr lvl="1"/>
            <a:r>
              <a:rPr lang="en-US" sz="2800" dirty="0"/>
              <a:t> TLS Port 587</a:t>
            </a:r>
          </a:p>
          <a:p>
            <a:r>
              <a:rPr lang="en-US" sz="3200" dirty="0"/>
              <a:t>IMAPS</a:t>
            </a:r>
          </a:p>
          <a:p>
            <a:pPr lvl="1"/>
            <a:r>
              <a:rPr lang="en-US" sz="2800" dirty="0"/>
              <a:t>Secure outbound email</a:t>
            </a:r>
          </a:p>
          <a:p>
            <a:pPr lvl="1"/>
            <a:r>
              <a:rPr lang="en-US" sz="2800" dirty="0"/>
              <a:t>Port 993</a:t>
            </a:r>
            <a:br>
              <a:rPr lang="en-US" sz="3000" dirty="0"/>
            </a:br>
            <a:endParaRPr lang="en-US" sz="3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4100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- Email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668639A2-CD54-8043-9D29-FE28D1B0E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08268" y="1934387"/>
            <a:ext cx="736070" cy="55033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ECE64F6-4ED2-7045-A256-F314A88965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53868" y="3505233"/>
            <a:ext cx="1128712" cy="1128712"/>
          </a:xfrm>
          <a:prstGeom prst="rect">
            <a:avLst/>
          </a:prstGeom>
        </p:spPr>
      </p:pic>
      <p:pic>
        <p:nvPicPr>
          <p:cNvPr id="11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25DEAF55-15D2-8742-B9A3-F8320F761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608427" y="2789943"/>
            <a:ext cx="935751" cy="93575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2A2BDFE-51AE-A842-8633-D29A1BCD9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03796" y="2789754"/>
            <a:ext cx="504472" cy="50447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1047874-81AE-234B-817A-D342507E45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26935" y="5211281"/>
            <a:ext cx="1128712" cy="1128712"/>
          </a:xfrm>
          <a:prstGeom prst="rect">
            <a:avLst/>
          </a:prstGeom>
        </p:spPr>
      </p:pic>
      <p:pic>
        <p:nvPicPr>
          <p:cNvPr id="1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FDFA9B65-E4D6-F24E-BA6A-D95E70F1AE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981494" y="4495991"/>
            <a:ext cx="935751" cy="93575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B93FA47-ACA4-CC4A-8E8E-74BDBDE15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64098" y="5459904"/>
            <a:ext cx="504472" cy="50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1227 L -0.04128 0.1523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04141 -0.1037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DNSSEC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D97225-0844-9B4C-BAD7-6E88B5CBFEB2}"/>
              </a:ext>
            </a:extLst>
          </p:cNvPr>
          <p:cNvSpPr txBox="1"/>
          <p:nvPr/>
        </p:nvSpPr>
        <p:spPr>
          <a:xfrm>
            <a:off x="2092422" y="2235327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Client</a:t>
            </a:r>
          </a:p>
        </p:txBody>
      </p:sp>
      <p:pic>
        <p:nvPicPr>
          <p:cNvPr id="41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566E926B-A5A1-BE4A-82E1-B38BC8F9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16985" y="2821244"/>
            <a:ext cx="1715663" cy="17156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A3A66C-30BD-F548-8317-DBBBD8B007D2}"/>
              </a:ext>
            </a:extLst>
          </p:cNvPr>
          <p:cNvSpPr txBox="1"/>
          <p:nvPr/>
        </p:nvSpPr>
        <p:spPr>
          <a:xfrm>
            <a:off x="8323176" y="2455633"/>
            <a:ext cx="201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ITProTV</a:t>
            </a:r>
            <a:r>
              <a:rPr lang="en-US" dirty="0"/>
              <a:t> DNS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A60032-5938-4442-8CE3-12B4E54F3D8D}"/>
              </a:ext>
            </a:extLst>
          </p:cNvPr>
          <p:cNvCxnSpPr>
            <a:cxnSpLocks/>
          </p:cNvCxnSpPr>
          <p:nvPr/>
        </p:nvCxnSpPr>
        <p:spPr>
          <a:xfrm>
            <a:off x="3906802" y="3647718"/>
            <a:ext cx="431018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1CA0BA7-DA13-4A4A-85E8-21BC9ABE7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66414" y="2559682"/>
            <a:ext cx="2088124" cy="20881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DDA8E0-CD0C-3E45-88B1-BE71561F2C35}"/>
              </a:ext>
            </a:extLst>
          </p:cNvPr>
          <p:cNvSpPr txBox="1"/>
          <p:nvPr/>
        </p:nvSpPr>
        <p:spPr>
          <a:xfrm>
            <a:off x="4900422" y="3244334"/>
            <a:ext cx="250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is </a:t>
            </a:r>
            <a:r>
              <a:rPr lang="en-US" dirty="0" err="1"/>
              <a:t>www.itpro.tv</a:t>
            </a:r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547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DNSSEC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D97225-0844-9B4C-BAD7-6E88B5CBFEB2}"/>
              </a:ext>
            </a:extLst>
          </p:cNvPr>
          <p:cNvSpPr txBox="1"/>
          <p:nvPr/>
        </p:nvSpPr>
        <p:spPr>
          <a:xfrm>
            <a:off x="2092422" y="2235327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 Client</a:t>
            </a:r>
          </a:p>
        </p:txBody>
      </p:sp>
      <p:pic>
        <p:nvPicPr>
          <p:cNvPr id="41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566E926B-A5A1-BE4A-82E1-B38BC8F9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16985" y="2821244"/>
            <a:ext cx="1715663" cy="17156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A3A66C-30BD-F548-8317-DBBBD8B007D2}"/>
              </a:ext>
            </a:extLst>
          </p:cNvPr>
          <p:cNvSpPr txBox="1"/>
          <p:nvPr/>
        </p:nvSpPr>
        <p:spPr>
          <a:xfrm>
            <a:off x="8323176" y="2455633"/>
            <a:ext cx="201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ITProTV</a:t>
            </a:r>
            <a:r>
              <a:rPr lang="en-US" dirty="0"/>
              <a:t> DNS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A60032-5938-4442-8CE3-12B4E54F3D8D}"/>
              </a:ext>
            </a:extLst>
          </p:cNvPr>
          <p:cNvCxnSpPr>
            <a:cxnSpLocks/>
          </p:cNvCxnSpPr>
          <p:nvPr/>
        </p:nvCxnSpPr>
        <p:spPr>
          <a:xfrm>
            <a:off x="3906802" y="3647718"/>
            <a:ext cx="4310183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65DD0E-AD85-774E-B7B5-22ED1F4DDFFD}"/>
              </a:ext>
            </a:extLst>
          </p:cNvPr>
          <p:cNvSpPr txBox="1"/>
          <p:nvPr/>
        </p:nvSpPr>
        <p:spPr>
          <a:xfrm>
            <a:off x="8712066" y="4507274"/>
            <a:ext cx="326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www.itpro.tv</a:t>
            </a:r>
            <a:r>
              <a:rPr lang="en-US" dirty="0"/>
              <a:t> is at </a:t>
            </a:r>
            <a:r>
              <a:rPr lang="en-US" dirty="0" err="1"/>
              <a:t>xxx.xxx.xxx.xxx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CA0BA7-DA13-4A4A-85E8-21BC9ABE7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66414" y="2559682"/>
            <a:ext cx="2088124" cy="2088124"/>
          </a:xfrm>
          <a:prstGeom prst="rect">
            <a:avLst/>
          </a:prstGeom>
        </p:spPr>
      </p:pic>
      <p:pic>
        <p:nvPicPr>
          <p:cNvPr id="9" name="Picture 8" descr="Shape, logo, arrow&#10;&#10;Description automatically generated">
            <a:extLst>
              <a:ext uri="{FF2B5EF4-FFF2-40B4-BE49-F238E27FC236}">
                <a16:creationId xmlns:a16="http://schemas.microsoft.com/office/drawing/2014/main" id="{0288F0A3-55C1-5749-B1C6-CB1D9C2CE8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424608" y="2419993"/>
            <a:ext cx="1349939" cy="1349939"/>
          </a:xfrm>
          <a:prstGeom prst="rect">
            <a:avLst/>
          </a:prstGeom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9D4117C9-43A8-AA4E-94B3-F857CB30E2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50264" y="3670822"/>
            <a:ext cx="612042" cy="4576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A72F4E-6FB7-254F-9DD1-28066378BB6D}"/>
              </a:ext>
            </a:extLst>
          </p:cNvPr>
          <p:cNvSpPr txBox="1"/>
          <p:nvPr/>
        </p:nvSpPr>
        <p:spPr>
          <a:xfrm>
            <a:off x="9483976" y="4159389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Signed response</a:t>
            </a:r>
          </a:p>
        </p:txBody>
      </p:sp>
      <p:pic>
        <p:nvPicPr>
          <p:cNvPr id="22" name="Picture 21" descr="A picture containing icon&#10;&#10;Description automatically generated">
            <a:extLst>
              <a:ext uri="{FF2B5EF4-FFF2-40B4-BE49-F238E27FC236}">
                <a16:creationId xmlns:a16="http://schemas.microsoft.com/office/drawing/2014/main" id="{E6270022-4673-E446-B52C-7717DFD97C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80899" y="4419005"/>
            <a:ext cx="612042" cy="4576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DDA8E0-CD0C-3E45-88B1-BE71561F2C35}"/>
              </a:ext>
            </a:extLst>
          </p:cNvPr>
          <p:cNvSpPr txBox="1"/>
          <p:nvPr/>
        </p:nvSpPr>
        <p:spPr>
          <a:xfrm>
            <a:off x="5147282" y="3234412"/>
            <a:ext cx="326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www.itpro.tv</a:t>
            </a:r>
            <a:r>
              <a:rPr lang="en-US" dirty="0"/>
              <a:t> is at </a:t>
            </a:r>
            <a:r>
              <a:rPr lang="en-US" dirty="0" err="1"/>
              <a:t>xxx.xxx.xxx.xxx</a:t>
            </a:r>
            <a:endParaRPr lang="en-US" dirty="0"/>
          </a:p>
        </p:txBody>
      </p:sp>
      <p:pic>
        <p:nvPicPr>
          <p:cNvPr id="14" name="Picture 13" descr="Shape, logo, arrow&#10;&#10;Description automatically generated">
            <a:extLst>
              <a:ext uri="{FF2B5EF4-FFF2-40B4-BE49-F238E27FC236}">
                <a16:creationId xmlns:a16="http://schemas.microsoft.com/office/drawing/2014/main" id="{279A69D7-8945-E447-9724-79B380D017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10940" y="4011464"/>
            <a:ext cx="1272681" cy="1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13372 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9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4" grpId="0"/>
      <p:bldP spid="2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 Network Management Protocol</a:t>
            </a:r>
          </a:p>
          <a:p>
            <a:r>
              <a:rPr lang="en-US" sz="2800" dirty="0"/>
              <a:t>Collects information on managed devices</a:t>
            </a:r>
          </a:p>
          <a:p>
            <a:r>
              <a:rPr lang="en-US" sz="2800" dirty="0"/>
              <a:t>Network monitoring and configuration</a:t>
            </a:r>
          </a:p>
          <a:p>
            <a:r>
              <a:rPr lang="en-US" sz="2800" dirty="0"/>
              <a:t>Components</a:t>
            </a:r>
          </a:p>
          <a:p>
            <a:pPr lvl="1"/>
            <a:r>
              <a:rPr lang="en-US" sz="2200" dirty="0"/>
              <a:t>Managed devices</a:t>
            </a:r>
          </a:p>
          <a:p>
            <a:pPr lvl="1"/>
            <a:r>
              <a:rPr lang="en-US" sz="2200" dirty="0"/>
              <a:t>Agent</a:t>
            </a:r>
          </a:p>
          <a:p>
            <a:pPr lvl="1"/>
            <a:r>
              <a:rPr lang="en-US" sz="2200" dirty="0"/>
              <a:t>Management station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- SNMP</a:t>
            </a:r>
          </a:p>
        </p:txBody>
      </p:sp>
    </p:spTree>
    <p:extLst>
      <p:ext uri="{BB962C8B-B14F-4D97-AF65-F5344CB8AC3E}">
        <p14:creationId xmlns:p14="http://schemas.microsoft.com/office/powerpoint/2010/main" val="280562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SNMP</a:t>
            </a:r>
          </a:p>
          <a:p>
            <a:pPr lvl="1"/>
            <a:r>
              <a:rPr lang="en-US" sz="2400" dirty="0"/>
              <a:t>Poor security</a:t>
            </a:r>
          </a:p>
          <a:p>
            <a:pPr lvl="1"/>
            <a:r>
              <a:rPr lang="en-US" sz="2400" dirty="0"/>
              <a:t>Community string (ID or password)</a:t>
            </a:r>
          </a:p>
          <a:p>
            <a:r>
              <a:rPr lang="en-US" sz="2800" dirty="0"/>
              <a:t>SNMPv2</a:t>
            </a:r>
          </a:p>
          <a:p>
            <a:pPr lvl="1"/>
            <a:r>
              <a:rPr lang="en-US" sz="2400" dirty="0"/>
              <a:t>Poor Security</a:t>
            </a:r>
          </a:p>
          <a:p>
            <a:pPr lvl="1"/>
            <a:r>
              <a:rPr lang="en-US" sz="2400" dirty="0"/>
              <a:t>Community string (ID or password)</a:t>
            </a:r>
          </a:p>
          <a:p>
            <a:r>
              <a:rPr lang="en-US" sz="2800" dirty="0"/>
              <a:t>SNMPv3</a:t>
            </a:r>
          </a:p>
          <a:p>
            <a:pPr lvl="1"/>
            <a:r>
              <a:rPr lang="en-US" sz="2600" dirty="0"/>
              <a:t> Enhanced Security</a:t>
            </a:r>
          </a:p>
          <a:p>
            <a:pPr lvl="1"/>
            <a:r>
              <a:rPr lang="en-US" sz="2600" dirty="0"/>
              <a:t> Adds Encryption</a:t>
            </a:r>
          </a:p>
          <a:p>
            <a:pPr lvl="1"/>
            <a:r>
              <a:rPr lang="en-US" sz="2600" dirty="0"/>
              <a:t> Adds Authentication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- SNMP</a:t>
            </a:r>
          </a:p>
        </p:txBody>
      </p:sp>
    </p:spTree>
    <p:extLst>
      <p:ext uri="{BB962C8B-B14F-4D97-AF65-F5344CB8AC3E}">
        <p14:creationId xmlns:p14="http://schemas.microsoft.com/office/powerpoint/2010/main" val="26753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– </a:t>
            </a:r>
            <a:r>
              <a:rPr lang="en-US" sz="4000" dirty="0"/>
              <a:t>TLS Handshake</a:t>
            </a:r>
            <a:endParaRPr lang="en-US" sz="4000" dirty="0">
              <a:latin typeface="Adelle Sans SemiBold" panose="02000503000000020004" pitchFamily="2" charset="0"/>
            </a:endParaRPr>
          </a:p>
        </p:txBody>
      </p:sp>
      <p:pic>
        <p:nvPicPr>
          <p:cNvPr id="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98C65EE-8CC5-3942-96D1-A3AA8CF3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60889" y="1795952"/>
            <a:ext cx="1484506" cy="1484506"/>
          </a:xfrm>
          <a:prstGeom prst="rect">
            <a:avLst/>
          </a:prstGeom>
        </p:spPr>
      </p:pic>
      <p:pic>
        <p:nvPicPr>
          <p:cNvPr id="5" name="Picture 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F19636A5-ED05-1D4C-94A3-DDF48880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3887" y="1594846"/>
            <a:ext cx="2546086" cy="203686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CAA3F4-B3AC-1841-881D-B980430C3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78721" y="1842546"/>
            <a:ext cx="1755565" cy="1755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8DBC1-A8C0-4347-B503-478841540D0C}"/>
              </a:ext>
            </a:extLst>
          </p:cNvPr>
          <p:cNvSpPr txBox="1"/>
          <p:nvPr/>
        </p:nvSpPr>
        <p:spPr>
          <a:xfrm>
            <a:off x="9463727" y="112778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38D82-02AB-A845-A9E2-05DBF18D141C}"/>
              </a:ext>
            </a:extLst>
          </p:cNvPr>
          <p:cNvSpPr txBox="1"/>
          <p:nvPr/>
        </p:nvSpPr>
        <p:spPr>
          <a:xfrm>
            <a:off x="2110653" y="121795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delle Sans" panose="02000503000000020004" pitchFamily="2" charset="0"/>
              </a:rPr>
              <a:t>Client</a:t>
            </a:r>
            <a:endParaRPr lang="en-US" dirty="0">
              <a:latin typeface="Adelle Sans" panose="02000503000000020004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AAF7A9-B18B-4B45-88CD-3C267ED34FF2}"/>
              </a:ext>
            </a:extLst>
          </p:cNvPr>
          <p:cNvCxnSpPr>
            <a:cxnSpLocks/>
          </p:cNvCxnSpPr>
          <p:nvPr/>
        </p:nvCxnSpPr>
        <p:spPr>
          <a:xfrm>
            <a:off x="4346528" y="2343466"/>
            <a:ext cx="431018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A80D75-95F6-EF47-A0B6-09846C2ECE2A}"/>
              </a:ext>
            </a:extLst>
          </p:cNvPr>
          <p:cNvSpPr txBox="1"/>
          <p:nvPr/>
        </p:nvSpPr>
        <p:spPr>
          <a:xfrm>
            <a:off x="578721" y="3927806"/>
            <a:ext cx="471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delle Sans" panose="02000503000000020004" pitchFamily="2" charset="0"/>
              </a:rPr>
              <a:t> Which TLS version do you want to use?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588DF-E4D6-B14F-9C59-902FFD82F995}"/>
              </a:ext>
            </a:extLst>
          </p:cNvPr>
          <p:cNvSpPr txBox="1"/>
          <p:nvPr/>
        </p:nvSpPr>
        <p:spPr>
          <a:xfrm>
            <a:off x="4750251" y="232205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 TLS 1.0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CE7CB-501B-DD42-B5E2-452291DC365A}"/>
              </a:ext>
            </a:extLst>
          </p:cNvPr>
          <p:cNvSpPr txBox="1"/>
          <p:nvPr/>
        </p:nvSpPr>
        <p:spPr>
          <a:xfrm>
            <a:off x="5943697" y="233245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 TLS 1.2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CE2534-4856-CC40-8D9F-478D928F73F1}"/>
              </a:ext>
            </a:extLst>
          </p:cNvPr>
          <p:cNvSpPr txBox="1"/>
          <p:nvPr/>
        </p:nvSpPr>
        <p:spPr>
          <a:xfrm>
            <a:off x="7124523" y="232205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 TLS 1.3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65332-24D4-8144-8D3D-8185BE02D509}"/>
              </a:ext>
            </a:extLst>
          </p:cNvPr>
          <p:cNvSpPr txBox="1"/>
          <p:nvPr/>
        </p:nvSpPr>
        <p:spPr>
          <a:xfrm>
            <a:off x="163097" y="4624007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 Which cipher suites supported + random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68943-72FD-8748-B844-D4195FA24D40}"/>
              </a:ext>
            </a:extLst>
          </p:cNvPr>
          <p:cNvSpPr txBox="1"/>
          <p:nvPr/>
        </p:nvSpPr>
        <p:spPr>
          <a:xfrm>
            <a:off x="3883036" y="1859951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 Which cipher suites supported + random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10EA4-ECCA-8641-A319-83795C38D6B7}"/>
              </a:ext>
            </a:extLst>
          </p:cNvPr>
          <p:cNvSpPr txBox="1"/>
          <p:nvPr/>
        </p:nvSpPr>
        <p:spPr>
          <a:xfrm>
            <a:off x="1858835" y="355847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 Hello!</a:t>
            </a:r>
          </a:p>
        </p:txBody>
      </p:sp>
    </p:spTree>
    <p:extLst>
      <p:ext uri="{BB962C8B-B14F-4D97-AF65-F5344CB8AC3E}">
        <p14:creationId xmlns:p14="http://schemas.microsoft.com/office/powerpoint/2010/main" val="3768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9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– </a:t>
            </a:r>
            <a:r>
              <a:rPr lang="en-US" sz="4000" dirty="0"/>
              <a:t>TLS Handshake</a:t>
            </a:r>
            <a:endParaRPr lang="en-US" sz="4000" dirty="0">
              <a:latin typeface="Adelle Sans SemiBold" panose="02000503000000020004" pitchFamily="2" charset="0"/>
            </a:endParaRPr>
          </a:p>
        </p:txBody>
      </p:sp>
      <p:pic>
        <p:nvPicPr>
          <p:cNvPr id="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98C65EE-8CC5-3942-96D1-A3AA8CF3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60889" y="2717610"/>
            <a:ext cx="1484506" cy="1484506"/>
          </a:xfrm>
          <a:prstGeom prst="rect">
            <a:avLst/>
          </a:prstGeom>
        </p:spPr>
      </p:pic>
      <p:pic>
        <p:nvPicPr>
          <p:cNvPr id="5" name="Picture 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F19636A5-ED05-1D4C-94A3-DDF48880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3887" y="2516504"/>
            <a:ext cx="2546086" cy="203686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CAA3F4-B3AC-1841-881D-B980430C3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78721" y="2764204"/>
            <a:ext cx="1755565" cy="1755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8DBC1-A8C0-4347-B503-478841540D0C}"/>
              </a:ext>
            </a:extLst>
          </p:cNvPr>
          <p:cNvSpPr txBox="1"/>
          <p:nvPr/>
        </p:nvSpPr>
        <p:spPr>
          <a:xfrm>
            <a:off x="9359818" y="213120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38D82-02AB-A845-A9E2-05DBF18D141C}"/>
              </a:ext>
            </a:extLst>
          </p:cNvPr>
          <p:cNvSpPr txBox="1"/>
          <p:nvPr/>
        </p:nvSpPr>
        <p:spPr>
          <a:xfrm>
            <a:off x="2110653" y="21396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AAF7A9-B18B-4B45-88CD-3C267ED34FF2}"/>
              </a:ext>
            </a:extLst>
          </p:cNvPr>
          <p:cNvCxnSpPr>
            <a:cxnSpLocks/>
          </p:cNvCxnSpPr>
          <p:nvPr/>
        </p:nvCxnSpPr>
        <p:spPr>
          <a:xfrm>
            <a:off x="4005442" y="3845694"/>
            <a:ext cx="4784690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80E4FB-3D69-2E4E-85F1-6FE3A1B91F4E}"/>
              </a:ext>
            </a:extLst>
          </p:cNvPr>
          <p:cNvSpPr txBox="1"/>
          <p:nvPr/>
        </p:nvSpPr>
        <p:spPr>
          <a:xfrm>
            <a:off x="9513150" y="445656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Hello!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B51425-641B-D142-B6D7-561CD79C37FB}"/>
              </a:ext>
            </a:extLst>
          </p:cNvPr>
          <p:cNvSpPr txBox="1"/>
          <p:nvPr/>
        </p:nvSpPr>
        <p:spPr>
          <a:xfrm>
            <a:off x="4303006" y="3283688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Random, chosen cipher suite, certificate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450ABD-983E-DB49-97C4-65CA8113DE76}"/>
              </a:ext>
            </a:extLst>
          </p:cNvPr>
          <p:cNvSpPr txBox="1"/>
          <p:nvPr/>
        </p:nvSpPr>
        <p:spPr>
          <a:xfrm>
            <a:off x="7815684" y="4956797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Random, chosen cipher suite, certificate</a:t>
            </a:r>
          </a:p>
        </p:txBody>
      </p:sp>
    </p:spTree>
    <p:extLst>
      <p:ext uri="{BB962C8B-B14F-4D97-AF65-F5344CB8AC3E}">
        <p14:creationId xmlns:p14="http://schemas.microsoft.com/office/powerpoint/2010/main" val="115021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– </a:t>
            </a:r>
            <a:r>
              <a:rPr lang="en-US" sz="4000" dirty="0"/>
              <a:t>TLS Handshake</a:t>
            </a:r>
            <a:endParaRPr lang="en-US" sz="4000" dirty="0">
              <a:latin typeface="Adelle Sans SemiBold" panose="02000503000000020004" pitchFamily="2" charset="0"/>
            </a:endParaRPr>
          </a:p>
        </p:txBody>
      </p:sp>
      <p:pic>
        <p:nvPicPr>
          <p:cNvPr id="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98C65EE-8CC5-3942-96D1-A3AA8CF3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60889" y="1795952"/>
            <a:ext cx="1484506" cy="1484506"/>
          </a:xfrm>
          <a:prstGeom prst="rect">
            <a:avLst/>
          </a:prstGeom>
        </p:spPr>
      </p:pic>
      <p:pic>
        <p:nvPicPr>
          <p:cNvPr id="5" name="Picture 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F19636A5-ED05-1D4C-94A3-DDF48880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3887" y="1594846"/>
            <a:ext cx="2546086" cy="203686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CAA3F4-B3AC-1841-881D-B980430C3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78721" y="1842546"/>
            <a:ext cx="1755565" cy="1755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8DBC1-A8C0-4347-B503-478841540D0C}"/>
              </a:ext>
            </a:extLst>
          </p:cNvPr>
          <p:cNvSpPr txBox="1"/>
          <p:nvPr/>
        </p:nvSpPr>
        <p:spPr>
          <a:xfrm>
            <a:off x="9363303" y="11746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38D82-02AB-A845-A9E2-05DBF18D141C}"/>
              </a:ext>
            </a:extLst>
          </p:cNvPr>
          <p:cNvSpPr txBox="1"/>
          <p:nvPr/>
        </p:nvSpPr>
        <p:spPr>
          <a:xfrm>
            <a:off x="2176709" y="122551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AAF7A9-B18B-4B45-88CD-3C267ED34FF2}"/>
              </a:ext>
            </a:extLst>
          </p:cNvPr>
          <p:cNvCxnSpPr>
            <a:cxnSpLocks/>
          </p:cNvCxnSpPr>
          <p:nvPr/>
        </p:nvCxnSpPr>
        <p:spPr>
          <a:xfrm>
            <a:off x="4346528" y="2343466"/>
            <a:ext cx="478469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E5AB8BEC-D4B8-1E46-AFEC-21CD6C8E37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76271" y="4516740"/>
            <a:ext cx="924106" cy="9241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D3DC2F-F397-ED4D-A2A6-9BCFC4581800}"/>
              </a:ext>
            </a:extLst>
          </p:cNvPr>
          <p:cNvSpPr txBox="1"/>
          <p:nvPr/>
        </p:nvSpPr>
        <p:spPr>
          <a:xfrm>
            <a:off x="346546" y="515923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Server’s public key</a:t>
            </a:r>
          </a:p>
        </p:txBody>
      </p:sp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2A333F9F-6447-9D45-B40D-DE6CB1B38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441299" y="4452771"/>
            <a:ext cx="924106" cy="924106"/>
          </a:xfrm>
          <a:prstGeom prst="rect">
            <a:avLst/>
          </a:prstGeom>
        </p:spPr>
      </p:pic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DF6F643C-E6A8-4843-88A9-48A2DD5CCD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832040" y="5004320"/>
            <a:ext cx="547396" cy="54739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E50D5A-6B4E-E34B-A040-585DD56BAFB8}"/>
              </a:ext>
            </a:extLst>
          </p:cNvPr>
          <p:cNvCxnSpPr>
            <a:cxnSpLocks/>
          </p:cNvCxnSpPr>
          <p:nvPr/>
        </p:nvCxnSpPr>
        <p:spPr>
          <a:xfrm flipV="1">
            <a:off x="1762390" y="4991983"/>
            <a:ext cx="678909" cy="1233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FE69C5-9491-6047-AF6B-BE23A83BD93E}"/>
              </a:ext>
            </a:extLst>
          </p:cNvPr>
          <p:cNvSpPr txBox="1"/>
          <p:nvPr/>
        </p:nvSpPr>
        <p:spPr>
          <a:xfrm>
            <a:off x="2436189" y="396355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Secret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B300905-F3D3-EE49-831D-B3CD51207A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884475" y="1217954"/>
            <a:ext cx="924106" cy="924106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ABF0195E-9508-8D48-A635-C2644C4185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275216" y="1769503"/>
            <a:ext cx="547396" cy="5473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4BBFE75-C6E3-B941-81F0-FA37F0667613}"/>
              </a:ext>
            </a:extLst>
          </p:cNvPr>
          <p:cNvSpPr txBox="1"/>
          <p:nvPr/>
        </p:nvSpPr>
        <p:spPr>
          <a:xfrm>
            <a:off x="346546" y="5528562"/>
            <a:ext cx="22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Encrypts the secret</a:t>
            </a:r>
          </a:p>
        </p:txBody>
      </p:sp>
    </p:spTree>
    <p:extLst>
      <p:ext uri="{BB962C8B-B14F-4D97-AF65-F5344CB8AC3E}">
        <p14:creationId xmlns:p14="http://schemas.microsoft.com/office/powerpoint/2010/main" val="334523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– </a:t>
            </a:r>
            <a:r>
              <a:rPr lang="en-US" sz="4000" dirty="0"/>
              <a:t>TLS Handshake</a:t>
            </a:r>
            <a:endParaRPr lang="en-US" sz="4000" dirty="0">
              <a:latin typeface="Adelle Sans SemiBold" panose="02000503000000020004" pitchFamily="2" charset="0"/>
            </a:endParaRPr>
          </a:p>
        </p:txBody>
      </p:sp>
      <p:pic>
        <p:nvPicPr>
          <p:cNvPr id="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98C65EE-8CC5-3942-96D1-A3AA8CF3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60889" y="1795952"/>
            <a:ext cx="1484506" cy="1484506"/>
          </a:xfrm>
          <a:prstGeom prst="rect">
            <a:avLst/>
          </a:prstGeom>
        </p:spPr>
      </p:pic>
      <p:pic>
        <p:nvPicPr>
          <p:cNvPr id="5" name="Picture 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F19636A5-ED05-1D4C-94A3-DDF48880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3887" y="1594846"/>
            <a:ext cx="2546086" cy="203686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CAA3F4-B3AC-1841-881D-B980430C3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78721" y="1842546"/>
            <a:ext cx="1755565" cy="1755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8DBC1-A8C0-4347-B503-478841540D0C}"/>
              </a:ext>
            </a:extLst>
          </p:cNvPr>
          <p:cNvSpPr txBox="1"/>
          <p:nvPr/>
        </p:nvSpPr>
        <p:spPr>
          <a:xfrm>
            <a:off x="9363303" y="11746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38D82-02AB-A845-A9E2-05DBF18D141C}"/>
              </a:ext>
            </a:extLst>
          </p:cNvPr>
          <p:cNvSpPr txBox="1"/>
          <p:nvPr/>
        </p:nvSpPr>
        <p:spPr>
          <a:xfrm>
            <a:off x="2176709" y="122551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Client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AAF7A9-B18B-4B45-88CD-3C267ED34FF2}"/>
              </a:ext>
            </a:extLst>
          </p:cNvPr>
          <p:cNvCxnSpPr>
            <a:cxnSpLocks/>
          </p:cNvCxnSpPr>
          <p:nvPr/>
        </p:nvCxnSpPr>
        <p:spPr>
          <a:xfrm>
            <a:off x="3494473" y="3429000"/>
            <a:ext cx="1430818" cy="118456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E5AB8BEC-D4B8-1E46-AFEC-21CD6C8E37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76271" y="4786848"/>
            <a:ext cx="924106" cy="9241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D3DC2F-F397-ED4D-A2A6-9BCFC4581800}"/>
              </a:ext>
            </a:extLst>
          </p:cNvPr>
          <p:cNvSpPr txBox="1"/>
          <p:nvPr/>
        </p:nvSpPr>
        <p:spPr>
          <a:xfrm>
            <a:off x="321508" y="552628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Server’s public key</a:t>
            </a:r>
          </a:p>
        </p:txBody>
      </p:sp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2A333F9F-6447-9D45-B40D-DE6CB1B381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441299" y="4722879"/>
            <a:ext cx="924106" cy="924106"/>
          </a:xfrm>
          <a:prstGeom prst="rect">
            <a:avLst/>
          </a:prstGeom>
        </p:spPr>
      </p:pic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DF6F643C-E6A8-4843-88A9-48A2DD5CCD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832040" y="5274428"/>
            <a:ext cx="547396" cy="54739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E50D5A-6B4E-E34B-A040-585DD56BAFB8}"/>
              </a:ext>
            </a:extLst>
          </p:cNvPr>
          <p:cNvCxnSpPr>
            <a:cxnSpLocks/>
          </p:cNvCxnSpPr>
          <p:nvPr/>
        </p:nvCxnSpPr>
        <p:spPr>
          <a:xfrm flipV="1">
            <a:off x="1762390" y="5262091"/>
            <a:ext cx="678909" cy="1233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FE69C5-9491-6047-AF6B-BE23A83BD93E}"/>
              </a:ext>
            </a:extLst>
          </p:cNvPr>
          <p:cNvSpPr txBox="1"/>
          <p:nvPr/>
        </p:nvSpPr>
        <p:spPr>
          <a:xfrm>
            <a:off x="2436189" y="423366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Secret</a:t>
            </a:r>
          </a:p>
        </p:txBody>
      </p:sp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AB300905-F3D3-EE49-831D-B3CD51207A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884475" y="1217954"/>
            <a:ext cx="924106" cy="924106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ABF0195E-9508-8D48-A635-C2644C4185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275216" y="1769503"/>
            <a:ext cx="547396" cy="5473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4BBFE75-C6E3-B941-81F0-FA37F0667613}"/>
              </a:ext>
            </a:extLst>
          </p:cNvPr>
          <p:cNvSpPr txBox="1"/>
          <p:nvPr/>
        </p:nvSpPr>
        <p:spPr>
          <a:xfrm>
            <a:off x="321508" y="5496253"/>
            <a:ext cx="22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Encrypts the secret</a:t>
            </a:r>
          </a:p>
        </p:txBody>
      </p:sp>
      <p:pic>
        <p:nvPicPr>
          <p:cNvPr id="19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DDB1BD2-8669-9F48-9DC5-83E0DFC1A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22612" y="4067210"/>
            <a:ext cx="1484506" cy="1484506"/>
          </a:xfrm>
          <a:prstGeom prst="rect">
            <a:avLst/>
          </a:prstGeom>
        </p:spPr>
      </p:pic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358D382C-8DCB-3F42-B97B-BE03CD64AE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461214" y="2874111"/>
            <a:ext cx="612042" cy="4576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CEB672-CCFF-4648-8F3A-FE7546F7759E}"/>
              </a:ext>
            </a:extLst>
          </p:cNvPr>
          <p:cNvSpPr txBox="1"/>
          <p:nvPr/>
        </p:nvSpPr>
        <p:spPr>
          <a:xfrm>
            <a:off x="4452350" y="556210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Certificate Authority</a:t>
            </a:r>
          </a:p>
        </p:txBody>
      </p:sp>
      <p:pic>
        <p:nvPicPr>
          <p:cNvPr id="25" name="Picture 24" descr="Shape, logo, arrow&#10;&#10;Description automatically generated">
            <a:extLst>
              <a:ext uri="{FF2B5EF4-FFF2-40B4-BE49-F238E27FC236}">
                <a16:creationId xmlns:a16="http://schemas.microsoft.com/office/drawing/2014/main" id="{C383A678-C22E-BA49-8A4D-25A202BA2B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3767235" y="2699779"/>
            <a:ext cx="685115" cy="68511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CF2ACF-E6F6-5A44-95A2-62C0B3F6F65C}"/>
              </a:ext>
            </a:extLst>
          </p:cNvPr>
          <p:cNvCxnSpPr>
            <a:cxnSpLocks/>
          </p:cNvCxnSpPr>
          <p:nvPr/>
        </p:nvCxnSpPr>
        <p:spPr>
          <a:xfrm>
            <a:off x="3792021" y="2331748"/>
            <a:ext cx="5300024" cy="816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37265 3.33333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33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37904 -0.0011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" grpId="0"/>
      <p:bldP spid="2" grpId="1"/>
      <p:bldP spid="38" grpId="0"/>
      <p:bldP spid="38" grpId="1"/>
      <p:bldP spid="24" grpId="0"/>
      <p:bldP spid="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– </a:t>
            </a:r>
            <a:r>
              <a:rPr lang="en-US" sz="4000" dirty="0"/>
              <a:t>TLS Handshake</a:t>
            </a:r>
            <a:endParaRPr lang="en-US" sz="4000" dirty="0">
              <a:latin typeface="Adelle Sans SemiBold" panose="02000503000000020004" pitchFamily="2" charset="0"/>
            </a:endParaRPr>
          </a:p>
        </p:txBody>
      </p:sp>
      <p:pic>
        <p:nvPicPr>
          <p:cNvPr id="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98C65EE-8CC5-3942-96D1-A3AA8CF3F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60889" y="1795952"/>
            <a:ext cx="1484506" cy="1484506"/>
          </a:xfrm>
          <a:prstGeom prst="rect">
            <a:avLst/>
          </a:prstGeom>
        </p:spPr>
      </p:pic>
      <p:pic>
        <p:nvPicPr>
          <p:cNvPr id="5" name="Picture 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F19636A5-ED05-1D4C-94A3-DDF48880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03887" y="1594846"/>
            <a:ext cx="2546086" cy="203686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CAA3F4-B3AC-1841-881D-B980430C3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78721" y="1842546"/>
            <a:ext cx="1755565" cy="1755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8DBC1-A8C0-4347-B503-478841540D0C}"/>
              </a:ext>
            </a:extLst>
          </p:cNvPr>
          <p:cNvSpPr txBox="1"/>
          <p:nvPr/>
        </p:nvSpPr>
        <p:spPr>
          <a:xfrm>
            <a:off x="9131218" y="11612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38D82-02AB-A845-A9E2-05DBF18D141C}"/>
              </a:ext>
            </a:extLst>
          </p:cNvPr>
          <p:cNvSpPr txBox="1"/>
          <p:nvPr/>
        </p:nvSpPr>
        <p:spPr>
          <a:xfrm>
            <a:off x="2110653" y="121795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3DC2F-F397-ED4D-A2A6-9BCFC4581800}"/>
              </a:ext>
            </a:extLst>
          </p:cNvPr>
          <p:cNvSpPr txBox="1"/>
          <p:nvPr/>
        </p:nvSpPr>
        <p:spPr>
          <a:xfrm>
            <a:off x="4425538" y="176272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Session key’s encrypt communication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B51425-641B-D142-B6D7-561CD79C37FB}"/>
              </a:ext>
            </a:extLst>
          </p:cNvPr>
          <p:cNvSpPr txBox="1"/>
          <p:nvPr/>
        </p:nvSpPr>
        <p:spPr>
          <a:xfrm>
            <a:off x="9011524" y="362760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Premaster secret</a:t>
            </a:r>
          </a:p>
        </p:txBody>
      </p:sp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DF6F643C-E6A8-4843-88A9-48A2DD5CCD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315859" y="6018117"/>
            <a:ext cx="547396" cy="5473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7D55050-ECE4-6549-B177-C21A575C3B96}"/>
              </a:ext>
            </a:extLst>
          </p:cNvPr>
          <p:cNvSpPr txBox="1"/>
          <p:nvPr/>
        </p:nvSpPr>
        <p:spPr>
          <a:xfrm>
            <a:off x="9143771" y="434108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Client random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4203BF-69F2-4A4B-AF78-FB8011E3E4E3}"/>
              </a:ext>
            </a:extLst>
          </p:cNvPr>
          <p:cNvSpPr txBox="1"/>
          <p:nvPr/>
        </p:nvSpPr>
        <p:spPr>
          <a:xfrm>
            <a:off x="9853100" y="39688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7E8A57-0D09-A345-81BF-C34884528080}"/>
              </a:ext>
            </a:extLst>
          </p:cNvPr>
          <p:cNvSpPr txBox="1"/>
          <p:nvPr/>
        </p:nvSpPr>
        <p:spPr>
          <a:xfrm>
            <a:off x="9260889" y="504435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Session keys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4A329A-0474-6548-80E6-64497E8AFE94}"/>
              </a:ext>
            </a:extLst>
          </p:cNvPr>
          <p:cNvSpPr txBox="1"/>
          <p:nvPr/>
        </p:nvSpPr>
        <p:spPr>
          <a:xfrm>
            <a:off x="9817464" y="4685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9D82E-B961-EF43-9236-C6DEAEC882AC}"/>
              </a:ext>
            </a:extLst>
          </p:cNvPr>
          <p:cNvSpPr txBox="1"/>
          <p:nvPr/>
        </p:nvSpPr>
        <p:spPr>
          <a:xfrm>
            <a:off x="1674552" y="3694749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Premaster secret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C97756-24EA-674A-A92B-1951E62F66A7}"/>
              </a:ext>
            </a:extLst>
          </p:cNvPr>
          <p:cNvSpPr txBox="1"/>
          <p:nvPr/>
        </p:nvSpPr>
        <p:spPr>
          <a:xfrm>
            <a:off x="1806799" y="4408230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Server random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4739F-1AC6-FB43-9553-8B44E41F43F5}"/>
              </a:ext>
            </a:extLst>
          </p:cNvPr>
          <p:cNvSpPr txBox="1"/>
          <p:nvPr/>
        </p:nvSpPr>
        <p:spPr>
          <a:xfrm>
            <a:off x="2516128" y="4036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C1A9A6-7B16-D044-AFB1-29E94F5C40C3}"/>
              </a:ext>
            </a:extLst>
          </p:cNvPr>
          <p:cNvSpPr txBox="1"/>
          <p:nvPr/>
        </p:nvSpPr>
        <p:spPr>
          <a:xfrm>
            <a:off x="1923917" y="507525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Session keys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FE40F3-FB30-B742-B706-9108DA70947E}"/>
              </a:ext>
            </a:extLst>
          </p:cNvPr>
          <p:cNvSpPr txBox="1"/>
          <p:nvPr/>
        </p:nvSpPr>
        <p:spPr>
          <a:xfrm>
            <a:off x="2480492" y="47523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C993BA-046D-BD43-B106-49347955B5EE}"/>
              </a:ext>
            </a:extLst>
          </p:cNvPr>
          <p:cNvCxnSpPr>
            <a:cxnSpLocks/>
          </p:cNvCxnSpPr>
          <p:nvPr/>
        </p:nvCxnSpPr>
        <p:spPr>
          <a:xfrm>
            <a:off x="4625639" y="2451119"/>
            <a:ext cx="353604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540B20-6779-1841-8ABC-09F845D16220}"/>
              </a:ext>
            </a:extLst>
          </p:cNvPr>
          <p:cNvSpPr txBox="1"/>
          <p:nvPr/>
        </p:nvSpPr>
        <p:spPr>
          <a:xfrm>
            <a:off x="1110343" y="5159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5" grpId="0"/>
      <p:bldP spid="36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3200" dirty="0"/>
              <a:t>Port 22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- SSH</a:t>
            </a:r>
          </a:p>
        </p:txBody>
      </p:sp>
      <p:pic>
        <p:nvPicPr>
          <p:cNvPr id="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A08E359-C077-054A-BDDB-6900768AE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79340" y="2461171"/>
            <a:ext cx="1964930" cy="1964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7710C-9819-5146-976B-32B3D76A7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41268" y="2461171"/>
            <a:ext cx="2088124" cy="20881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140478-786B-A849-A8E3-13125E97DD05}"/>
              </a:ext>
            </a:extLst>
          </p:cNvPr>
          <p:cNvCxnSpPr/>
          <p:nvPr/>
        </p:nvCxnSpPr>
        <p:spPr>
          <a:xfrm>
            <a:off x="4065813" y="2873828"/>
            <a:ext cx="4490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FB07D4-8245-0F48-A1F1-1140F05A35A5}"/>
              </a:ext>
            </a:extLst>
          </p:cNvPr>
          <p:cNvCxnSpPr/>
          <p:nvPr/>
        </p:nvCxnSpPr>
        <p:spPr>
          <a:xfrm>
            <a:off x="4065814" y="3858986"/>
            <a:ext cx="449035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BBFDD3-EBB2-8B4E-B56F-D31612D01AB8}"/>
              </a:ext>
            </a:extLst>
          </p:cNvPr>
          <p:cNvSpPr/>
          <p:nvPr/>
        </p:nvSpPr>
        <p:spPr>
          <a:xfrm>
            <a:off x="4052561" y="2901042"/>
            <a:ext cx="4613526" cy="919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FC358-C003-5441-9D97-5CF1903B95FA}"/>
              </a:ext>
            </a:extLst>
          </p:cNvPr>
          <p:cNvSpPr txBox="1"/>
          <p:nvPr/>
        </p:nvSpPr>
        <p:spPr>
          <a:xfrm>
            <a:off x="5401448" y="3232450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Tunnel</a:t>
            </a:r>
          </a:p>
        </p:txBody>
      </p:sp>
    </p:spTree>
    <p:extLst>
      <p:ext uri="{BB962C8B-B14F-4D97-AF65-F5344CB8AC3E}">
        <p14:creationId xmlns:p14="http://schemas.microsoft.com/office/powerpoint/2010/main" val="347686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Port 636 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– LDAPS (LDAP over SSL)</a:t>
            </a:r>
          </a:p>
        </p:txBody>
      </p:sp>
      <p:pic>
        <p:nvPicPr>
          <p:cNvPr id="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0923C795-DC31-3F4C-8524-B811082BC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79340" y="2461171"/>
            <a:ext cx="1964930" cy="19649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84DA9-9EBC-BC49-9E91-0B8EB0CC5F25}"/>
              </a:ext>
            </a:extLst>
          </p:cNvPr>
          <p:cNvCxnSpPr>
            <a:cxnSpLocks/>
          </p:cNvCxnSpPr>
          <p:nvPr/>
        </p:nvCxnSpPr>
        <p:spPr>
          <a:xfrm flipV="1">
            <a:off x="3683238" y="3137541"/>
            <a:ext cx="4789656" cy="133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E095E9-8B6D-1846-AD7C-B33DF8784ED2}"/>
              </a:ext>
            </a:extLst>
          </p:cNvPr>
          <p:cNvCxnSpPr>
            <a:cxnSpLocks/>
          </p:cNvCxnSpPr>
          <p:nvPr/>
        </p:nvCxnSpPr>
        <p:spPr>
          <a:xfrm flipV="1">
            <a:off x="3840480" y="3971202"/>
            <a:ext cx="4735637" cy="13192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8364A3-BF28-3448-8943-7677D959CE3A}"/>
              </a:ext>
            </a:extLst>
          </p:cNvPr>
          <p:cNvSpPr txBox="1"/>
          <p:nvPr/>
        </p:nvSpPr>
        <p:spPr>
          <a:xfrm rot="20693777">
            <a:off x="4208003" y="4076374"/>
            <a:ext cx="3740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delle Sans SemiBold" panose="02000503000000020004" pitchFamily="2" charset="0"/>
              </a:rPr>
              <a:t>Secure LDAP communications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DCBD3B-75B9-6340-8C96-DD1A787CF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16725" y="3681078"/>
            <a:ext cx="2088124" cy="20881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8CCD91-7E2F-DF4D-8302-879E4533AA93}"/>
              </a:ext>
            </a:extLst>
          </p:cNvPr>
          <p:cNvSpPr txBox="1"/>
          <p:nvPr/>
        </p:nvSpPr>
        <p:spPr>
          <a:xfrm>
            <a:off x="8679340" y="1919873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delle Sans SemiBold" panose="02000503000000020004" pitchFamily="2" charset="0"/>
              </a:rPr>
              <a:t>LDAP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DEE2B-3558-6545-A17D-88934C167890}"/>
              </a:ext>
            </a:extLst>
          </p:cNvPr>
          <p:cNvSpPr txBox="1"/>
          <p:nvPr/>
        </p:nvSpPr>
        <p:spPr>
          <a:xfrm>
            <a:off x="1257341" y="3433368"/>
            <a:ext cx="1899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delle Sans SemiBold" panose="02000503000000020004" pitchFamily="2" charset="0"/>
              </a:rPr>
              <a:t>Domain Client </a:t>
            </a:r>
          </a:p>
        </p:txBody>
      </p:sp>
    </p:spTree>
    <p:extLst>
      <p:ext uri="{BB962C8B-B14F-4D97-AF65-F5344CB8AC3E}">
        <p14:creationId xmlns:p14="http://schemas.microsoft.com/office/powerpoint/2010/main" val="148422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Port 22 (SSH)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Secure Protocols - SFTP</a:t>
            </a:r>
          </a:p>
        </p:txBody>
      </p:sp>
      <p:pic>
        <p:nvPicPr>
          <p:cNvPr id="4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0D3787C-17F8-5B46-91C4-54BBEE27E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79340" y="2461171"/>
            <a:ext cx="1964930" cy="19649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089111-CD0D-2C4F-AED9-6294BDCEEA18}"/>
              </a:ext>
            </a:extLst>
          </p:cNvPr>
          <p:cNvCxnSpPr>
            <a:cxnSpLocks/>
          </p:cNvCxnSpPr>
          <p:nvPr/>
        </p:nvCxnSpPr>
        <p:spPr>
          <a:xfrm flipV="1">
            <a:off x="3504847" y="2938910"/>
            <a:ext cx="5156215" cy="149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76F865-E182-BE40-BD0F-FF5D063159F9}"/>
              </a:ext>
            </a:extLst>
          </p:cNvPr>
          <p:cNvCxnSpPr>
            <a:cxnSpLocks/>
          </p:cNvCxnSpPr>
          <p:nvPr/>
        </p:nvCxnSpPr>
        <p:spPr>
          <a:xfrm flipV="1">
            <a:off x="3677822" y="3857408"/>
            <a:ext cx="5158760" cy="149066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22BD6A9-6E70-BF4D-ABA3-E7ED72779254}"/>
              </a:ext>
            </a:extLst>
          </p:cNvPr>
          <p:cNvSpPr/>
          <p:nvPr/>
        </p:nvSpPr>
        <p:spPr>
          <a:xfrm rot="20624115">
            <a:off x="3491523" y="3747876"/>
            <a:ext cx="5373626" cy="80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74697-6C6C-1D4A-BA4B-243520147027}"/>
              </a:ext>
            </a:extLst>
          </p:cNvPr>
          <p:cNvSpPr txBox="1"/>
          <p:nvPr/>
        </p:nvSpPr>
        <p:spPr>
          <a:xfrm rot="20622994">
            <a:off x="5185142" y="4025619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Tunnel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5E3A0-D367-8E46-BD74-A2B55B7CD230}"/>
              </a:ext>
            </a:extLst>
          </p:cNvPr>
          <p:cNvSpPr txBox="1"/>
          <p:nvPr/>
        </p:nvSpPr>
        <p:spPr>
          <a:xfrm rot="20622994">
            <a:off x="5036960" y="4042169"/>
            <a:ext cx="211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FTP Communication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1AAD08-39E7-BC44-8D8E-9E22F1496BB0}"/>
              </a:ext>
            </a:extLst>
          </p:cNvPr>
          <p:cNvSpPr txBox="1"/>
          <p:nvPr/>
        </p:nvSpPr>
        <p:spPr>
          <a:xfrm rot="20622994">
            <a:off x="4784067" y="3207199"/>
            <a:ext cx="18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Start SSH Session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B6004-9B54-A449-8680-CF4360928A21}"/>
              </a:ext>
            </a:extLst>
          </p:cNvPr>
          <p:cNvSpPr txBox="1"/>
          <p:nvPr/>
        </p:nvSpPr>
        <p:spPr>
          <a:xfrm>
            <a:off x="1862753" y="3391865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FTP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D4BFF7-93F4-A340-9849-09E320246E73}"/>
              </a:ext>
            </a:extLst>
          </p:cNvPr>
          <p:cNvSpPr txBox="1"/>
          <p:nvPr/>
        </p:nvSpPr>
        <p:spPr>
          <a:xfrm>
            <a:off x="9047758" y="1950651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FTP Server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9DD956-BC3F-FF47-8569-E4CDDFDDE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40185" y="3816515"/>
            <a:ext cx="2088124" cy="20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7" grpId="1"/>
      <p:bldP spid="18" grpId="0"/>
      <p:bldP spid="20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9F72DC-FE4E-4EDD-A653-23CAB5B8FCCD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2099</TotalTime>
  <Words>563</Words>
  <Application>Microsoft Macintosh PowerPoint</Application>
  <PresentationFormat>Widescreen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Secure Protocols – TLS Handshake</vt:lpstr>
      <vt:lpstr>Secure Protocols – TLS Handshake</vt:lpstr>
      <vt:lpstr>Secure Protocols – TLS Handshake</vt:lpstr>
      <vt:lpstr>Secure Protocols – TLS Handshake</vt:lpstr>
      <vt:lpstr>Secure Protocols – TLS Handshake</vt:lpstr>
      <vt:lpstr>Secure Protocols - SSH</vt:lpstr>
      <vt:lpstr>Secure Protocols – LDAPS (LDAP over SSL)</vt:lpstr>
      <vt:lpstr>Secure Protocols - SFTP</vt:lpstr>
      <vt:lpstr>Secure Protocols - HTTPS</vt:lpstr>
      <vt:lpstr>Secure Protocols - SRTP</vt:lpstr>
      <vt:lpstr>Secure Protocols - Email</vt:lpstr>
      <vt:lpstr>DNSSEC</vt:lpstr>
      <vt:lpstr>DNSSEC</vt:lpstr>
      <vt:lpstr>Secure Protocols - SNMP</vt:lpstr>
      <vt:lpstr>Secure Protocols - SNMP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126</cp:revision>
  <dcterms:created xsi:type="dcterms:W3CDTF">2019-03-13T18:02:49Z</dcterms:created>
  <dcterms:modified xsi:type="dcterms:W3CDTF">2020-11-05T12:59:12Z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