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02" r:id="rId6"/>
    <p:sldId id="304" r:id="rId7"/>
    <p:sldId id="306" r:id="rId8"/>
    <p:sldId id="305" r:id="rId9"/>
    <p:sldId id="296" r:id="rId10"/>
    <p:sldId id="308" r:id="rId11"/>
    <p:sldId id="303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2"/>
            <p14:sldId id="304"/>
            <p14:sldId id="306"/>
            <p14:sldId id="305"/>
            <p14:sldId id="296"/>
            <p14:sldId id="308"/>
            <p14:sldId id="303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83" d="100"/>
          <a:sy n="83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to remote users/computers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Devices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Routers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Access Servers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Switches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Agent (runs on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Management stations (monitor and control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Devices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Routers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Access Servers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Switches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Agent (runs on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Management stations (monitor and control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Devices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Routers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Access Servers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Switches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Agent (runs on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Management stations (monitor and control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x.stackexchange.com/questions/11826/need-an-icon-to-represent-a-certification-authority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bitsum.com/serve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hsoub.com/certificates/comptia/%D9%85%D9%83%D9%88%D9%86%D8%A7%D8%AA-%D8%A7%D9%84%D8%B4%D8%A8%D9%83%D8%A9-%D8%A7%D9%84%D9%85%D8%AD%D9%84%D9%8A%D9%91%D9%8E%D8%A9-r66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1.jpg"/><Relationship Id="rId12" Type="http://schemas.openxmlformats.org/officeDocument/2006/relationships/hyperlink" Target="http://www.digitalhomethoughts.com/news/show/130887/amped-wireless-high-power-r10000-router-revie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hyperlink" Target="https://commons.wikimedia.org/wiki/File:Oxygen15.04.1-computer-laptop.sv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Email_Shiny_Icon.sv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Crystal_Project_harddriv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x.stackexchange.com/questions/11826/need-an-icon-to-represent-a-certification-authority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hyperlink" Target="https://responsibledata.io/2015/01/16/practical-de-identification-techniques-for-advocacy-initiatives-and-open-data/" TargetMode="External"/><Relationship Id="rId4" Type="http://schemas.openxmlformats.org/officeDocument/2006/relationships/hyperlink" Target="https://commons.wikimedia.org/wiki/File:User_icon_1.svg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User_icon_1.svg" TargetMode="External"/><Relationship Id="rId13" Type="http://schemas.openxmlformats.org/officeDocument/2006/relationships/hyperlink" Target="http://www.pngall.com/key-png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hyperlink" Target="http://credreg.net/" TargetMode="External"/><Relationship Id="rId5" Type="http://schemas.openxmlformats.org/officeDocument/2006/relationships/image" Target="../media/image18.png"/><Relationship Id="rId15" Type="http://schemas.openxmlformats.org/officeDocument/2006/relationships/hyperlink" Target="https://commons.wikimedia.org/wiki/File:Lock_font_awesome.svg" TargetMode="External"/><Relationship Id="rId10" Type="http://schemas.openxmlformats.org/officeDocument/2006/relationships/image" Target="../media/image20.svg"/><Relationship Id="rId4" Type="http://schemas.openxmlformats.org/officeDocument/2006/relationships/hyperlink" Target="https://en.wikipedia.org/wiki/File:Email_Shiny_Icon.svg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Root and Subordinate CA Certificates</a:t>
            </a: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76244" y="945900"/>
            <a:ext cx="2353728" cy="2353728"/>
          </a:xfrm>
          <a:prstGeom prst="rect">
            <a:avLst/>
          </a:prstGeom>
        </p:spPr>
      </p:pic>
      <p:pic>
        <p:nvPicPr>
          <p:cNvPr id="16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B151D01-D5C8-D44C-B3F3-9C69696B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26055" y="3470759"/>
            <a:ext cx="2353728" cy="2353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18974-A224-9440-9BA0-FA95E1EDB821}"/>
              </a:ext>
            </a:extLst>
          </p:cNvPr>
          <p:cNvSpPr txBox="1"/>
          <p:nvPr/>
        </p:nvSpPr>
        <p:spPr>
          <a:xfrm>
            <a:off x="6107058" y="128951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Root 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C8A68-B58B-2240-8A75-A8DCC2E4289D}"/>
              </a:ext>
            </a:extLst>
          </p:cNvPr>
          <p:cNvSpPr txBox="1"/>
          <p:nvPr/>
        </p:nvSpPr>
        <p:spPr>
          <a:xfrm>
            <a:off x="7031709" y="317240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Intermediate CA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6399122-7173-564D-AAC2-88A39E107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2588" y="3029977"/>
            <a:ext cx="695674" cy="588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E6EFD0C0-68B6-D44D-90C8-433A49029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90488" y="2605702"/>
            <a:ext cx="1489717" cy="11138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727B522-2A5D-B149-AAE8-8621A7D7C1D9}"/>
              </a:ext>
            </a:extLst>
          </p:cNvPr>
          <p:cNvSpPr txBox="1"/>
          <p:nvPr/>
        </p:nvSpPr>
        <p:spPr>
          <a:xfrm>
            <a:off x="2380278" y="23748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Self-signed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F09D3CAB-4A25-9B4A-BD32-ACA724FB0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82161" y="4569358"/>
            <a:ext cx="1489717" cy="11138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AB6F8E-ED42-C642-8FBD-F3ED20BE6ADD}"/>
              </a:ext>
            </a:extLst>
          </p:cNvPr>
          <p:cNvSpPr txBox="1"/>
          <p:nvPr/>
        </p:nvSpPr>
        <p:spPr>
          <a:xfrm>
            <a:off x="6133647" y="170568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(Offline)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95AE61B-68FE-C847-9048-9A6083A43AA0}"/>
              </a:ext>
            </a:extLst>
          </p:cNvPr>
          <p:cNvSpPr/>
          <p:nvPr/>
        </p:nvSpPr>
        <p:spPr>
          <a:xfrm rot="10417847">
            <a:off x="3987674" y="3509308"/>
            <a:ext cx="2145110" cy="1871487"/>
          </a:xfrm>
          <a:prstGeom prst="arc">
            <a:avLst>
              <a:gd name="adj1" fmla="val 15448253"/>
              <a:gd name="adj2" fmla="val 36932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4AB7B9-AFA6-BE4F-92C5-AFF8FE9D593A}"/>
              </a:ext>
            </a:extLst>
          </p:cNvPr>
          <p:cNvSpPr txBox="1"/>
          <p:nvPr/>
        </p:nvSpPr>
        <p:spPr>
          <a:xfrm>
            <a:off x="1720312" y="4445051"/>
            <a:ext cx="235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 panose="02000503000000020004" pitchFamily="2" charset="0"/>
              </a:rPr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3768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9" grpId="0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Machine Certificates</a:t>
            </a:r>
          </a:p>
        </p:txBody>
      </p:sp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1773" y="2671121"/>
            <a:ext cx="2546086" cy="2036869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38FDABC-DB22-ED47-B6BF-71202299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65689" y="930126"/>
            <a:ext cx="1825325" cy="1825325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F141AF69-A13D-C049-A1B6-A5E1C3FA8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4685" y="5559056"/>
            <a:ext cx="2760099" cy="564958"/>
          </a:xfrm>
          <a:prstGeom prst="rect">
            <a:avLst/>
          </a:prstGeom>
        </p:spPr>
      </p:pic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762D77B1-CE03-B94E-9DAA-AAE81710E6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67859" y="2867672"/>
            <a:ext cx="1784803" cy="1784803"/>
          </a:xfrm>
          <a:prstGeom prst="rect">
            <a:avLst/>
          </a:prstGeom>
        </p:spPr>
      </p:pic>
      <p:pic>
        <p:nvPicPr>
          <p:cNvPr id="14" name="Picture 13" descr="A close up of a computer&#10;&#10;Description automatically generated">
            <a:extLst>
              <a:ext uri="{FF2B5EF4-FFF2-40B4-BE49-F238E27FC236}">
                <a16:creationId xmlns:a16="http://schemas.microsoft.com/office/drawing/2014/main" id="{F1F1FB9E-4FE2-9C43-BE91-628C4E9B34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06552" y="4502436"/>
            <a:ext cx="2275695" cy="1896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Servers</a:t>
            </a:r>
          </a:p>
          <a:p>
            <a:pPr lvl="1"/>
            <a:r>
              <a:rPr lang="en-US" sz="3000" dirty="0"/>
              <a:t> </a:t>
            </a:r>
            <a:r>
              <a:rPr lang="en-US" sz="3200" dirty="0"/>
              <a:t>Web servers</a:t>
            </a:r>
            <a:endParaRPr lang="en-US" sz="3000" dirty="0"/>
          </a:p>
          <a:p>
            <a:pPr lvl="1"/>
            <a:r>
              <a:rPr lang="en-US" sz="3000" dirty="0"/>
              <a:t> Remote access</a:t>
            </a:r>
          </a:p>
          <a:p>
            <a:pPr lvl="1"/>
            <a:r>
              <a:rPr lang="en-US" sz="3000" dirty="0"/>
              <a:t> Proxy servers</a:t>
            </a:r>
          </a:p>
          <a:p>
            <a:r>
              <a:rPr lang="en-US" sz="3200" dirty="0"/>
              <a:t>Client Machines</a:t>
            </a:r>
          </a:p>
          <a:p>
            <a:r>
              <a:rPr lang="en-US" sz="3200" dirty="0"/>
              <a:t>Network Devices</a:t>
            </a:r>
          </a:p>
        </p:txBody>
      </p:sp>
      <p:pic>
        <p:nvPicPr>
          <p:cNvPr id="2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0090D848-246A-A340-A396-37E080C8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32400" y="901159"/>
            <a:ext cx="1825325" cy="1825325"/>
          </a:xfrm>
          <a:prstGeom prst="rect">
            <a:avLst/>
          </a:prstGeom>
        </p:spPr>
      </p:pic>
      <p:pic>
        <p:nvPicPr>
          <p:cNvPr id="2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AA2B7A8-C6F1-ED4D-BB90-77C23A5B1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99111" y="901158"/>
            <a:ext cx="1825325" cy="18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User Certificates</a:t>
            </a:r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2C62BEA9-C450-F64E-B026-212C32EF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0574" y="1565329"/>
            <a:ext cx="2604066" cy="2604066"/>
          </a:xfr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CDB9ABF-EC3D-4342-AF22-1AC5D0915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27695" y="2934782"/>
            <a:ext cx="2173889" cy="162533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6CF8A62-E82E-554C-9E77-D4F575677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365244" y="1020100"/>
            <a:ext cx="1625600" cy="16256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5BBDF34-8B44-EF49-BEC9-48106A125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74994" y="4819518"/>
            <a:ext cx="2006101" cy="1737796"/>
          </a:xfrm>
          <a:prstGeom prst="rect">
            <a:avLst/>
          </a:prstGeom>
        </p:spPr>
      </p:pic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F28FBB0E-25B6-5F4E-9623-471FDEA3A3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44731" y="2990375"/>
            <a:ext cx="1625600" cy="162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BAA430-54C1-0541-B4D9-5EFD13D94A67}"/>
              </a:ext>
            </a:extLst>
          </p:cNvPr>
          <p:cNvSpPr txBox="1"/>
          <p:nvPr/>
        </p:nvSpPr>
        <p:spPr>
          <a:xfrm>
            <a:off x="7640664" y="161182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Email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4CD5F-B5BC-1045-B7C6-10017CB4499C}"/>
              </a:ext>
            </a:extLst>
          </p:cNvPr>
          <p:cNvSpPr txBox="1"/>
          <p:nvPr/>
        </p:nvSpPr>
        <p:spPr>
          <a:xfrm>
            <a:off x="6870098" y="3429000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Disk encryption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949D2-D6AD-A747-8A69-9591CC38FB51}"/>
              </a:ext>
            </a:extLst>
          </p:cNvPr>
          <p:cNvSpPr txBox="1"/>
          <p:nvPr/>
        </p:nvSpPr>
        <p:spPr>
          <a:xfrm>
            <a:off x="7426340" y="5457583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9018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Email Certificates – S/MIME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8D94787-C7B0-504A-9DDA-7E97CD34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93344" y="4594382"/>
            <a:ext cx="1044414" cy="104441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A07CD43-72F3-0449-B6C1-32373B907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869" y="2130854"/>
            <a:ext cx="2025112" cy="20251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96AFB58-D7E2-AE4D-8AC8-771DF4C03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700617" y="2231163"/>
            <a:ext cx="1824494" cy="182449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CFE4BE-85E1-1441-8B3F-ABF2581BD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739335" y="4732665"/>
            <a:ext cx="852855" cy="852855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DB2DFB2-4B7E-334B-89E5-1A6E09D25D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940752" y="4346870"/>
            <a:ext cx="1254041" cy="125404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CE4D11-6141-9B4C-8BEC-D8246CA94552}"/>
              </a:ext>
            </a:extLst>
          </p:cNvPr>
          <p:cNvCxnSpPr>
            <a:cxnSpLocks/>
          </p:cNvCxnSpPr>
          <p:nvPr/>
        </p:nvCxnSpPr>
        <p:spPr>
          <a:xfrm>
            <a:off x="3254644" y="3017474"/>
            <a:ext cx="631312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A466584E-B9DD-CA49-9440-F806CF7F9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446576" y="1996066"/>
            <a:ext cx="1254041" cy="1254041"/>
          </a:xfrm>
          <a:prstGeom prst="rect">
            <a:avLst/>
          </a:prstGeom>
        </p:spPr>
      </p:pic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645FA250-A9C0-0840-A44A-7FC290AF3A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79396" y="4249412"/>
            <a:ext cx="1254041" cy="1254041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A48AC752-7C5B-D846-A155-806E788795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02053" y="5070501"/>
            <a:ext cx="652885" cy="65288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659CBD-5069-8C47-84A1-06BCCDDE86EE}"/>
              </a:ext>
            </a:extLst>
          </p:cNvPr>
          <p:cNvCxnSpPr>
            <a:cxnSpLocks/>
          </p:cNvCxnSpPr>
          <p:nvPr/>
        </p:nvCxnSpPr>
        <p:spPr>
          <a:xfrm>
            <a:off x="3254644" y="3429000"/>
            <a:ext cx="631312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56F4D1-14DF-214B-A6C8-5AC6FE3C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6718" y="3446851"/>
            <a:ext cx="1044414" cy="1044414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25AF4B2F-3076-8A40-BC24-C644C9EEA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105427" y="3922970"/>
            <a:ext cx="652885" cy="6528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8A64A4-1818-3F4D-871C-B6B281516F8D}"/>
              </a:ext>
            </a:extLst>
          </p:cNvPr>
          <p:cNvSpPr txBox="1"/>
          <p:nvPr/>
        </p:nvSpPr>
        <p:spPr>
          <a:xfrm>
            <a:off x="8958905" y="5723386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and Private Keys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F8E40E-A36D-BC4D-8A20-6AD5DCDBDAD4}"/>
              </a:ext>
            </a:extLst>
          </p:cNvPr>
          <p:cNvSpPr txBox="1"/>
          <p:nvPr/>
        </p:nvSpPr>
        <p:spPr>
          <a:xfrm>
            <a:off x="547256" y="5354054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3A0967-29E5-EE49-B9A1-F56C934B1A0C}"/>
              </a:ext>
            </a:extLst>
          </p:cNvPr>
          <p:cNvCxnSpPr>
            <a:cxnSpLocks/>
          </p:cNvCxnSpPr>
          <p:nvPr/>
        </p:nvCxnSpPr>
        <p:spPr>
          <a:xfrm>
            <a:off x="1844299" y="4920714"/>
            <a:ext cx="79877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4A94D0-97BB-B44D-946C-8199FAD820F2}"/>
              </a:ext>
            </a:extLst>
          </p:cNvPr>
          <p:cNvSpPr txBox="1"/>
          <p:nvPr/>
        </p:nvSpPr>
        <p:spPr>
          <a:xfrm>
            <a:off x="1464403" y="5980004"/>
            <a:ext cx="15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Encrypts email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9CF00BA-B30F-C84F-B2C5-5A8575C2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05976" y="4461170"/>
            <a:ext cx="1044414" cy="1044414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C90AE49-B66E-C24C-9163-3B05C6E30A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14685" y="4937289"/>
            <a:ext cx="652885" cy="65288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5A0C9F-DEE0-0346-B550-8E2A0910CA9C}"/>
              </a:ext>
            </a:extLst>
          </p:cNvPr>
          <p:cNvCxnSpPr>
            <a:cxnSpLocks/>
          </p:cNvCxnSpPr>
          <p:nvPr/>
        </p:nvCxnSpPr>
        <p:spPr>
          <a:xfrm flipH="1">
            <a:off x="10194793" y="4989846"/>
            <a:ext cx="6839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4455D7B-0428-424F-86C1-D862B93D2485}"/>
              </a:ext>
            </a:extLst>
          </p:cNvPr>
          <p:cNvSpPr txBox="1"/>
          <p:nvPr/>
        </p:nvSpPr>
        <p:spPr>
          <a:xfrm>
            <a:off x="8958905" y="5666855"/>
            <a:ext cx="26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 decrypts email</a:t>
            </a:r>
          </a:p>
        </p:txBody>
      </p:sp>
    </p:spTree>
    <p:extLst>
      <p:ext uri="{BB962C8B-B14F-4D97-AF65-F5344CB8AC3E}">
        <p14:creationId xmlns:p14="http://schemas.microsoft.com/office/powerpoint/2010/main" val="4290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49062 2.59259E-6 " pathEditMode="relative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43685 -0.0067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-3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43229 -0.011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0" grpId="0"/>
      <p:bldP spid="30" grpId="1"/>
      <p:bldP spid="35" grpId="0"/>
      <p:bldP spid="35" grpId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Prove identity of vendor</a:t>
            </a:r>
          </a:p>
          <a:p>
            <a:r>
              <a:rPr lang="en-US" sz="2800" dirty="0"/>
              <a:t>Ensures integrity of software</a:t>
            </a:r>
          </a:p>
          <a:p>
            <a:r>
              <a:rPr lang="en-US" sz="2800" dirty="0"/>
              <a:t>Operating systems use to validate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Code Signing Certificate</a:t>
            </a:r>
          </a:p>
        </p:txBody>
      </p:sp>
    </p:spTree>
    <p:extLst>
      <p:ext uri="{BB962C8B-B14F-4D97-AF65-F5344CB8AC3E}">
        <p14:creationId xmlns:p14="http://schemas.microsoft.com/office/powerpoint/2010/main" val="28056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to identify a parent domain</a:t>
            </a:r>
          </a:p>
          <a:p>
            <a:r>
              <a:rPr lang="en-US" sz="2800" dirty="0"/>
              <a:t>Verifies all sub(child) domains</a:t>
            </a:r>
          </a:p>
          <a:p>
            <a:r>
              <a:rPr lang="en-US" sz="2800" dirty="0"/>
              <a:t>Represented by an asterisk “*”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*.</a:t>
            </a:r>
            <a:r>
              <a:rPr lang="en-US" sz="2400" dirty="0" err="1"/>
              <a:t>itpro.tv</a:t>
            </a:r>
            <a:endParaRPr lang="en-US" sz="2400" dirty="0"/>
          </a:p>
          <a:p>
            <a:pPr lvl="1"/>
            <a:r>
              <a:rPr lang="en-US" sz="2400" dirty="0"/>
              <a:t>*</a:t>
            </a:r>
            <a:r>
              <a:rPr lang="en-US" sz="2400" dirty="0" err="1"/>
              <a:t>google.com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Wildcard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262154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Domain Validation (DV)</a:t>
            </a:r>
          </a:p>
          <a:p>
            <a:pPr lvl="1"/>
            <a:r>
              <a:rPr lang="en-US" sz="2400" dirty="0"/>
              <a:t> Lowest level of validation</a:t>
            </a:r>
          </a:p>
          <a:p>
            <a:pPr lvl="1"/>
            <a:r>
              <a:rPr lang="en-US" sz="2400" dirty="0"/>
              <a:t> Verifies ownership over domain</a:t>
            </a:r>
          </a:p>
          <a:p>
            <a:r>
              <a:rPr lang="en-US" sz="2800" dirty="0"/>
              <a:t>Organization Validation (OV)</a:t>
            </a:r>
          </a:p>
          <a:p>
            <a:pPr lvl="1"/>
            <a:r>
              <a:rPr lang="en-US" sz="2600" dirty="0"/>
              <a:t> Greater validation than DV</a:t>
            </a:r>
          </a:p>
          <a:p>
            <a:pPr lvl="1"/>
            <a:r>
              <a:rPr lang="en-US" sz="2400" dirty="0"/>
              <a:t> Verifies the identity of organization</a:t>
            </a:r>
            <a:endParaRPr lang="en-US" sz="2800" dirty="0"/>
          </a:p>
          <a:p>
            <a:r>
              <a:rPr lang="en-US" sz="2800" dirty="0"/>
              <a:t>Extended Validation (EV)</a:t>
            </a:r>
          </a:p>
          <a:p>
            <a:pPr lvl="1"/>
            <a:r>
              <a:rPr lang="en-US" sz="2600" dirty="0"/>
              <a:t> Highest form of organization identification</a:t>
            </a:r>
          </a:p>
          <a:p>
            <a:pPr lvl="1"/>
            <a:r>
              <a:rPr lang="en-US" sz="2600" dirty="0"/>
              <a:t> Most rigorous validation process</a:t>
            </a:r>
          </a:p>
          <a:p>
            <a:r>
              <a:rPr lang="en-US" sz="3000" dirty="0"/>
              <a:t>Individual Validation (IV)</a:t>
            </a:r>
          </a:p>
          <a:p>
            <a:pPr lvl="1"/>
            <a:r>
              <a:rPr lang="en-US" sz="2800" dirty="0"/>
              <a:t> Verifies identity of individual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Validation Certificates</a:t>
            </a:r>
          </a:p>
        </p:txBody>
      </p:sp>
    </p:spTree>
    <p:extLst>
      <p:ext uri="{BB962C8B-B14F-4D97-AF65-F5344CB8AC3E}">
        <p14:creationId xmlns:p14="http://schemas.microsoft.com/office/powerpoint/2010/main" val="26753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Certificates Formats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625D8B-FB99-4E4B-9C00-A53495CE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72087"/>
              </p:ext>
            </p:extLst>
          </p:nvPr>
        </p:nvGraphicFramePr>
        <p:xfrm>
          <a:off x="1487837" y="1115878"/>
          <a:ext cx="9717438" cy="52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8719">
                  <a:extLst>
                    <a:ext uri="{9D8B030D-6E8A-4147-A177-3AD203B41FA5}">
                      <a16:colId xmlns:a16="http://schemas.microsoft.com/office/drawing/2014/main" val="2577205605"/>
                    </a:ext>
                  </a:extLst>
                </a:gridCol>
                <a:gridCol w="4858719">
                  <a:extLst>
                    <a:ext uri="{9D8B030D-6E8A-4147-A177-3AD203B41FA5}">
                      <a16:colId xmlns:a16="http://schemas.microsoft.com/office/drawing/2014/main" val="3462516305"/>
                    </a:ext>
                  </a:extLst>
                </a:gridCol>
              </a:tblGrid>
              <a:tr h="966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 panose="02000503000000020004" pitchFamily="2" charset="0"/>
                        </a:rPr>
                        <a:t>Certificate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 panose="02000503000000020004" pitchFamily="2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29909"/>
                  </a:ext>
                </a:extLst>
              </a:tr>
              <a:tr h="8420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Distinguished Encoding Rules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(.der)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Binary encoded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Does not include private key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(.</a:t>
                      </a:r>
                      <a:r>
                        <a:rPr lang="en-US" sz="2000" dirty="0" err="1">
                          <a:latin typeface="Adelle Sans" panose="02000503000000020004" pitchFamily="2" charset="0"/>
                        </a:rPr>
                        <a:t>cer</a:t>
                      </a:r>
                      <a:r>
                        <a:rPr lang="en-US" sz="2000" dirty="0">
                          <a:latin typeface="Adelle Sans" panose="02000503000000020004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38034"/>
                  </a:ext>
                </a:extLst>
              </a:tr>
              <a:tr h="8420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Privacy Enhanced Mail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(PEM)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Base64 ASCII encoded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Various extensions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(.</a:t>
                      </a:r>
                      <a:r>
                        <a:rPr lang="en-US" sz="2000" dirty="0" err="1">
                          <a:latin typeface="Adelle Sans" panose="02000503000000020004" pitchFamily="2" charset="0"/>
                        </a:rPr>
                        <a:t>pem</a:t>
                      </a:r>
                      <a:r>
                        <a:rPr lang="en-US" sz="2000" dirty="0">
                          <a:latin typeface="Adelle Sans" panose="02000503000000020004" pitchFamily="2" charset="0"/>
                        </a:rPr>
                        <a:t>, .</a:t>
                      </a:r>
                      <a:r>
                        <a:rPr lang="en-US" sz="2000" dirty="0" err="1">
                          <a:latin typeface="Adelle Sans" panose="02000503000000020004" pitchFamily="2" charset="0"/>
                        </a:rPr>
                        <a:t>cer</a:t>
                      </a:r>
                      <a:r>
                        <a:rPr lang="en-US" sz="2000" dirty="0">
                          <a:latin typeface="Adelle Sans" panose="02000503000000020004" pitchFamily="2" charset="0"/>
                        </a:rPr>
                        <a:t>, .</a:t>
                      </a:r>
                      <a:r>
                        <a:rPr lang="en-US" sz="2000" dirty="0" err="1">
                          <a:latin typeface="Adelle Sans" panose="02000503000000020004" pitchFamily="2" charset="0"/>
                        </a:rPr>
                        <a:t>crt</a:t>
                      </a:r>
                      <a:r>
                        <a:rPr lang="en-US" sz="2000" dirty="0">
                          <a:latin typeface="Adelle Sans" panose="02000503000000020004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14244"/>
                  </a:ext>
                </a:extLst>
              </a:tr>
              <a:tr h="842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delle Sans" panose="02000503000000020004" pitchFamily="2" charset="0"/>
                        </a:rPr>
                        <a:t>Public Key Cryptography Standards #7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delle Sans" panose="02000503000000020004" pitchFamily="2" charset="0"/>
                        </a:rPr>
                        <a:t>(PKCS#7)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Includes public key, certificate information, certificate chain</a:t>
                      </a:r>
                    </a:p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(.P7B)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9247"/>
                  </a:ext>
                </a:extLst>
              </a:tr>
              <a:tr h="842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delle Sans" panose="02000503000000020004" pitchFamily="2" charset="0"/>
                        </a:rPr>
                        <a:t>Public Key Cryptography Standards #12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delle Sans" panose="02000503000000020004" pitchFamily="2" charset="0"/>
                        </a:rPr>
                        <a:t>(PKCS#12)</a:t>
                      </a:r>
                    </a:p>
                    <a:p>
                      <a:pPr algn="ctr"/>
                      <a:endParaRPr lang="en-US" sz="2000" dirty="0">
                        <a:latin typeface="Adelle Sans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elle Sans" panose="02000503000000020004" pitchFamily="2" charset="0"/>
                        </a:rPr>
                        <a:t>Includes both public/private keys, certificate information (includes extended properties) and certificate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371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C478D91-5B22-744F-8508-5F0BAE2869E1}"/>
              </a:ext>
            </a:extLst>
          </p:cNvPr>
          <p:cNvSpPr/>
          <p:nvPr/>
        </p:nvSpPr>
        <p:spPr>
          <a:xfrm>
            <a:off x="1487837" y="2053339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6E31F-9928-D04B-9BE4-0693A9BF6A47}"/>
              </a:ext>
            </a:extLst>
          </p:cNvPr>
          <p:cNvSpPr/>
          <p:nvPr/>
        </p:nvSpPr>
        <p:spPr>
          <a:xfrm>
            <a:off x="6337162" y="2053339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AFB92-25C1-9341-8389-D2343D2BCA9F}"/>
              </a:ext>
            </a:extLst>
          </p:cNvPr>
          <p:cNvSpPr/>
          <p:nvPr/>
        </p:nvSpPr>
        <p:spPr>
          <a:xfrm>
            <a:off x="1487836" y="3084163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8EE00-A851-1347-991F-7B71267AE654}"/>
              </a:ext>
            </a:extLst>
          </p:cNvPr>
          <p:cNvSpPr/>
          <p:nvPr/>
        </p:nvSpPr>
        <p:spPr>
          <a:xfrm>
            <a:off x="6337161" y="3084163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62BED-44CC-B044-A89E-B80DAA336BC1}"/>
              </a:ext>
            </a:extLst>
          </p:cNvPr>
          <p:cNvSpPr/>
          <p:nvPr/>
        </p:nvSpPr>
        <p:spPr>
          <a:xfrm>
            <a:off x="1497231" y="4114987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A19B-59A8-7447-9F5E-0D80B3655470}"/>
              </a:ext>
            </a:extLst>
          </p:cNvPr>
          <p:cNvSpPr/>
          <p:nvPr/>
        </p:nvSpPr>
        <p:spPr>
          <a:xfrm>
            <a:off x="6332464" y="4114987"/>
            <a:ext cx="4849325" cy="10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FE587-CB7E-FA45-9B13-6C121EAB3A75}"/>
              </a:ext>
            </a:extLst>
          </p:cNvPr>
          <p:cNvSpPr/>
          <p:nvPr/>
        </p:nvSpPr>
        <p:spPr>
          <a:xfrm>
            <a:off x="1497231" y="5145810"/>
            <a:ext cx="4835233" cy="126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FC678-EA99-1E45-ACC8-7139D41B499B}"/>
              </a:ext>
            </a:extLst>
          </p:cNvPr>
          <p:cNvSpPr/>
          <p:nvPr/>
        </p:nvSpPr>
        <p:spPr>
          <a:xfrm>
            <a:off x="6346556" y="5136037"/>
            <a:ext cx="4835233" cy="126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DDBA7E-A9D4-40C7-889B-B5C301A221F3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2323</TotalTime>
  <Words>381</Words>
  <Application>Microsoft Macintosh PowerPoint</Application>
  <PresentationFormat>Widescreen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Root and Subordinate CA Certificates</vt:lpstr>
      <vt:lpstr>Machine Certificates</vt:lpstr>
      <vt:lpstr>User Certificates</vt:lpstr>
      <vt:lpstr>Email Certificates – S/MIME</vt:lpstr>
      <vt:lpstr>Code Signing Certificate</vt:lpstr>
      <vt:lpstr>Wildcard Certificate</vt:lpstr>
      <vt:lpstr>Validation Certificates</vt:lpstr>
      <vt:lpstr>Certificates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140</cp:revision>
  <dcterms:created xsi:type="dcterms:W3CDTF">2019-03-13T18:02:49Z</dcterms:created>
  <dcterms:modified xsi:type="dcterms:W3CDTF">2020-11-05T16:53:40Z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