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4"/>
  </p:notesMasterIdLst>
  <p:sldIdLst>
    <p:sldId id="256" r:id="rId5"/>
    <p:sldId id="284" r:id="rId6"/>
    <p:sldId id="304" r:id="rId7"/>
    <p:sldId id="303" r:id="rId8"/>
    <p:sldId id="305" r:id="rId9"/>
    <p:sldId id="298" r:id="rId10"/>
    <p:sldId id="309" r:id="rId11"/>
    <p:sldId id="307" r:id="rId12"/>
    <p:sldId id="31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304"/>
            <p14:sldId id="303"/>
            <p14:sldId id="305"/>
            <p14:sldId id="298"/>
            <p14:sldId id="309"/>
            <p14:sldId id="307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63401"/>
  </p:normalViewPr>
  <p:slideViewPr>
    <p:cSldViewPr snapToGrid="0" snapToObjects="1">
      <p:cViewPr varScale="1">
        <p:scale>
          <a:sx n="42" d="100"/>
          <a:sy n="42" d="100"/>
        </p:scale>
        <p:origin x="9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Database of objects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5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user/computer –name &lt;name&gt;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dsquery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user/computer –name &lt;name&gt;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73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Identity Provider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entity that creates and manages identities of users and authenticates users to other applications that rely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responsible for asserting digital identities with claims for the relying applications to consume.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Provider (SP) is an entity that provides Web Services. SPs may not authenticate users by themselves but rely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user authentication.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Identity Provider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entity that creates and manages identities of users and authenticates users to other applications that rely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responsible for asserting digital identities with claims for the relying applications to consume.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Provider (SP) is an entity that provides Web Services. SPs may not authenticate users by themselves but rely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user authentication.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Identity Provider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entity that creates and manages identities of users and authenticates users to other applications that rely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responsible for asserting digital identities with claims for the relying applications to consume.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Provider (SP) is an entity that provides Web Services. SPs may not authenticate users by themselves but rely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user authentication.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8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Identity Provider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is an entity that creates and manages identities of users and authenticates users to other applications that rely on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responsible for asserting digital identities with claims for the relying applications to consume.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Provider: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Service Provider (SP) is an entity that provides Web Services. SPs may not authenticate users by themselves but rely 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IdPs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user authentication.</a:t>
            </a:r>
          </a:p>
          <a:p>
            <a:br>
              <a:rPr lang="en-US" dirty="0"/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3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User_icon_2.svg" TargetMode="External"/><Relationship Id="rId13" Type="http://schemas.openxmlformats.org/officeDocument/2006/relationships/image" Target="../media/image13.png"/><Relationship Id="rId18" Type="http://schemas.openxmlformats.org/officeDocument/2006/relationships/hyperlink" Target="https://commons.wikimedia.org/wiki/File:Gear_-_Noun_project_7137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pixabay.com/es/personas-dibujos-animados-grupo-304209/" TargetMode="External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commons.wikimedia.org/wiki/File:Simpleicons_Interface_folder-black-shape-variant.svg" TargetMode="External"/><Relationship Id="rId20" Type="http://schemas.openxmlformats.org/officeDocument/2006/relationships/hyperlink" Target="https://www.iconfinder.com/icons/17929/disk_harddrive_icon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ex.stackexchange.com/questions/101422/how-to-draw-clipart-icons-in-tikz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://stitchingwithattitude.blogspot.com/2012/03/webinar-learning-new-things.html" TargetMode="External"/><Relationship Id="rId19" Type="http://schemas.openxmlformats.org/officeDocument/2006/relationships/image" Target="../media/image16.png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commons.wikimedia.org/wiki/File:Oxygen480-devices-printer.sv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ality-hook-check-mark-ticked-off-500950/" TargetMode="External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hyperlink" Target="http://pixabay.com/es/personas-dibujos-animados-grupo-304209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17.png"/><Relationship Id="rId10" Type="http://schemas.openxmlformats.org/officeDocument/2006/relationships/hyperlink" Target="http://tex.stackexchange.com/questions/101422/how-to-draw-clipart-icons-in-tikz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en.wikipedia.org/wiki/File:Red_X.svg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pixabay.com/es/personas-dibujos-animados-grupo-304209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hyperlink" Target="https://pixabay.com/en/quality-hook-check-mark-ticked-off-50095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11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hyperlink" Target="http://tex.stackexchange.com/questions/101422/how-to-draw-clipart-icons-in-tikz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13" Type="http://schemas.openxmlformats.org/officeDocument/2006/relationships/image" Target="../media/image22.jpg"/><Relationship Id="rId18" Type="http://schemas.openxmlformats.org/officeDocument/2006/relationships/hyperlink" Target="https://pixabay.com/en/quality-hook-check-mark-ticked-off-500950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hyperlink" Target="https://pixabay.com/illustrations/facebook-logo-social-network-770688/" TargetMode="Externa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es.wikipedia.org/wiki/Amazon_Web_Services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User_icon_2.svg" TargetMode="External"/><Relationship Id="rId11" Type="http://schemas.openxmlformats.org/officeDocument/2006/relationships/image" Target="../media/image21.png"/><Relationship Id="rId5" Type="http://schemas.openxmlformats.org/officeDocument/2006/relationships/image" Target="../media/image10.png"/><Relationship Id="rId15" Type="http://schemas.openxmlformats.org/officeDocument/2006/relationships/image" Target="../media/image23.png"/><Relationship Id="rId10" Type="http://schemas.openxmlformats.org/officeDocument/2006/relationships/hyperlink" Target="https://en.wikipedia.org/wiki/Google_Chrome" TargetMode="External"/><Relationship Id="rId4" Type="http://schemas.openxmlformats.org/officeDocument/2006/relationships/hyperlink" Target="https://en.wikipedia.org/wiki/File:Application-default-icon.svg" TargetMode="External"/><Relationship Id="rId9" Type="http://schemas.openxmlformats.org/officeDocument/2006/relationships/image" Target="../media/image20.png"/><Relationship Id="rId14" Type="http://schemas.openxmlformats.org/officeDocument/2006/relationships/hyperlink" Target="http://www.open-electronics.org/microsoft-windows-8-1-blue-to-support-3d-printing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quality-hook-check-mark-ticked-off-500950/" TargetMode="External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18.png"/><Relationship Id="rId12" Type="http://schemas.openxmlformats.org/officeDocument/2006/relationships/hyperlink" Target="https://commons.wikimedia.org/wiki/File:Gear_-_Noun_project_7137.sv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ex.stackexchange.com/questions/101422/how-to-draw-clipart-icons-in-tikz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hyperlink" Target="http://stitchingwithattitude.blogspot.com/2012/03/webinar-learning-new-things.html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://commons.wikimedia.org/wiki/File:File_alt_font_awesome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Methods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Directory Services</a:t>
            </a:r>
          </a:p>
          <a:p>
            <a:r>
              <a:rPr lang="en-US" sz="3400" dirty="0"/>
              <a:t>Federation</a:t>
            </a:r>
          </a:p>
          <a:p>
            <a:r>
              <a:rPr lang="en-US" sz="3200" dirty="0"/>
              <a:t>SSO</a:t>
            </a:r>
          </a:p>
          <a:p>
            <a:r>
              <a:rPr lang="en-US" sz="3400" dirty="0"/>
              <a:t>Attestation</a:t>
            </a:r>
          </a:p>
        </p:txBody>
      </p:sp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Directory Services</a:t>
            </a:r>
          </a:p>
        </p:txBody>
      </p:sp>
      <p:pic>
        <p:nvPicPr>
          <p:cNvPr id="9" name="Picture 8" descr="A picture containing indoor&#10;&#10;Description automatically generated">
            <a:extLst>
              <a:ext uri="{FF2B5EF4-FFF2-40B4-BE49-F238E27FC236}">
                <a16:creationId xmlns:a16="http://schemas.microsoft.com/office/drawing/2014/main" id="{C8B03CF0-66D6-4642-8761-516BF9F19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56711" y="1239098"/>
            <a:ext cx="2427984" cy="2427984"/>
          </a:xfrm>
          <a:prstGeom prst="rect">
            <a:avLst/>
          </a:prstGeom>
        </p:spPr>
      </p:pic>
      <p:pic>
        <p:nvPicPr>
          <p:cNvPr id="16" name="Picture 15" descr="A picture containing indoor, tableware, dishware, stack&#10;&#10;Description automatically generated">
            <a:extLst>
              <a:ext uri="{FF2B5EF4-FFF2-40B4-BE49-F238E27FC236}">
                <a16:creationId xmlns:a16="http://schemas.microsoft.com/office/drawing/2014/main" id="{BF4E8295-09DA-1B45-B4A1-F5F096750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940388" y="2514089"/>
            <a:ext cx="1273461" cy="12734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9D0522-43AF-F446-9A3C-D4DB79B20102}"/>
              </a:ext>
            </a:extLst>
          </p:cNvPr>
          <p:cNvSpPr txBox="1"/>
          <p:nvPr/>
        </p:nvSpPr>
        <p:spPr>
          <a:xfrm>
            <a:off x="2111829" y="1442259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19960-6491-954A-A4EF-1DAF0938083A}"/>
              </a:ext>
            </a:extLst>
          </p:cNvPr>
          <p:cNvSpPr txBox="1"/>
          <p:nvPr/>
        </p:nvSpPr>
        <p:spPr>
          <a:xfrm>
            <a:off x="2032928" y="208375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Groups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9C6C7-2023-AD46-BCE5-C3B18DFFB88F}"/>
              </a:ext>
            </a:extLst>
          </p:cNvPr>
          <p:cNvSpPr txBox="1"/>
          <p:nvPr/>
        </p:nvSpPr>
        <p:spPr>
          <a:xfrm>
            <a:off x="1856598" y="2765498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Computers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40A9B-38B1-364B-861C-76E53831BA1E}"/>
              </a:ext>
            </a:extLst>
          </p:cNvPr>
          <p:cNvSpPr txBox="1"/>
          <p:nvPr/>
        </p:nvSpPr>
        <p:spPr>
          <a:xfrm>
            <a:off x="2023329" y="346158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Printers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FF26AE-FCE1-2642-9FF9-06FCBBDAA7A4}"/>
              </a:ext>
            </a:extLst>
          </p:cNvPr>
          <p:cNvSpPr txBox="1"/>
          <p:nvPr/>
        </p:nvSpPr>
        <p:spPr>
          <a:xfrm>
            <a:off x="1238518" y="4157669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Shared volumes/folders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F32038-8303-A14B-8CEF-3A25134D9529}"/>
              </a:ext>
            </a:extLst>
          </p:cNvPr>
          <p:cNvSpPr txBox="1"/>
          <p:nvPr/>
        </p:nvSpPr>
        <p:spPr>
          <a:xfrm>
            <a:off x="2014750" y="4839409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 pitchFamily="2" charset="0"/>
              </a:rPr>
              <a:t>Services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0149B3F-1B22-4443-BC4F-E960A5942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470287" y="1047199"/>
            <a:ext cx="1466890" cy="14668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306B2B-3E23-2847-9D91-8FB5F46DAF8A}"/>
              </a:ext>
            </a:extLst>
          </p:cNvPr>
          <p:cNvCxnSpPr>
            <a:cxnSpLocks/>
          </p:cNvCxnSpPr>
          <p:nvPr/>
        </p:nvCxnSpPr>
        <p:spPr>
          <a:xfrm>
            <a:off x="7650192" y="2153424"/>
            <a:ext cx="1264833" cy="650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1CD9A403-F13C-B046-9BA9-186F433407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667465" y="2478710"/>
            <a:ext cx="1753984" cy="1403187"/>
          </a:xfrm>
          <a:prstGeom prst="rect">
            <a:avLst/>
          </a:prstGeom>
        </p:spPr>
      </p:pic>
      <p:pic>
        <p:nvPicPr>
          <p:cNvPr id="20" name="Picture 19" descr="A picture containing indoor&#10;&#10;Description automatically generated">
            <a:extLst>
              <a:ext uri="{FF2B5EF4-FFF2-40B4-BE49-F238E27FC236}">
                <a16:creationId xmlns:a16="http://schemas.microsoft.com/office/drawing/2014/main" id="{92F8D691-5EE7-1D4E-903F-DD1DFB98F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16993" y="2512124"/>
            <a:ext cx="1378323" cy="137832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1AF506-1DD9-7C45-B7C4-33C7185388CD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7595316" y="3201286"/>
            <a:ext cx="1133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9F1CF289-B0CF-B04C-943B-37097C0BE27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963151" y="1100311"/>
            <a:ext cx="1635092" cy="1286630"/>
          </a:xfrm>
          <a:prstGeom prst="rect">
            <a:avLst/>
          </a:prstGeom>
        </p:spPr>
      </p:pic>
      <p:pic>
        <p:nvPicPr>
          <p:cNvPr id="5" name="Picture 4" descr="A picture containing text, printer, electronics&#10;&#10;Description automatically generated">
            <a:extLst>
              <a:ext uri="{FF2B5EF4-FFF2-40B4-BE49-F238E27FC236}">
                <a16:creationId xmlns:a16="http://schemas.microsoft.com/office/drawing/2014/main" id="{ED2CF070-B164-0C43-BE57-B0A1335126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196658" y="4101305"/>
            <a:ext cx="1709496" cy="17094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E202F8-6DD6-5844-BEA1-8B17763D6E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7148230" y="5060178"/>
            <a:ext cx="1080408" cy="108040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0C04C0C-B9A4-9643-8481-07B3B2662C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9963580" y="4674656"/>
            <a:ext cx="1388273" cy="138827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04AF6A-80C7-4247-BEF7-5B455AE567D6}"/>
              </a:ext>
            </a:extLst>
          </p:cNvPr>
          <p:cNvCxnSpPr>
            <a:cxnSpLocks/>
          </p:cNvCxnSpPr>
          <p:nvPr/>
        </p:nvCxnSpPr>
        <p:spPr>
          <a:xfrm flipV="1">
            <a:off x="7028807" y="3667082"/>
            <a:ext cx="1911581" cy="10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B97AAD-E518-4C4C-857F-195364CA425C}"/>
              </a:ext>
            </a:extLst>
          </p:cNvPr>
          <p:cNvCxnSpPr>
            <a:cxnSpLocks/>
          </p:cNvCxnSpPr>
          <p:nvPr/>
        </p:nvCxnSpPr>
        <p:spPr>
          <a:xfrm flipV="1">
            <a:off x="8455682" y="3890448"/>
            <a:ext cx="783667" cy="116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049B6A-4995-1846-871F-D42B8B15ECB8}"/>
              </a:ext>
            </a:extLst>
          </p:cNvPr>
          <p:cNvCxnSpPr>
            <a:cxnSpLocks/>
          </p:cNvCxnSpPr>
          <p:nvPr/>
        </p:nvCxnSpPr>
        <p:spPr>
          <a:xfrm flipH="1" flipV="1">
            <a:off x="9724055" y="3890448"/>
            <a:ext cx="586049" cy="90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B049D258-008A-0348-84A0-DF804A162A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8391318" y="5208740"/>
            <a:ext cx="1000405" cy="100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7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Directory Services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Defined by X.500 standard</a:t>
            </a:r>
          </a:p>
          <a:p>
            <a:r>
              <a:rPr lang="en-US" sz="3400" dirty="0"/>
              <a:t>Objects are represented by a DN</a:t>
            </a:r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84E76-0172-C94D-8C37-971C6F63CC6C}"/>
              </a:ext>
            </a:extLst>
          </p:cNvPr>
          <p:cNvSpPr txBox="1"/>
          <p:nvPr/>
        </p:nvSpPr>
        <p:spPr>
          <a:xfrm>
            <a:off x="1654641" y="2692145"/>
            <a:ext cx="836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CN=</a:t>
            </a:r>
            <a:r>
              <a:rPr lang="en-US" sz="3200" dirty="0" err="1"/>
              <a:t>sshd,OU</a:t>
            </a:r>
            <a:r>
              <a:rPr lang="en-US" sz="3200" dirty="0"/>
              <a:t>=</a:t>
            </a:r>
            <a:r>
              <a:rPr lang="en-US" sz="3200" dirty="0" err="1"/>
              <a:t>SecPlusUsers,DC</a:t>
            </a:r>
            <a:r>
              <a:rPr lang="en-US" sz="3200" dirty="0"/>
              <a:t>=</a:t>
            </a:r>
            <a:r>
              <a:rPr lang="en-US" sz="3200" dirty="0" err="1"/>
              <a:t>secplus,DC</a:t>
            </a:r>
            <a:r>
              <a:rPr lang="en-US" sz="3200" dirty="0"/>
              <a:t>=local"</a:t>
            </a:r>
          </a:p>
        </p:txBody>
      </p:sp>
    </p:spTree>
    <p:extLst>
      <p:ext uri="{BB962C8B-B14F-4D97-AF65-F5344CB8AC3E}">
        <p14:creationId xmlns:p14="http://schemas.microsoft.com/office/powerpoint/2010/main" val="22976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Directory Services – Distinguished Name (DN)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84E76-0172-C94D-8C37-971C6F63CC6C}"/>
              </a:ext>
            </a:extLst>
          </p:cNvPr>
          <p:cNvSpPr txBox="1"/>
          <p:nvPr/>
        </p:nvSpPr>
        <p:spPr>
          <a:xfrm>
            <a:off x="1650498" y="2116487"/>
            <a:ext cx="8365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CN=</a:t>
            </a:r>
            <a:r>
              <a:rPr lang="en-US" sz="3200" dirty="0" err="1"/>
              <a:t>sshd,OU</a:t>
            </a:r>
            <a:r>
              <a:rPr lang="en-US" sz="3200" dirty="0"/>
              <a:t>=</a:t>
            </a:r>
            <a:r>
              <a:rPr lang="en-US" sz="3200" dirty="0" err="1"/>
              <a:t>SecPlusUsers,DC</a:t>
            </a:r>
            <a:r>
              <a:rPr lang="en-US" sz="3200" dirty="0"/>
              <a:t>=</a:t>
            </a:r>
            <a:r>
              <a:rPr lang="en-US" sz="3200" dirty="0" err="1"/>
              <a:t>secplus,DC</a:t>
            </a:r>
            <a:r>
              <a:rPr lang="en-US" sz="3200" dirty="0"/>
              <a:t>=local"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F6F7A-8C37-8648-BBBF-3E6358188657}"/>
              </a:ext>
            </a:extLst>
          </p:cNvPr>
          <p:cNvSpPr txBox="1"/>
          <p:nvPr/>
        </p:nvSpPr>
        <p:spPr>
          <a:xfrm>
            <a:off x="1464192" y="4245434"/>
            <a:ext cx="157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commonName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069B3-29EF-3741-9B09-2613E073C8AF}"/>
              </a:ext>
            </a:extLst>
          </p:cNvPr>
          <p:cNvSpPr txBox="1"/>
          <p:nvPr/>
        </p:nvSpPr>
        <p:spPr>
          <a:xfrm>
            <a:off x="6129262" y="4268700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domainComponent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1456F-0D35-0A49-AB4C-879A51F04605}"/>
              </a:ext>
            </a:extLst>
          </p:cNvPr>
          <p:cNvSpPr txBox="1"/>
          <p:nvPr/>
        </p:nvSpPr>
        <p:spPr>
          <a:xfrm>
            <a:off x="8553593" y="4268700"/>
            <a:ext cx="2005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domainComponent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ED97D-8C0B-FF45-A44D-4F754818C209}"/>
              </a:ext>
            </a:extLst>
          </p:cNvPr>
          <p:cNvSpPr txBox="1"/>
          <p:nvPr/>
        </p:nvSpPr>
        <p:spPr>
          <a:xfrm>
            <a:off x="3368148" y="4268700"/>
            <a:ext cx="246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organizationalUnitName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A23795-B390-0049-A4FC-C0845FA4F852}"/>
              </a:ext>
            </a:extLst>
          </p:cNvPr>
          <p:cNvCxnSpPr>
            <a:cxnSpLocks/>
          </p:cNvCxnSpPr>
          <p:nvPr/>
        </p:nvCxnSpPr>
        <p:spPr>
          <a:xfrm flipH="1">
            <a:off x="7004958" y="2799239"/>
            <a:ext cx="126886" cy="12269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CB5B6D-7FC8-6F48-8CE4-E15B0F6E12D5}"/>
              </a:ext>
            </a:extLst>
          </p:cNvPr>
          <p:cNvCxnSpPr>
            <a:cxnSpLocks/>
          </p:cNvCxnSpPr>
          <p:nvPr/>
        </p:nvCxnSpPr>
        <p:spPr>
          <a:xfrm>
            <a:off x="8553593" y="2799239"/>
            <a:ext cx="698387" cy="1273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25EFF4-0AA8-BE4D-9224-A7D66D973CDA}"/>
              </a:ext>
            </a:extLst>
          </p:cNvPr>
          <p:cNvCxnSpPr>
            <a:cxnSpLocks/>
          </p:cNvCxnSpPr>
          <p:nvPr/>
        </p:nvCxnSpPr>
        <p:spPr>
          <a:xfrm flipH="1">
            <a:off x="4452364" y="2799239"/>
            <a:ext cx="110572" cy="12735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841242-6FA5-074C-A101-184D8F88F972}"/>
              </a:ext>
            </a:extLst>
          </p:cNvPr>
          <p:cNvCxnSpPr>
            <a:cxnSpLocks/>
          </p:cNvCxnSpPr>
          <p:nvPr/>
        </p:nvCxnSpPr>
        <p:spPr>
          <a:xfrm flipH="1">
            <a:off x="2305983" y="2785254"/>
            <a:ext cx="551719" cy="124097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3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Federation</a:t>
            </a:r>
          </a:p>
        </p:txBody>
      </p:sp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72454704-8038-1941-B12B-2D4C25C4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64350" y="1467149"/>
            <a:ext cx="1904095" cy="190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F24D3-79D7-7349-A52E-8C32723E6114}"/>
              </a:ext>
            </a:extLst>
          </p:cNvPr>
          <p:cNvSpPr txBox="1"/>
          <p:nvPr/>
        </p:nvSpPr>
        <p:spPr>
          <a:xfrm>
            <a:off x="1314424" y="2078582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44782-118D-844C-A82A-5AC0394B1BC9}"/>
              </a:ext>
            </a:extLst>
          </p:cNvPr>
          <p:cNvSpPr/>
          <p:nvPr/>
        </p:nvSpPr>
        <p:spPr>
          <a:xfrm>
            <a:off x="9409680" y="5804372"/>
            <a:ext cx="2305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2 Employees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4309A2-FCBA-D843-BC29-33F26652D019}"/>
              </a:ext>
            </a:extLst>
          </p:cNvPr>
          <p:cNvSpPr/>
          <p:nvPr/>
        </p:nvSpPr>
        <p:spPr>
          <a:xfrm>
            <a:off x="7840057" y="1055720"/>
            <a:ext cx="123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F8EDB-D246-1042-B5A9-D18ED3FA4AC1}"/>
              </a:ext>
            </a:extLst>
          </p:cNvPr>
          <p:cNvCxnSpPr>
            <a:cxnSpLocks/>
          </p:cNvCxnSpPr>
          <p:nvPr/>
        </p:nvCxnSpPr>
        <p:spPr>
          <a:xfrm flipH="1">
            <a:off x="2057950" y="3748775"/>
            <a:ext cx="628185" cy="146476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F092E-0D5F-F443-80D5-7D0A4D62CE38}"/>
              </a:ext>
            </a:extLst>
          </p:cNvPr>
          <p:cNvSpPr/>
          <p:nvPr/>
        </p:nvSpPr>
        <p:spPr>
          <a:xfrm>
            <a:off x="3097221" y="1037961"/>
            <a:ext cx="123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1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DEB3538-6EEB-8941-B0D4-4BC6A669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0871" y="2335324"/>
            <a:ext cx="1292604" cy="1292604"/>
          </a:xfrm>
        </p:spPr>
      </p:pic>
      <p:pic>
        <p:nvPicPr>
          <p:cNvPr id="43" name="Picture 42" descr="A picture containing indoor&#10;&#10;Description automatically generated">
            <a:extLst>
              <a:ext uri="{FF2B5EF4-FFF2-40B4-BE49-F238E27FC236}">
                <a16:creationId xmlns:a16="http://schemas.microsoft.com/office/drawing/2014/main" id="{B2BE853F-CAE1-AC41-8C69-237C9F175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69911" y="1541966"/>
            <a:ext cx="1904095" cy="190409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D58C9D1-05DE-0547-B583-69A725CBCD2C}"/>
              </a:ext>
            </a:extLst>
          </p:cNvPr>
          <p:cNvSpPr/>
          <p:nvPr/>
        </p:nvSpPr>
        <p:spPr>
          <a:xfrm>
            <a:off x="1260522" y="5966223"/>
            <a:ext cx="2305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1 Employees</a:t>
            </a:r>
          </a:p>
        </p:txBody>
      </p:sp>
      <p:pic>
        <p:nvPicPr>
          <p:cNvPr id="47" name="Picture 46" descr="Shape, logo, arrow&#10;&#10;Description automatically generated">
            <a:extLst>
              <a:ext uri="{FF2B5EF4-FFF2-40B4-BE49-F238E27FC236}">
                <a16:creationId xmlns:a16="http://schemas.microsoft.com/office/drawing/2014/main" id="{02A7B9C6-496D-3F46-A220-7750395CED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14734" y="2513279"/>
            <a:ext cx="1057541" cy="1057541"/>
          </a:xfrm>
          <a:prstGeom prst="rect">
            <a:avLst/>
          </a:prstGeom>
        </p:spPr>
      </p:pic>
      <p:pic>
        <p:nvPicPr>
          <p:cNvPr id="50" name="Picture 49" descr="A picture containing indoor, tableware, dishware, stack&#10;&#10;Description automatically generated">
            <a:extLst>
              <a:ext uri="{FF2B5EF4-FFF2-40B4-BE49-F238E27FC236}">
                <a16:creationId xmlns:a16="http://schemas.microsoft.com/office/drawing/2014/main" id="{B1C0CC39-6BF0-3B48-8680-0BD68102B0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672275" y="4459545"/>
            <a:ext cx="1292604" cy="1292604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86D749-8A0A-E646-A333-775F02A43B05}"/>
              </a:ext>
            </a:extLst>
          </p:cNvPr>
          <p:cNvCxnSpPr>
            <a:cxnSpLocks/>
          </p:cNvCxnSpPr>
          <p:nvPr/>
        </p:nvCxnSpPr>
        <p:spPr>
          <a:xfrm flipH="1" flipV="1">
            <a:off x="3094695" y="3603000"/>
            <a:ext cx="719733" cy="81437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7" name="Picture 56" descr="Shape, logo, arrow&#10;&#10;Description automatically generated">
            <a:extLst>
              <a:ext uri="{FF2B5EF4-FFF2-40B4-BE49-F238E27FC236}">
                <a16:creationId xmlns:a16="http://schemas.microsoft.com/office/drawing/2014/main" id="{F824B3C9-632A-9342-AEB8-74E9A6E4D2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519103" y="4010187"/>
            <a:ext cx="1057541" cy="1057541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6218D0-8DE2-0743-80FC-0DF5106A9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25648" y="4442285"/>
            <a:ext cx="1635092" cy="1286630"/>
          </a:xfrm>
          <a:prstGeom prst="rect">
            <a:avLst/>
          </a:prstGeom>
        </p:spPr>
      </p:pic>
      <p:pic>
        <p:nvPicPr>
          <p:cNvPr id="59" name="Picture 58" descr="A picture containing indoor, tableware, dishware, stack&#10;&#10;Description automatically generated">
            <a:extLst>
              <a:ext uri="{FF2B5EF4-FFF2-40B4-BE49-F238E27FC236}">
                <a16:creationId xmlns:a16="http://schemas.microsoft.com/office/drawing/2014/main" id="{E661A5B4-BD2E-5F4D-A620-037C5D34C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409612" y="4524246"/>
            <a:ext cx="1292604" cy="1292604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57378F-6D8B-AF40-8AB7-FED3F34098D9}"/>
              </a:ext>
            </a:extLst>
          </p:cNvPr>
          <p:cNvCxnSpPr>
            <a:cxnSpLocks/>
          </p:cNvCxnSpPr>
          <p:nvPr/>
        </p:nvCxnSpPr>
        <p:spPr>
          <a:xfrm>
            <a:off x="9159913" y="3186578"/>
            <a:ext cx="949624" cy="9906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511AF-13FD-7C43-BAAB-FBBB67E812BA}"/>
              </a:ext>
            </a:extLst>
          </p:cNvPr>
          <p:cNvCxnSpPr>
            <a:cxnSpLocks/>
          </p:cNvCxnSpPr>
          <p:nvPr/>
        </p:nvCxnSpPr>
        <p:spPr>
          <a:xfrm flipV="1">
            <a:off x="8107919" y="3467664"/>
            <a:ext cx="131707" cy="9496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Shape, logo, arrow&#10;&#10;Description automatically generated">
            <a:extLst>
              <a:ext uri="{FF2B5EF4-FFF2-40B4-BE49-F238E27FC236}">
                <a16:creationId xmlns:a16="http://schemas.microsoft.com/office/drawing/2014/main" id="{3925E1E6-980A-0E47-BD5D-CAC344F911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30462" y="4671374"/>
            <a:ext cx="1057541" cy="1057541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96D1F-8356-574B-B9C8-B94AD1A2AB8D}"/>
              </a:ext>
            </a:extLst>
          </p:cNvPr>
          <p:cNvCxnSpPr>
            <a:cxnSpLocks/>
          </p:cNvCxnSpPr>
          <p:nvPr/>
        </p:nvCxnSpPr>
        <p:spPr>
          <a:xfrm>
            <a:off x="4668445" y="1996568"/>
            <a:ext cx="257086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ED3746A0-92D5-8844-B331-99265771A3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874605" y="2183920"/>
            <a:ext cx="647700" cy="647700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FAFB2141-C360-3643-BB9C-A8EEAD8DBCE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384606" y="5247111"/>
            <a:ext cx="647700" cy="647700"/>
          </a:xfrm>
          <a:prstGeom prst="rect">
            <a:avLst/>
          </a:prstGeom>
        </p:spPr>
      </p:pic>
      <p:pic>
        <p:nvPicPr>
          <p:cNvPr id="76" name="Picture 75" descr="Icon&#10;&#10;Description automatically generated">
            <a:extLst>
              <a:ext uri="{FF2B5EF4-FFF2-40B4-BE49-F238E27FC236}">
                <a16:creationId xmlns:a16="http://schemas.microsoft.com/office/drawing/2014/main" id="{9466D734-5338-C349-B6C4-AA41EB96DF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42976" y="4603796"/>
            <a:ext cx="1635092" cy="1286630"/>
          </a:xfrm>
          <a:prstGeom prst="rect">
            <a:avLst/>
          </a:prstGeom>
        </p:spPr>
      </p:pic>
      <p:sp>
        <p:nvSpPr>
          <p:cNvPr id="77" name="Arc 76">
            <a:extLst>
              <a:ext uri="{FF2B5EF4-FFF2-40B4-BE49-F238E27FC236}">
                <a16:creationId xmlns:a16="http://schemas.microsoft.com/office/drawing/2014/main" id="{CF51EC5F-CC04-B04D-8BFE-0B560A1002EA}"/>
              </a:ext>
            </a:extLst>
          </p:cNvPr>
          <p:cNvSpPr/>
          <p:nvPr/>
        </p:nvSpPr>
        <p:spPr>
          <a:xfrm>
            <a:off x="4318577" y="1324487"/>
            <a:ext cx="3521480" cy="870372"/>
          </a:xfrm>
          <a:prstGeom prst="arc">
            <a:avLst>
              <a:gd name="adj1" fmla="val 10780714"/>
              <a:gd name="adj2" fmla="val 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8E5A20-54CB-9F46-9C88-2E68674BEB8F}"/>
              </a:ext>
            </a:extLst>
          </p:cNvPr>
          <p:cNvSpPr txBox="1"/>
          <p:nvPr/>
        </p:nvSpPr>
        <p:spPr>
          <a:xfrm>
            <a:off x="5470242" y="1420261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Federation</a:t>
            </a:r>
          </a:p>
        </p:txBody>
      </p:sp>
    </p:spTree>
    <p:extLst>
      <p:ext uri="{BB962C8B-B14F-4D97-AF65-F5344CB8AC3E}">
        <p14:creationId xmlns:p14="http://schemas.microsoft.com/office/powerpoint/2010/main" val="3574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5" grpId="0"/>
      <p:bldP spid="45" grpId="1"/>
      <p:bldP spid="77" grpId="0" animBg="1"/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Federation</a:t>
            </a:r>
          </a:p>
        </p:txBody>
      </p:sp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72454704-8038-1941-B12B-2D4C25C47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64350" y="1621527"/>
            <a:ext cx="1904095" cy="190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F24D3-79D7-7349-A52E-8C32723E6114}"/>
              </a:ext>
            </a:extLst>
          </p:cNvPr>
          <p:cNvSpPr txBox="1"/>
          <p:nvPr/>
        </p:nvSpPr>
        <p:spPr>
          <a:xfrm>
            <a:off x="1314424" y="2232960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44782-118D-844C-A82A-5AC0394B1BC9}"/>
              </a:ext>
            </a:extLst>
          </p:cNvPr>
          <p:cNvSpPr/>
          <p:nvPr/>
        </p:nvSpPr>
        <p:spPr>
          <a:xfrm>
            <a:off x="9409680" y="5958750"/>
            <a:ext cx="2305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2 Employees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4309A2-FCBA-D843-BC29-33F26652D019}"/>
              </a:ext>
            </a:extLst>
          </p:cNvPr>
          <p:cNvSpPr/>
          <p:nvPr/>
        </p:nvSpPr>
        <p:spPr>
          <a:xfrm>
            <a:off x="7957290" y="972586"/>
            <a:ext cx="123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E5F092E-0D5F-F443-80D5-7D0A4D62CE38}"/>
              </a:ext>
            </a:extLst>
          </p:cNvPr>
          <p:cNvSpPr/>
          <p:nvPr/>
        </p:nvSpPr>
        <p:spPr>
          <a:xfrm>
            <a:off x="3097221" y="962583"/>
            <a:ext cx="1238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Company 1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DEB3538-6EEB-8941-B0D4-4BC6A669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30871" y="2489702"/>
            <a:ext cx="1292604" cy="1292604"/>
          </a:xfrm>
        </p:spPr>
      </p:pic>
      <p:pic>
        <p:nvPicPr>
          <p:cNvPr id="43" name="Picture 42" descr="A picture containing indoor&#10;&#10;Description automatically generated">
            <a:extLst>
              <a:ext uri="{FF2B5EF4-FFF2-40B4-BE49-F238E27FC236}">
                <a16:creationId xmlns:a16="http://schemas.microsoft.com/office/drawing/2014/main" id="{B2BE853F-CAE1-AC41-8C69-237C9F175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69911" y="1696344"/>
            <a:ext cx="1904095" cy="1904095"/>
          </a:xfrm>
          <a:prstGeom prst="rect">
            <a:avLst/>
          </a:prstGeom>
        </p:spPr>
      </p:pic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A26218D0-8DE2-0743-80FC-0DF5106A98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25648" y="4596663"/>
            <a:ext cx="1635092" cy="1286630"/>
          </a:xfrm>
          <a:prstGeom prst="rect">
            <a:avLst/>
          </a:prstGeom>
        </p:spPr>
      </p:pic>
      <p:pic>
        <p:nvPicPr>
          <p:cNvPr id="59" name="Picture 58" descr="A picture containing indoor, tableware, dishware, stack&#10;&#10;Description automatically generated">
            <a:extLst>
              <a:ext uri="{FF2B5EF4-FFF2-40B4-BE49-F238E27FC236}">
                <a16:creationId xmlns:a16="http://schemas.microsoft.com/office/drawing/2014/main" id="{E661A5B4-BD2E-5F4D-A620-037C5D34CA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409612" y="4678624"/>
            <a:ext cx="1292604" cy="1292604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57378F-6D8B-AF40-8AB7-FED3F34098D9}"/>
              </a:ext>
            </a:extLst>
          </p:cNvPr>
          <p:cNvCxnSpPr>
            <a:cxnSpLocks/>
          </p:cNvCxnSpPr>
          <p:nvPr/>
        </p:nvCxnSpPr>
        <p:spPr>
          <a:xfrm>
            <a:off x="9159913" y="3340956"/>
            <a:ext cx="949624" cy="9906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B511AF-13FD-7C43-BAAB-FBBB67E812BA}"/>
              </a:ext>
            </a:extLst>
          </p:cNvPr>
          <p:cNvCxnSpPr>
            <a:cxnSpLocks/>
          </p:cNvCxnSpPr>
          <p:nvPr/>
        </p:nvCxnSpPr>
        <p:spPr>
          <a:xfrm flipV="1">
            <a:off x="8107919" y="3622042"/>
            <a:ext cx="131707" cy="9496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Picture 67" descr="Shape, logo, arrow&#10;&#10;Description automatically generated">
            <a:extLst>
              <a:ext uri="{FF2B5EF4-FFF2-40B4-BE49-F238E27FC236}">
                <a16:creationId xmlns:a16="http://schemas.microsoft.com/office/drawing/2014/main" id="{3925E1E6-980A-0E47-BD5D-CAC344F911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930462" y="4825752"/>
            <a:ext cx="1057541" cy="1057541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96D1F-8356-574B-B9C8-B94AD1A2AB8D}"/>
              </a:ext>
            </a:extLst>
          </p:cNvPr>
          <p:cNvCxnSpPr>
            <a:cxnSpLocks/>
          </p:cNvCxnSpPr>
          <p:nvPr/>
        </p:nvCxnSpPr>
        <p:spPr>
          <a:xfrm>
            <a:off x="4668445" y="2150946"/>
            <a:ext cx="257086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Arc 76">
            <a:extLst>
              <a:ext uri="{FF2B5EF4-FFF2-40B4-BE49-F238E27FC236}">
                <a16:creationId xmlns:a16="http://schemas.microsoft.com/office/drawing/2014/main" id="{CF51EC5F-CC04-B04D-8BFE-0B560A1002EA}"/>
              </a:ext>
            </a:extLst>
          </p:cNvPr>
          <p:cNvSpPr/>
          <p:nvPr/>
        </p:nvSpPr>
        <p:spPr>
          <a:xfrm>
            <a:off x="4318577" y="1478865"/>
            <a:ext cx="3521480" cy="870372"/>
          </a:xfrm>
          <a:prstGeom prst="arc">
            <a:avLst>
              <a:gd name="adj1" fmla="val 10780714"/>
              <a:gd name="adj2" fmla="val 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8E5A20-54CB-9F46-9C88-2E68674BEB8F}"/>
              </a:ext>
            </a:extLst>
          </p:cNvPr>
          <p:cNvSpPr txBox="1"/>
          <p:nvPr/>
        </p:nvSpPr>
        <p:spPr>
          <a:xfrm>
            <a:off x="5470242" y="1574639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7E6FDE-87BD-D94F-BBB9-2589D7A3AC6B}"/>
              </a:ext>
            </a:extLst>
          </p:cNvPr>
          <p:cNvCxnSpPr>
            <a:cxnSpLocks/>
          </p:cNvCxnSpPr>
          <p:nvPr/>
        </p:nvCxnSpPr>
        <p:spPr>
          <a:xfrm flipH="1" flipV="1">
            <a:off x="4718216" y="2505144"/>
            <a:ext cx="2601384" cy="322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036E73D-1C06-F34C-BE75-6D32D7B24C83}"/>
              </a:ext>
            </a:extLst>
          </p:cNvPr>
          <p:cNvSpPr txBox="1"/>
          <p:nvPr/>
        </p:nvSpPr>
        <p:spPr>
          <a:xfrm>
            <a:off x="4671860" y="2564130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these identities trusted?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BDC650-F379-E349-B8B9-0B7DC2D1ECE2}"/>
              </a:ext>
            </a:extLst>
          </p:cNvPr>
          <p:cNvCxnSpPr>
            <a:cxnSpLocks/>
          </p:cNvCxnSpPr>
          <p:nvPr/>
        </p:nvCxnSpPr>
        <p:spPr>
          <a:xfrm>
            <a:off x="4668445" y="3045908"/>
            <a:ext cx="265115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D5A8A28-293E-9743-A5CD-2B60FA2D2172}"/>
              </a:ext>
            </a:extLst>
          </p:cNvPr>
          <p:cNvSpPr txBox="1"/>
          <p:nvPr/>
        </p:nvSpPr>
        <p:spPr>
          <a:xfrm>
            <a:off x="4671860" y="3135161"/>
            <a:ext cx="2881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these identities trusted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B45D07-9787-9247-B46D-D9B78D404523}"/>
              </a:ext>
            </a:extLst>
          </p:cNvPr>
          <p:cNvSpPr txBox="1"/>
          <p:nvPr/>
        </p:nvSpPr>
        <p:spPr>
          <a:xfrm>
            <a:off x="4946545" y="2138168"/>
            <a:ext cx="202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request</a:t>
            </a:r>
          </a:p>
        </p:txBody>
      </p:sp>
      <p:pic>
        <p:nvPicPr>
          <p:cNvPr id="39" name="Picture 38" descr="Shape, logo, arrow&#10;&#10;Description automatically generated">
            <a:extLst>
              <a:ext uri="{FF2B5EF4-FFF2-40B4-BE49-F238E27FC236}">
                <a16:creationId xmlns:a16="http://schemas.microsoft.com/office/drawing/2014/main" id="{FF503D4A-6FFA-E847-BED7-D3E459FDA7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2516245" y="2812185"/>
            <a:ext cx="1057541" cy="105754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73DD2F2C-AD27-984A-B219-1BAA9063C335}"/>
              </a:ext>
            </a:extLst>
          </p:cNvPr>
          <p:cNvSpPr/>
          <p:nvPr/>
        </p:nvSpPr>
        <p:spPr>
          <a:xfrm>
            <a:off x="10028282" y="6328082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(Principles)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627D379-E4D9-5041-A421-517C7042791A}"/>
              </a:ext>
            </a:extLst>
          </p:cNvPr>
          <p:cNvSpPr/>
          <p:nvPr/>
        </p:nvSpPr>
        <p:spPr>
          <a:xfrm>
            <a:off x="7629156" y="1423743"/>
            <a:ext cx="1894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(Identity Provider)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FD58F6-D87E-D948-AC22-EE3D5CA38239}"/>
              </a:ext>
            </a:extLst>
          </p:cNvPr>
          <p:cNvSpPr/>
          <p:nvPr/>
        </p:nvSpPr>
        <p:spPr>
          <a:xfrm>
            <a:off x="2684628" y="1351623"/>
            <a:ext cx="1842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(Service Provider)</a:t>
            </a:r>
          </a:p>
        </p:txBody>
      </p:sp>
    </p:spTree>
    <p:extLst>
      <p:ext uri="{BB962C8B-B14F-4D97-AF65-F5344CB8AC3E}">
        <p14:creationId xmlns:p14="http://schemas.microsoft.com/office/powerpoint/2010/main" val="277272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8" grpId="0"/>
      <p:bldP spid="40" grpId="0"/>
      <p:bldP spid="41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Federation</a:t>
            </a:r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EDEB3538-6EEB-8941-B0D4-4BC6A6690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390735" y="2349331"/>
            <a:ext cx="2215357" cy="2215357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1D9A5E-B254-EC43-B698-EF22D0EBD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39675" y="2242964"/>
            <a:ext cx="2683329" cy="2683329"/>
          </a:xfrm>
          <a:prstGeom prst="rect">
            <a:avLst/>
          </a:prstGeom>
        </p:spPr>
      </p:pic>
      <p:pic>
        <p:nvPicPr>
          <p:cNvPr id="16" name="Picture 15" descr="A picture containing indoor&#10;&#10;Description automatically generated">
            <a:extLst>
              <a:ext uri="{FF2B5EF4-FFF2-40B4-BE49-F238E27FC236}">
                <a16:creationId xmlns:a16="http://schemas.microsoft.com/office/drawing/2014/main" id="{72454704-8038-1941-B12B-2D4C25C47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355788" y="1680533"/>
            <a:ext cx="1904095" cy="1904095"/>
          </a:xfrm>
          <a:prstGeom prst="rect">
            <a:avLst/>
          </a:prstGeom>
        </p:spPr>
      </p:pic>
      <p:pic>
        <p:nvPicPr>
          <p:cNvPr id="20" name="Picture 19" descr="A picture containing indoor&#10;&#10;Description automatically generated">
            <a:extLst>
              <a:ext uri="{FF2B5EF4-FFF2-40B4-BE49-F238E27FC236}">
                <a16:creationId xmlns:a16="http://schemas.microsoft.com/office/drawing/2014/main" id="{40E67950-E9C8-C145-8E19-96BCFD854C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956694" y="1680533"/>
            <a:ext cx="1904095" cy="19040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7F24D3-79D7-7349-A52E-8C32723E6114}"/>
              </a:ext>
            </a:extLst>
          </p:cNvPr>
          <p:cNvSpPr txBox="1"/>
          <p:nvPr/>
        </p:nvSpPr>
        <p:spPr>
          <a:xfrm>
            <a:off x="3589751" y="2058298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C6E7D6-1C62-1D4F-9B2B-154AAA0479FD}"/>
              </a:ext>
            </a:extLst>
          </p:cNvPr>
          <p:cNvSpPr txBox="1"/>
          <p:nvPr/>
        </p:nvSpPr>
        <p:spPr>
          <a:xfrm>
            <a:off x="1283258" y="187363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logon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44782-118D-844C-A82A-5AC0394B1BC9}"/>
              </a:ext>
            </a:extLst>
          </p:cNvPr>
          <p:cNvSpPr/>
          <p:nvPr/>
        </p:nvSpPr>
        <p:spPr>
          <a:xfrm>
            <a:off x="5355788" y="1273512"/>
            <a:ext cx="170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Service Provider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4309A2-FCBA-D843-BC29-33F26652D019}"/>
              </a:ext>
            </a:extLst>
          </p:cNvPr>
          <p:cNvSpPr/>
          <p:nvPr/>
        </p:nvSpPr>
        <p:spPr>
          <a:xfrm>
            <a:off x="10031962" y="1271756"/>
            <a:ext cx="1753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Identity Provider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F8EDB-D246-1042-B5A9-D18ED3FA4AC1}"/>
              </a:ext>
            </a:extLst>
          </p:cNvPr>
          <p:cNvCxnSpPr>
            <a:cxnSpLocks/>
          </p:cNvCxnSpPr>
          <p:nvPr/>
        </p:nvCxnSpPr>
        <p:spPr>
          <a:xfrm flipH="1">
            <a:off x="7259883" y="2349331"/>
            <a:ext cx="2366717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A1CBA1B9-07E0-7C47-B26B-143C7EEAA5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9956694" y="3624073"/>
            <a:ext cx="839987" cy="839987"/>
          </a:xfrm>
          <a:prstGeom prst="rect">
            <a:avLst/>
          </a:prstGeom>
        </p:spPr>
      </p:pic>
      <p:pic>
        <p:nvPicPr>
          <p:cNvPr id="31" name="Picture 3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BB7C510-B6DC-0043-A592-F9B0924836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01497" y="3624073"/>
            <a:ext cx="832743" cy="83274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35C82B6-94DB-704A-A4AA-3E5FB423B1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434221" y="4522677"/>
            <a:ext cx="1195481" cy="95687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B7DDAA8-FDAE-A847-B8E7-A3CE46DAB0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924395" y="4808806"/>
            <a:ext cx="936394" cy="56027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2E89CF8-DE90-C244-BD23-5CAB34AD7012}"/>
              </a:ext>
            </a:extLst>
          </p:cNvPr>
          <p:cNvSpPr txBox="1"/>
          <p:nvPr/>
        </p:nvSpPr>
        <p:spPr>
          <a:xfrm>
            <a:off x="7944503" y="2447914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B834B6-7227-BA4E-B73A-2496BF70CECE}"/>
              </a:ext>
            </a:extLst>
          </p:cNvPr>
          <p:cNvSpPr txBox="1"/>
          <p:nvPr/>
        </p:nvSpPr>
        <p:spPr>
          <a:xfrm>
            <a:off x="7854702" y="2817246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OpenID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6E7910B-AC64-D341-A786-9727C972DCE3}"/>
              </a:ext>
            </a:extLst>
          </p:cNvPr>
          <p:cNvSpPr txBox="1"/>
          <p:nvPr/>
        </p:nvSpPr>
        <p:spPr>
          <a:xfrm>
            <a:off x="7918821" y="3186578"/>
            <a:ext cx="78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OAuth</a:t>
            </a:r>
          </a:p>
        </p:txBody>
      </p:sp>
      <p:pic>
        <p:nvPicPr>
          <p:cNvPr id="19" name="Picture 18" descr="Shape, logo, arrow&#10;&#10;Description automatically generated">
            <a:extLst>
              <a:ext uri="{FF2B5EF4-FFF2-40B4-BE49-F238E27FC236}">
                <a16:creationId xmlns:a16="http://schemas.microsoft.com/office/drawing/2014/main" id="{0F639CD7-3921-9D4F-8011-B8AB7DA2348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0594784" y="2546809"/>
            <a:ext cx="1057541" cy="1057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CB95CF-ACFE-9845-A3BA-8CBC409BFFF6}"/>
              </a:ext>
            </a:extLst>
          </p:cNvPr>
          <p:cNvCxnSpPr>
            <a:cxnSpLocks/>
          </p:cNvCxnSpPr>
          <p:nvPr/>
        </p:nvCxnSpPr>
        <p:spPr>
          <a:xfrm flipH="1">
            <a:off x="7259883" y="2812733"/>
            <a:ext cx="22549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Shape, logo, arrow&#10;&#10;Description automatically generated">
            <a:extLst>
              <a:ext uri="{FF2B5EF4-FFF2-40B4-BE49-F238E27FC236}">
                <a16:creationId xmlns:a16="http://schemas.microsoft.com/office/drawing/2014/main" id="{423893DE-732C-DD43-AC80-CAE91E2E31F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4467408" y="3186579"/>
            <a:ext cx="1221754" cy="1221754"/>
          </a:xfrm>
          <a:prstGeom prst="rect">
            <a:avLst/>
          </a:prstGeom>
        </p:spPr>
      </p:pic>
      <p:sp>
        <p:nvSpPr>
          <p:cNvPr id="27" name="Arc 26">
            <a:extLst>
              <a:ext uri="{FF2B5EF4-FFF2-40B4-BE49-F238E27FC236}">
                <a16:creationId xmlns:a16="http://schemas.microsoft.com/office/drawing/2014/main" id="{30744A36-AA88-C349-B445-59020E0B219D}"/>
              </a:ext>
            </a:extLst>
          </p:cNvPr>
          <p:cNvSpPr/>
          <p:nvPr/>
        </p:nvSpPr>
        <p:spPr>
          <a:xfrm>
            <a:off x="6875806" y="1519505"/>
            <a:ext cx="3521480" cy="870372"/>
          </a:xfrm>
          <a:prstGeom prst="arc">
            <a:avLst>
              <a:gd name="adj1" fmla="val 10780714"/>
              <a:gd name="adj2" fmla="val 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CB1E15-62C4-2545-945D-A38464DA1D8A}"/>
              </a:ext>
            </a:extLst>
          </p:cNvPr>
          <p:cNvSpPr txBox="1"/>
          <p:nvPr/>
        </p:nvSpPr>
        <p:spPr>
          <a:xfrm>
            <a:off x="8027471" y="1615279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Federation</a:t>
            </a:r>
          </a:p>
        </p:txBody>
      </p:sp>
    </p:spTree>
    <p:extLst>
      <p:ext uri="{BB962C8B-B14F-4D97-AF65-F5344CB8AC3E}">
        <p14:creationId xmlns:p14="http://schemas.microsoft.com/office/powerpoint/2010/main" val="58648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12" grpId="0"/>
      <p:bldP spid="24" grpId="0"/>
      <p:bldP spid="39" grpId="0"/>
      <p:bldP spid="39" grpId="1"/>
      <p:bldP spid="40" grpId="0"/>
      <p:bldP spid="40" grpId="1"/>
      <p:bldP spid="41" grpId="0"/>
      <p:bldP spid="41" grpId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indoor&#10;&#10;Description automatically generated">
            <a:extLst>
              <a:ext uri="{FF2B5EF4-FFF2-40B4-BE49-F238E27FC236}">
                <a16:creationId xmlns:a16="http://schemas.microsoft.com/office/drawing/2014/main" id="{40E67950-E9C8-C145-8E19-96BCFD854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569038" y="1171484"/>
            <a:ext cx="1904095" cy="1904095"/>
          </a:xfrm>
          <a:prstGeom prst="rect">
            <a:avLst/>
          </a:prstGeom>
        </p:spPr>
      </p:pic>
      <p:pic>
        <p:nvPicPr>
          <p:cNvPr id="42" name="Picture 41" descr="A picture containing indoor, tableware, dishware, stack&#10;&#10;Description automatically generated">
            <a:extLst>
              <a:ext uri="{FF2B5EF4-FFF2-40B4-BE49-F238E27FC236}">
                <a16:creationId xmlns:a16="http://schemas.microsoft.com/office/drawing/2014/main" id="{D1735C92-A5C9-4DFC-A13A-0A9FB7751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95052" y="2522948"/>
            <a:ext cx="1292604" cy="12926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Attestation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F24D3-79D7-7349-A52E-8C32723E6114}"/>
              </a:ext>
            </a:extLst>
          </p:cNvPr>
          <p:cNvSpPr txBox="1"/>
          <p:nvPr/>
        </p:nvSpPr>
        <p:spPr>
          <a:xfrm>
            <a:off x="820591" y="2010760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/>
              </a:rPr>
              <a:t>Client Computer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4309A2-FCBA-D843-BC29-33F26652D019}"/>
              </a:ext>
            </a:extLst>
          </p:cNvPr>
          <p:cNvSpPr/>
          <p:nvPr/>
        </p:nvSpPr>
        <p:spPr>
          <a:xfrm>
            <a:off x="6645221" y="940571"/>
            <a:ext cx="2035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elle Sans" panose="02000503000000020004"/>
              </a:rPr>
              <a:t>Attestation Services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6F8EDB-D246-1042-B5A9-D18ED3FA4AC1}"/>
              </a:ext>
            </a:extLst>
          </p:cNvPr>
          <p:cNvCxnSpPr>
            <a:cxnSpLocks/>
          </p:cNvCxnSpPr>
          <p:nvPr/>
        </p:nvCxnSpPr>
        <p:spPr>
          <a:xfrm flipH="1" flipV="1">
            <a:off x="2810715" y="3773579"/>
            <a:ext cx="4710370" cy="139343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 descr="Shape, logo, arrow&#10;&#10;Description automatically generated">
            <a:extLst>
              <a:ext uri="{FF2B5EF4-FFF2-40B4-BE49-F238E27FC236}">
                <a16:creationId xmlns:a16="http://schemas.microsoft.com/office/drawing/2014/main" id="{0F639CD7-3921-9D4F-8011-B8AB7DA23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58885" y="2879303"/>
            <a:ext cx="1057541" cy="105754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CB95CF-ACFE-9845-A3BA-8CBC409BFFF6}"/>
              </a:ext>
            </a:extLst>
          </p:cNvPr>
          <p:cNvCxnSpPr>
            <a:cxnSpLocks/>
          </p:cNvCxnSpPr>
          <p:nvPr/>
        </p:nvCxnSpPr>
        <p:spPr>
          <a:xfrm flipV="1">
            <a:off x="3027621" y="2195426"/>
            <a:ext cx="3334156" cy="94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Shape, logo, arrow&#10;&#10;Description automatically generated">
            <a:extLst>
              <a:ext uri="{FF2B5EF4-FFF2-40B4-BE49-F238E27FC236}">
                <a16:creationId xmlns:a16="http://schemas.microsoft.com/office/drawing/2014/main" id="{423893DE-732C-DD43-AC80-CAE91E2E31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086911" y="4610111"/>
            <a:ext cx="1221754" cy="1221754"/>
          </a:xfrm>
          <a:prstGeom prst="rect">
            <a:avLst/>
          </a:prstGeom>
        </p:spPr>
      </p:pic>
      <p:pic>
        <p:nvPicPr>
          <p:cNvPr id="29" name="Picture 28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A2DAD792-A052-4227-91D0-99B37EA574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30275" y="2464345"/>
            <a:ext cx="2284659" cy="1827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D3F05-A7DA-4882-B281-4BA0EA02B7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11831" y="4373141"/>
            <a:ext cx="1427922" cy="1427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B0A6F5-D785-45F2-8479-E082160272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581678" y="4671806"/>
            <a:ext cx="830591" cy="83059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691366-7CCD-4CDE-96EC-820D9E5199A8}"/>
              </a:ext>
            </a:extLst>
          </p:cNvPr>
          <p:cNvCxnSpPr>
            <a:cxnSpLocks/>
          </p:cNvCxnSpPr>
          <p:nvPr/>
        </p:nvCxnSpPr>
        <p:spPr>
          <a:xfrm flipH="1">
            <a:off x="2039753" y="5144487"/>
            <a:ext cx="154192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5009D676-104F-4EFE-84BC-02ED623BE3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3321814" y="2277551"/>
            <a:ext cx="573840" cy="573840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6CD8B6CE-005A-4733-A765-C2F91225E972}"/>
              </a:ext>
            </a:extLst>
          </p:cNvPr>
          <p:cNvSpPr/>
          <p:nvPr/>
        </p:nvSpPr>
        <p:spPr>
          <a:xfrm>
            <a:off x="7089913" y="4148265"/>
            <a:ext cx="3844235" cy="25147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BE9B53-9AA2-4A44-8A6E-37A9D83C7C6A}"/>
              </a:ext>
            </a:extLst>
          </p:cNvPr>
          <p:cNvSpPr/>
          <p:nvPr/>
        </p:nvSpPr>
        <p:spPr>
          <a:xfrm>
            <a:off x="7892768" y="5220988"/>
            <a:ext cx="1989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delle Sans" panose="02000503000000020004"/>
              </a:rPr>
              <a:t>Corporate Network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EF295A-31A8-4362-9104-98C438E5A26A}"/>
              </a:ext>
            </a:extLst>
          </p:cNvPr>
          <p:cNvSpPr txBox="1"/>
          <p:nvPr/>
        </p:nvSpPr>
        <p:spPr>
          <a:xfrm>
            <a:off x="2007800" y="5431731"/>
            <a:ext cx="131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elle Sans" panose="02000503000000020004"/>
              </a:rPr>
              <a:t>Config State</a:t>
            </a:r>
          </a:p>
        </p:txBody>
      </p:sp>
    </p:spTree>
    <p:extLst>
      <p:ext uri="{BB962C8B-B14F-4D97-AF65-F5344CB8AC3E}">
        <p14:creationId xmlns:p14="http://schemas.microsoft.com/office/powerpoint/2010/main" val="11541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2319 -0.1273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89" y="-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4" grpId="0"/>
      <p:bldP spid="36" grpId="0" animBg="1"/>
      <p:bldP spid="43" grpId="0"/>
      <p:bldP spid="45" grpId="0"/>
      <p:bldP spid="45" grpId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2.xml><?xml version="1.0" encoding="utf-8"?>
<ds:datastoreItem xmlns:ds="http://schemas.openxmlformats.org/officeDocument/2006/customXml" ds:itemID="{4E33218F-FCD0-4730-A09A-075CB2BD088E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1986</TotalTime>
  <Words>502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Authentication Methods</vt:lpstr>
      <vt:lpstr>Directory Services</vt:lpstr>
      <vt:lpstr>Directory Services</vt:lpstr>
      <vt:lpstr>Directory Services – Distinguished Name (DN)</vt:lpstr>
      <vt:lpstr>Federation</vt:lpstr>
      <vt:lpstr>Federation</vt:lpstr>
      <vt:lpstr>Federation</vt:lpstr>
      <vt:lpstr>Attestation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143</cp:revision>
  <dcterms:created xsi:type="dcterms:W3CDTF">2019-03-13T18:02:49Z</dcterms:created>
  <dcterms:modified xsi:type="dcterms:W3CDTF">2021-01-04T21:37:41Z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