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1"/>
  </p:notesMasterIdLst>
  <p:sldIdLst>
    <p:sldId id="256" r:id="rId5"/>
    <p:sldId id="314" r:id="rId6"/>
    <p:sldId id="315" r:id="rId7"/>
    <p:sldId id="310" r:id="rId8"/>
    <p:sldId id="311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14"/>
            <p14:sldId id="315"/>
            <p14:sldId id="310"/>
            <p14:sldId id="311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63401"/>
  </p:normalViewPr>
  <p:slideViewPr>
    <p:cSldViewPr snapToGrid="0" snapToObjects="1">
      <p:cViewPr varScale="1">
        <p:scale>
          <a:sx n="42" d="100"/>
          <a:sy n="42" d="100"/>
        </p:scale>
        <p:origin x="9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TF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ools.ietf.org/html/rfc4226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T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ools.ietf.org/html/rfc4226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4226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4226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ETF"/>
              </a:rPr>
              <a:t>IETF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RFC 4226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0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 – Transmits authentication information to the client computer when physical connection is made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 Mention - Smart Card authentication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Disconnected – Objective mention -  Authenticator Apps,  Push notification via SMS or a phone call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Contactless– Transmits authentication information to the device via a logical connection, not requiring a physical connection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dirty="0"/>
          </a:p>
          <a:p>
            <a:r>
              <a:rPr lang="en-US" sz="1200" dirty="0"/>
              <a:t>RFID, Bluetooth, NFC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mobile speed pass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Remind about OATH and FIDO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04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ETF"/>
              </a:rPr>
              <a:t>IETF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RFC 4226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3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RFC 4226</a:t>
            </a:r>
            <a:endParaRPr lang="en-US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codes that are susceptible to replays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90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RFC 4226</a:t>
            </a:r>
            <a:endParaRPr lang="en-US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Show the DN of and Active Directory Object</a:t>
            </a:r>
          </a:p>
          <a:p>
            <a:endParaRPr lang="en-US" sz="1200" b="0" i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dsquery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user/computer –name &lt;name&gt;</a:t>
            </a:r>
          </a:p>
          <a:p>
            <a:endParaRPr lang="en-US" sz="1200" b="0" i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40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www.iphonehacks.com/2016/01/apple-pay-coming-to-exxonmobil-via-speedpass.html" TargetMode="External"/><Relationship Id="rId3" Type="http://schemas.openxmlformats.org/officeDocument/2006/relationships/image" Target="../media/image8.jpg"/><Relationship Id="rId7" Type="http://schemas.openxmlformats.org/officeDocument/2006/relationships/hyperlink" Target="https://en.wikipedia.org/wiki/RSA_SecurID" TargetMode="External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11" Type="http://schemas.openxmlformats.org/officeDocument/2006/relationships/hyperlink" Target="https://medium.com/enrique-dans/apple-pay-s-global-strategy-a923e6d9b85c" TargetMode="External"/><Relationship Id="rId5" Type="http://schemas.openxmlformats.org/officeDocument/2006/relationships/hyperlink" Target="http://www.htxt.co.za/2013/07/24/technology-boosts-zambian-health-and-outbreak-early-warning-systems/" TargetMode="External"/><Relationship Id="rId10" Type="http://schemas.openxmlformats.org/officeDocument/2006/relationships/image" Target="../media/image12.jpeg"/><Relationship Id="rId4" Type="http://schemas.openxmlformats.org/officeDocument/2006/relationships/image" Target="../media/image9.jpg"/><Relationship Id="rId9" Type="http://schemas.openxmlformats.org/officeDocument/2006/relationships/hyperlink" Target="https://pixabay.com/en/iphone-phone-smartphone-mobile-2464968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ons.wikimedia.org/wiki/File:User_icon_2.svg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en.wikipedia.org/wiki/File:Application-default-icon.sv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hyperlink" Target="http://electronics.stackexchange.com/questions/178469/how-to-read-decade-counter-with-minimum-pi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g"/><Relationship Id="rId11" Type="http://schemas.openxmlformats.org/officeDocument/2006/relationships/hyperlink" Target="https://en.wikipedia.org/wiki/File:Application-default-icon.svg" TargetMode="External"/><Relationship Id="rId5" Type="http://schemas.openxmlformats.org/officeDocument/2006/relationships/hyperlink" Target="http://credreg.net/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7.svg"/><Relationship Id="rId9" Type="http://schemas.openxmlformats.org/officeDocument/2006/relationships/hyperlink" Target="https://commons.wikimedia.org/wiki/File:Gear_-_Noun_project_7137.sv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hyperlink" Target="https://commons.wikimedia.org/wiki/File:Gear_-_Noun_project_7137.sv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hyperlink" Target="https://pixabay.com/en/clock-time-watch-timer-hour-439592/" TargetMode="External"/><Relationship Id="rId5" Type="http://schemas.openxmlformats.org/officeDocument/2006/relationships/hyperlink" Target="http://credreg.net/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svg"/><Relationship Id="rId9" Type="http://schemas.openxmlformats.org/officeDocument/2006/relationships/hyperlink" Target="https://en.wikipedia.org/wiki/File:Application-default-icon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Tokens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F4789DD-66B4-974B-ADBB-E5885B103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Authenticate identities </a:t>
            </a:r>
          </a:p>
          <a:p>
            <a:r>
              <a:rPr lang="en-US" sz="3200" dirty="0"/>
              <a:t>Electronically store personal info</a:t>
            </a:r>
          </a:p>
          <a:p>
            <a:r>
              <a:rPr lang="en-US" sz="3200" dirty="0"/>
              <a:t>With or without a password</a:t>
            </a:r>
            <a:endParaRPr lang="en-US" sz="30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507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Token Types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F4789DD-66B4-974B-ADBB-E5885B103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Connected</a:t>
            </a:r>
          </a:p>
          <a:p>
            <a:pPr lvl="1"/>
            <a:r>
              <a:rPr lang="en-US" sz="3000" dirty="0"/>
              <a:t> Physical connection</a:t>
            </a:r>
          </a:p>
          <a:p>
            <a:pPr lvl="1"/>
            <a:r>
              <a:rPr lang="en-US" sz="3000" dirty="0"/>
              <a:t> YubiKey, FIDO, smartcard</a:t>
            </a:r>
            <a:endParaRPr lang="en-US" sz="3200" dirty="0"/>
          </a:p>
          <a:p>
            <a:r>
              <a:rPr lang="en-US" sz="3200" dirty="0"/>
              <a:t>Disconnected</a:t>
            </a:r>
          </a:p>
          <a:p>
            <a:pPr lvl="1"/>
            <a:r>
              <a:rPr lang="en-US" sz="3000" dirty="0"/>
              <a:t> No physical connection</a:t>
            </a:r>
          </a:p>
          <a:p>
            <a:pPr lvl="1"/>
            <a:r>
              <a:rPr lang="en-US" sz="2800" dirty="0"/>
              <a:t> Authenticator app, RSA </a:t>
            </a:r>
            <a:r>
              <a:rPr lang="en-US" sz="2800" dirty="0" err="1"/>
              <a:t>SecureID</a:t>
            </a:r>
            <a:endParaRPr lang="en-US" sz="3200" dirty="0"/>
          </a:p>
          <a:p>
            <a:r>
              <a:rPr lang="en-US" sz="3200" dirty="0"/>
              <a:t>Contactless</a:t>
            </a:r>
          </a:p>
          <a:p>
            <a:pPr lvl="1"/>
            <a:r>
              <a:rPr lang="en-US" sz="2600" dirty="0"/>
              <a:t> No physical connection</a:t>
            </a:r>
          </a:p>
          <a:p>
            <a:pPr lvl="1"/>
            <a:r>
              <a:rPr lang="en-US" sz="2600" dirty="0"/>
              <a:t> Contactless payment</a:t>
            </a:r>
            <a:endParaRPr lang="en-US" sz="24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 descr="A picture containing indoor, table, video, sitting&#10;&#10;Description automatically generated">
            <a:extLst>
              <a:ext uri="{FF2B5EF4-FFF2-40B4-BE49-F238E27FC236}">
                <a16:creationId xmlns:a16="http://schemas.microsoft.com/office/drawing/2014/main" id="{6FD6FD89-DD0C-4B42-B8F4-BD59AD75F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807" y="1094052"/>
            <a:ext cx="2400300" cy="1635205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9274BB5-B194-0744-9D06-31DE0C201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85101" y="959834"/>
            <a:ext cx="1974097" cy="1994987"/>
          </a:xfrm>
          <a:prstGeom prst="rect">
            <a:avLst/>
          </a:prstGeom>
        </p:spPr>
      </p:pic>
      <p:pic>
        <p:nvPicPr>
          <p:cNvPr id="9" name="Picture 8" descr="A close up of a clock&#10;&#10;Description automatically generated">
            <a:extLst>
              <a:ext uri="{FF2B5EF4-FFF2-40B4-BE49-F238E27FC236}">
                <a16:creationId xmlns:a16="http://schemas.microsoft.com/office/drawing/2014/main" id="{149A995E-B560-EF44-98E4-3EAA4224C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904568" y="2954821"/>
            <a:ext cx="2204778" cy="1338943"/>
          </a:xfrm>
          <a:prstGeom prst="rect">
            <a:avLst/>
          </a:prstGeom>
        </p:spPr>
      </p:pic>
      <p:pic>
        <p:nvPicPr>
          <p:cNvPr id="12" name="Picture 11" descr="A close up of electronics&#10;&#10;Description automatically generated">
            <a:extLst>
              <a:ext uri="{FF2B5EF4-FFF2-40B4-BE49-F238E27FC236}">
                <a16:creationId xmlns:a16="http://schemas.microsoft.com/office/drawing/2014/main" id="{AD03E2D6-33FA-2F48-B998-370CE2D247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252797" y="2954821"/>
            <a:ext cx="2400300" cy="1800225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0F7013-023C-F043-9AC7-8B31FED9C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904568" y="4755046"/>
            <a:ext cx="2204777" cy="1726993"/>
          </a:xfrm>
          <a:prstGeom prst="rect">
            <a:avLst/>
          </a:prstGeom>
        </p:spPr>
      </p:pic>
      <p:pic>
        <p:nvPicPr>
          <p:cNvPr id="19" name="Picture 18" descr="A picture containing person, cabinet, person, hand&#10;&#10;Description automatically generated">
            <a:extLst>
              <a:ext uri="{FF2B5EF4-FFF2-40B4-BE49-F238E27FC236}">
                <a16:creationId xmlns:a16="http://schemas.microsoft.com/office/drawing/2014/main" id="{2C006B87-6506-8F43-A9AB-F4DC89405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385101" y="4755046"/>
            <a:ext cx="1740807" cy="170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8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One-time Passwords</a:t>
            </a:r>
          </a:p>
        </p:txBody>
      </p:sp>
      <p:pic>
        <p:nvPicPr>
          <p:cNvPr id="6" name="Content Placeholder 5" descr="Shape&#10;&#10;Description automatically generated">
            <a:extLst>
              <a:ext uri="{FF2B5EF4-FFF2-40B4-BE49-F238E27FC236}">
                <a16:creationId xmlns:a16="http://schemas.microsoft.com/office/drawing/2014/main" id="{EDEB3538-6EEB-8941-B0D4-4BC6A6690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23307" y="709788"/>
            <a:ext cx="4896994" cy="3911342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11D9A5E-B254-EC43-B698-EF22D0EBD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39675" y="2242964"/>
            <a:ext cx="2683329" cy="26833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C6E7D6-1C62-1D4F-9B2B-154AAA0479FD}"/>
              </a:ext>
            </a:extLst>
          </p:cNvPr>
          <p:cNvSpPr txBox="1"/>
          <p:nvPr/>
        </p:nvSpPr>
        <p:spPr>
          <a:xfrm>
            <a:off x="1283258" y="1873632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logon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6F8EDB-D246-1042-B5A9-D18ED3FA4AC1}"/>
              </a:ext>
            </a:extLst>
          </p:cNvPr>
          <p:cNvCxnSpPr>
            <a:cxnSpLocks/>
          </p:cNvCxnSpPr>
          <p:nvPr/>
        </p:nvCxnSpPr>
        <p:spPr>
          <a:xfrm flipH="1" flipV="1">
            <a:off x="3075925" y="2976563"/>
            <a:ext cx="3158620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2E89CF8-DE90-C244-BD23-5CAB34AD7012}"/>
              </a:ext>
            </a:extLst>
          </p:cNvPr>
          <p:cNvSpPr txBox="1"/>
          <p:nvPr/>
        </p:nvSpPr>
        <p:spPr>
          <a:xfrm>
            <a:off x="4184390" y="1847789"/>
            <a:ext cx="5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OTP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40C0F2-D6FC-6746-914F-653626E3DB20}"/>
              </a:ext>
            </a:extLst>
          </p:cNvPr>
          <p:cNvSpPr/>
          <p:nvPr/>
        </p:nvSpPr>
        <p:spPr>
          <a:xfrm>
            <a:off x="6980510" y="2665459"/>
            <a:ext cx="3182587" cy="55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4D1251-A7B0-E94C-A947-72D88210F8C8}"/>
              </a:ext>
            </a:extLst>
          </p:cNvPr>
          <p:cNvSpPr txBox="1"/>
          <p:nvPr/>
        </p:nvSpPr>
        <p:spPr>
          <a:xfrm>
            <a:off x="6825011" y="2170955"/>
            <a:ext cx="211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Authentication Code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D4CD94-9567-674C-A9CE-17DDD5EC3502}"/>
              </a:ext>
            </a:extLst>
          </p:cNvPr>
          <p:cNvSpPr txBox="1"/>
          <p:nvPr/>
        </p:nvSpPr>
        <p:spPr>
          <a:xfrm>
            <a:off x="7091748" y="279189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563302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25F21-09D2-8445-8035-4087782C15BB}"/>
              </a:ext>
            </a:extLst>
          </p:cNvPr>
          <p:cNvSpPr/>
          <p:nvPr/>
        </p:nvSpPr>
        <p:spPr>
          <a:xfrm>
            <a:off x="6980510" y="3429000"/>
            <a:ext cx="1154087" cy="430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124ED4-895C-004B-8D86-E02304A0E1F6}"/>
              </a:ext>
            </a:extLst>
          </p:cNvPr>
          <p:cNvSpPr txBox="1"/>
          <p:nvPr/>
        </p:nvSpPr>
        <p:spPr>
          <a:xfrm>
            <a:off x="7127043" y="3459574"/>
            <a:ext cx="7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271692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9" grpId="1"/>
      <p:bldP spid="9" grpId="0" animBg="1"/>
      <p:bldP spid="29" grpId="0"/>
      <p:bldP spid="30" grpId="0"/>
      <p:bldP spid="15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HMAC-based OTP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9037E-BABB-0F45-A046-9838D08B7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38" y="1085054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Uses HMACs</a:t>
            </a:r>
          </a:p>
          <a:p>
            <a:r>
              <a:rPr lang="en-US" sz="3000" dirty="0"/>
              <a:t>Expire upon use</a:t>
            </a:r>
          </a:p>
          <a:p>
            <a:endParaRPr lang="en-US" sz="32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475669E-9B89-C745-94EF-2519ED8FC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59890" y="2855334"/>
            <a:ext cx="1402657" cy="1402657"/>
          </a:xfrm>
          <a:prstGeom prst="rect">
            <a:avLst/>
          </a:prstGeom>
        </p:spPr>
      </p:pic>
      <p:pic>
        <p:nvPicPr>
          <p:cNvPr id="9" name="Picture 8" descr="A picture containing toy, sitting, box, table&#10;&#10;Description automatically generated">
            <a:extLst>
              <a:ext uri="{FF2B5EF4-FFF2-40B4-BE49-F238E27FC236}">
                <a16:creationId xmlns:a16="http://schemas.microsoft.com/office/drawing/2014/main" id="{A2A1F68D-E334-E24B-9B5D-02C84FDE1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084946" y="2555421"/>
            <a:ext cx="2186784" cy="16412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F54D48-6C0A-6F43-970D-8C9965458CC0}"/>
              </a:ext>
            </a:extLst>
          </p:cNvPr>
          <p:cNvSpPr txBox="1"/>
          <p:nvPr/>
        </p:nvSpPr>
        <p:spPr>
          <a:xfrm>
            <a:off x="2371954" y="2209003"/>
            <a:ext cx="113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Secret key</a:t>
            </a:r>
          </a:p>
          <a:p>
            <a:pPr algn="ctr"/>
            <a:r>
              <a:rPr lang="en-US" dirty="0"/>
              <a:t>(Seed)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74A38F-7FCB-374E-9AA0-5C07F613799F}"/>
              </a:ext>
            </a:extLst>
          </p:cNvPr>
          <p:cNvSpPr txBox="1"/>
          <p:nvPr/>
        </p:nvSpPr>
        <p:spPr>
          <a:xfrm>
            <a:off x="4707600" y="2209003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Counter</a:t>
            </a:r>
          </a:p>
        </p:txBody>
      </p:sp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1A49F9F3-44E8-AA40-9E1E-2ACBE2C736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177619" y="4643017"/>
            <a:ext cx="1326974" cy="1326974"/>
          </a:xfrm>
          <a:prstGeom prst="rect">
            <a:avLst/>
          </a:prstGeom>
        </p:spPr>
      </p:pic>
      <p:pic>
        <p:nvPicPr>
          <p:cNvPr id="26" name="Content Placeholder 5" descr="Shape&#10;&#10;Description automatically generated">
            <a:extLst>
              <a:ext uri="{FF2B5EF4-FFF2-40B4-BE49-F238E27FC236}">
                <a16:creationId xmlns:a16="http://schemas.microsoft.com/office/drawing/2014/main" id="{EF92E20E-4172-B04D-8F3D-CB0A2C68CB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050208" y="3087379"/>
            <a:ext cx="3196081" cy="2552784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54DDD7D-3349-A643-8E40-6D85DC8F1E86}"/>
              </a:ext>
            </a:extLst>
          </p:cNvPr>
          <p:cNvSpPr/>
          <p:nvPr/>
        </p:nvSpPr>
        <p:spPr>
          <a:xfrm>
            <a:off x="8518986" y="4181783"/>
            <a:ext cx="1837507" cy="3693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204EB-2A31-A04B-A6CA-D72B298B02D6}"/>
              </a:ext>
            </a:extLst>
          </p:cNvPr>
          <p:cNvSpPr txBox="1"/>
          <p:nvPr/>
        </p:nvSpPr>
        <p:spPr>
          <a:xfrm>
            <a:off x="8557497" y="4195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563302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D84C07-C03A-2943-9B70-124366563A63}"/>
              </a:ext>
            </a:extLst>
          </p:cNvPr>
          <p:cNvSpPr/>
          <p:nvPr/>
        </p:nvSpPr>
        <p:spPr>
          <a:xfrm>
            <a:off x="8518986" y="4809894"/>
            <a:ext cx="859683" cy="337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62EAD2-55C4-104D-8137-AC05DE5E4E31}"/>
              </a:ext>
            </a:extLst>
          </p:cNvPr>
          <p:cNvSpPr txBox="1"/>
          <p:nvPr/>
        </p:nvSpPr>
        <p:spPr>
          <a:xfrm>
            <a:off x="8568877" y="4793814"/>
            <a:ext cx="7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C7290C-F280-5C4A-8619-A2E7CD0CCF36}"/>
              </a:ext>
            </a:extLst>
          </p:cNvPr>
          <p:cNvSpPr txBox="1"/>
          <p:nvPr/>
        </p:nvSpPr>
        <p:spPr>
          <a:xfrm>
            <a:off x="8350069" y="3826484"/>
            <a:ext cx="211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Authentication Code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F63FC0-7D03-FB46-8A11-81D2EC15F212}"/>
              </a:ext>
            </a:extLst>
          </p:cNvPr>
          <p:cNvSpPr txBox="1"/>
          <p:nvPr/>
        </p:nvSpPr>
        <p:spPr>
          <a:xfrm>
            <a:off x="3408364" y="4222912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HMAC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D0E85B-430E-0B41-AC8F-C5807931B318}"/>
              </a:ext>
            </a:extLst>
          </p:cNvPr>
          <p:cNvCxnSpPr>
            <a:cxnSpLocks/>
          </p:cNvCxnSpPr>
          <p:nvPr/>
        </p:nvCxnSpPr>
        <p:spPr>
          <a:xfrm>
            <a:off x="2540584" y="4126988"/>
            <a:ext cx="670572" cy="71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13E0D-92C3-6641-8D6C-79CE9165B6BA}"/>
              </a:ext>
            </a:extLst>
          </p:cNvPr>
          <p:cNvCxnSpPr>
            <a:cxnSpLocks/>
          </p:cNvCxnSpPr>
          <p:nvPr/>
        </p:nvCxnSpPr>
        <p:spPr>
          <a:xfrm flipH="1">
            <a:off x="4538130" y="4118024"/>
            <a:ext cx="654753" cy="72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32B677-47FA-4644-8BD7-19752EB15A68}"/>
              </a:ext>
            </a:extLst>
          </p:cNvPr>
          <p:cNvCxnSpPr>
            <a:cxnSpLocks/>
          </p:cNvCxnSpPr>
          <p:nvPr/>
        </p:nvCxnSpPr>
        <p:spPr>
          <a:xfrm>
            <a:off x="6095999" y="4363771"/>
            <a:ext cx="1492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870B49-E1E0-714E-AA12-4DD5DAFB7E3E}"/>
              </a:ext>
            </a:extLst>
          </p:cNvPr>
          <p:cNvSpPr txBox="1"/>
          <p:nvPr/>
        </p:nvSpPr>
        <p:spPr>
          <a:xfrm>
            <a:off x="9295330" y="2811289"/>
            <a:ext cx="70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HOTP</a:t>
            </a:r>
          </a:p>
        </p:txBody>
      </p:sp>
    </p:spTree>
    <p:extLst>
      <p:ext uri="{BB962C8B-B14F-4D97-AF65-F5344CB8AC3E}">
        <p14:creationId xmlns:p14="http://schemas.microsoft.com/office/powerpoint/2010/main" val="21321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7" grpId="0" animBg="1"/>
      <p:bldP spid="28" grpId="0"/>
      <p:bldP spid="29" grpId="0" animBg="1"/>
      <p:bldP spid="30" grpId="0"/>
      <p:bldP spid="31" grpId="0"/>
      <p:bldP spid="32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Time-based OTP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9037E-BABB-0F45-A046-9838D08B7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466" y="1069827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Like HOTP</a:t>
            </a:r>
            <a:endParaRPr lang="en-US" sz="3200" dirty="0"/>
          </a:p>
          <a:p>
            <a:pPr lvl="1"/>
            <a:r>
              <a:rPr lang="en-US" sz="2800" dirty="0"/>
              <a:t> Expire without use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475669E-9B89-C745-94EF-2519ED8FC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1816" y="2643061"/>
            <a:ext cx="1402657" cy="14026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F54D48-6C0A-6F43-970D-8C9965458CC0}"/>
              </a:ext>
            </a:extLst>
          </p:cNvPr>
          <p:cNvSpPr txBox="1"/>
          <p:nvPr/>
        </p:nvSpPr>
        <p:spPr>
          <a:xfrm>
            <a:off x="1473880" y="1996730"/>
            <a:ext cx="113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Secret key</a:t>
            </a:r>
          </a:p>
          <a:p>
            <a:pPr algn="ctr"/>
            <a:r>
              <a:rPr lang="en-US" dirty="0"/>
              <a:t>(Seed)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74A38F-7FCB-374E-9AA0-5C07F613799F}"/>
              </a:ext>
            </a:extLst>
          </p:cNvPr>
          <p:cNvSpPr txBox="1"/>
          <p:nvPr/>
        </p:nvSpPr>
        <p:spPr>
          <a:xfrm>
            <a:off x="4047502" y="1975404"/>
            <a:ext cx="72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Timer</a:t>
            </a:r>
          </a:p>
        </p:txBody>
      </p:sp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1A49F9F3-44E8-AA40-9E1E-2ACBE2C736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279545" y="4430744"/>
            <a:ext cx="1326974" cy="1326974"/>
          </a:xfrm>
          <a:prstGeom prst="rect">
            <a:avLst/>
          </a:prstGeom>
        </p:spPr>
      </p:pic>
      <p:pic>
        <p:nvPicPr>
          <p:cNvPr id="26" name="Content Placeholder 5" descr="Shape&#10;&#10;Description automatically generated">
            <a:extLst>
              <a:ext uri="{FF2B5EF4-FFF2-40B4-BE49-F238E27FC236}">
                <a16:creationId xmlns:a16="http://schemas.microsoft.com/office/drawing/2014/main" id="{EF92E20E-4172-B04D-8F3D-CB0A2C68CB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952237" y="2205632"/>
            <a:ext cx="3196081" cy="2552784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54DDD7D-3349-A643-8E40-6D85DC8F1E86}"/>
              </a:ext>
            </a:extLst>
          </p:cNvPr>
          <p:cNvSpPr/>
          <p:nvPr/>
        </p:nvSpPr>
        <p:spPr>
          <a:xfrm>
            <a:off x="8421015" y="3300036"/>
            <a:ext cx="1837507" cy="3693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204EB-2A31-A04B-A6CA-D72B298B02D6}"/>
              </a:ext>
            </a:extLst>
          </p:cNvPr>
          <p:cNvSpPr txBox="1"/>
          <p:nvPr/>
        </p:nvSpPr>
        <p:spPr>
          <a:xfrm>
            <a:off x="8459526" y="331406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563302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D84C07-C03A-2943-9B70-124366563A63}"/>
              </a:ext>
            </a:extLst>
          </p:cNvPr>
          <p:cNvSpPr/>
          <p:nvPr/>
        </p:nvSpPr>
        <p:spPr>
          <a:xfrm>
            <a:off x="8421015" y="3928147"/>
            <a:ext cx="859683" cy="337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62EAD2-55C4-104D-8137-AC05DE5E4E31}"/>
              </a:ext>
            </a:extLst>
          </p:cNvPr>
          <p:cNvSpPr txBox="1"/>
          <p:nvPr/>
        </p:nvSpPr>
        <p:spPr>
          <a:xfrm>
            <a:off x="8470906" y="3912067"/>
            <a:ext cx="7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C7290C-F280-5C4A-8619-A2E7CD0CCF36}"/>
              </a:ext>
            </a:extLst>
          </p:cNvPr>
          <p:cNvSpPr txBox="1"/>
          <p:nvPr/>
        </p:nvSpPr>
        <p:spPr>
          <a:xfrm>
            <a:off x="8252098" y="2944737"/>
            <a:ext cx="211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Authentication Code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F63FC0-7D03-FB46-8A11-81D2EC15F212}"/>
              </a:ext>
            </a:extLst>
          </p:cNvPr>
          <p:cNvSpPr txBox="1"/>
          <p:nvPr/>
        </p:nvSpPr>
        <p:spPr>
          <a:xfrm>
            <a:off x="2510290" y="4010639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HMAC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D0E85B-430E-0B41-AC8F-C5807931B31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763145" y="4045718"/>
            <a:ext cx="549937" cy="58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13E0D-92C3-6641-8D6C-79CE9165B6BA}"/>
              </a:ext>
            </a:extLst>
          </p:cNvPr>
          <p:cNvCxnSpPr>
            <a:cxnSpLocks/>
          </p:cNvCxnSpPr>
          <p:nvPr/>
        </p:nvCxnSpPr>
        <p:spPr>
          <a:xfrm flipH="1">
            <a:off x="3640058" y="4045718"/>
            <a:ext cx="599706" cy="58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32B677-47FA-4644-8BD7-19752EB15A68}"/>
              </a:ext>
            </a:extLst>
          </p:cNvPr>
          <p:cNvCxnSpPr>
            <a:cxnSpLocks/>
          </p:cNvCxnSpPr>
          <p:nvPr/>
        </p:nvCxnSpPr>
        <p:spPr>
          <a:xfrm>
            <a:off x="5998028" y="3482024"/>
            <a:ext cx="1492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870B49-E1E0-714E-AA12-4DD5DAFB7E3E}"/>
              </a:ext>
            </a:extLst>
          </p:cNvPr>
          <p:cNvSpPr txBox="1"/>
          <p:nvPr/>
        </p:nvSpPr>
        <p:spPr>
          <a:xfrm>
            <a:off x="9216658" y="1929542"/>
            <a:ext cx="6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TOTP</a:t>
            </a:r>
          </a:p>
        </p:txBody>
      </p:sp>
      <p:pic>
        <p:nvPicPr>
          <p:cNvPr id="5" name="Picture 4" descr="A large clock mounted to the side&#10;&#10;Description automatically generated">
            <a:extLst>
              <a:ext uri="{FF2B5EF4-FFF2-40B4-BE49-F238E27FC236}">
                <a16:creationId xmlns:a16="http://schemas.microsoft.com/office/drawing/2014/main" id="{EBFFE83A-E692-2E42-973E-2DCA34E00F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664190" y="2471869"/>
            <a:ext cx="1477141" cy="14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5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7" grpId="0" animBg="1"/>
      <p:bldP spid="28" grpId="0"/>
      <p:bldP spid="29" grpId="0" animBg="1"/>
      <p:bldP spid="30" grpId="0"/>
      <p:bldP spid="31" grpId="0"/>
      <p:bldP spid="32" grpId="0"/>
      <p:bldP spid="37" grpId="0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8DBE7A-8EB7-4231-960B-3016B1C9A1E3}"/>
</file>

<file path=customXml/itemProps2.xml><?xml version="1.0" encoding="utf-8"?>
<ds:datastoreItem xmlns:ds="http://schemas.openxmlformats.org/officeDocument/2006/customXml" ds:itemID="{BAB37D3D-50C1-46FC-8D92-3F1F047872A4}">
  <ds:schemaRefs>
    <ds:schemaRef ds:uri="7de64167-ec1d-41c3-9c60-bdac5dd5df14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25f43890-8f97-4037-b6ca-5734ee50196d"/>
  </ds:schemaRefs>
</ds:datastoreItem>
</file>

<file path=customXml/itemProps3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1987</TotalTime>
  <Words>200</Words>
  <Application>Microsoft Office PowerPoint</Application>
  <PresentationFormat>Widescreen</PresentationFormat>
  <Paragraphs>69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Tokens</vt:lpstr>
      <vt:lpstr>Token Types</vt:lpstr>
      <vt:lpstr>One-time Passwords</vt:lpstr>
      <vt:lpstr>HMAC-based OTP</vt:lpstr>
      <vt:lpstr>Time-based OTP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143</cp:revision>
  <dcterms:created xsi:type="dcterms:W3CDTF">2019-03-13T18:02:49Z</dcterms:created>
  <dcterms:modified xsi:type="dcterms:W3CDTF">2021-01-04T21:32:01Z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