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9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56" r:id="rId5"/>
    <p:sldId id="284" r:id="rId6"/>
    <p:sldId id="291" r:id="rId7"/>
    <p:sldId id="293" r:id="rId8"/>
    <p:sldId id="294" r:id="rId9"/>
    <p:sldId id="287" r:id="rId10"/>
    <p:sldId id="288" r:id="rId11"/>
    <p:sldId id="295" r:id="rId12"/>
    <p:sldId id="296" r:id="rId13"/>
    <p:sldId id="297" r:id="rId14"/>
    <p:sldId id="298" r:id="rId15"/>
    <p:sldId id="301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291"/>
            <p14:sldId id="293"/>
            <p14:sldId id="294"/>
            <p14:sldId id="287"/>
            <p14:sldId id="288"/>
            <p14:sldId id="295"/>
            <p14:sldId id="296"/>
            <p14:sldId id="297"/>
            <p14:sldId id="298"/>
            <p14:sldId id="301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CB50F-950A-46D4-A138-750398938F46}" v="28" dt="2020-12-02T15:59:44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>
        <p:scale>
          <a:sx n="100" d="100"/>
          <a:sy n="100" d="100"/>
        </p:scale>
        <p:origin x="19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4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Attribute-based access control – access is granted or denied by a quality, character,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or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characteristic ascribed to someone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or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something.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Time of day restrictions are a conditional access control mechanism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https://thycotic.com/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https://arconnet.com/products/privileged-access-management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https://www.cyberark.com/products/privileged-account-security-solution/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https://www.oneidentity.com/one-identity-safeguard/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be Users,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Machines, service accounts fall under the NPE designation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will call permissions – the actions taken on or to a resource, while rights are system-wide activities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doesn’t not make this a required distinction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 to erase a file vs. the right/privilege to erase the whole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Restricts access to objects based on sensitivity labels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receive a sensitivity labels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Subject’s access level has to match the object sensitivity label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Public, Confidential, Secret, Top-Secret, Top Secret( eyes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https://docs.microsoft.com/en-us/mem/intune/fundamentals/role-based-access-control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Red_X.svg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quality-hook-check-mark-ticked-off-500950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de.wikipedia.org/wiki/Rout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ipground.com/file-icon-clipart.html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commons.wikimedia.org/wiki/File:User_icon_3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18" Type="http://schemas.openxmlformats.org/officeDocument/2006/relationships/hyperlink" Target="https://commons.wikimedia.org/wiki/File:Tux_Enhanced.svg" TargetMode="External"/><Relationship Id="rId3" Type="http://schemas.openxmlformats.org/officeDocument/2006/relationships/image" Target="../media/image25.jpg"/><Relationship Id="rId7" Type="http://schemas.openxmlformats.org/officeDocument/2006/relationships/hyperlink" Target="https://en.wikipedia.org/wiki/File:Windows_logo_-_2012.svg" TargetMode="External"/><Relationship Id="rId12" Type="http://schemas.openxmlformats.org/officeDocument/2006/relationships/hyperlink" Target="http://stitchingwithattitude.blogspot.com/2012/03/webinar-learning-new-things.html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pixabay.com/en/tablet-ipad-screen-computer-touch-43164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fotolia.com/tag/you" TargetMode="External"/><Relationship Id="rId9" Type="http://schemas.openxmlformats.org/officeDocument/2006/relationships/hyperlink" Target="https://www.mediawiki.org/wiki/Wikimedia_Mobile_engineering/Contribute" TargetMode="External"/><Relationship Id="rId14" Type="http://schemas.openxmlformats.org/officeDocument/2006/relationships/hyperlink" Target="http://strategywiki.org/wiki/Category:Appl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pixabay.com/en/quality-hook-check-mark-ticked-off-500950/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pixabay.com/en/computer-user-icon-peolpe-avatar-133157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s://commons.wikimedia.org/wiki/File:Gear_-_Noun_project_7137.sv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database-storage-data-storage-152091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mmons.wikimedia.org/wiki/File:File_alt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icon/application-windows_696112.htm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Write_Noun_project.svg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pixabay.com/en/reading-manual-docs-help-book-man-99244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ipground.com/file-icon-clipart.html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en.wikipedia.org/wiki/User_(computing)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1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ipground.com/file-icon-clipart.html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en.wikipedia.org/wiki/User_(computing)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User_icon_3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ipground.com/file-icon-clipart.html" TargetMode="External"/><Relationship Id="rId5" Type="http://schemas.openxmlformats.org/officeDocument/2006/relationships/image" Target="../media/image19.jpg"/><Relationship Id="rId10" Type="http://schemas.openxmlformats.org/officeDocument/2006/relationships/hyperlink" Target="http://mediawiki.org/wiki/developer_hub" TargetMode="External"/><Relationship Id="rId4" Type="http://schemas.openxmlformats.org/officeDocument/2006/relationships/hyperlink" Target="https://en.wikipedia.org/wiki/User_(computing)" TargetMode="Externa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Rule-based Access Control (RBAC)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3876101" y="1060095"/>
            <a:ext cx="26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elle Sans"/>
              </a:rPr>
              <a:t>Predefined criteria (rules)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2FD4D-75B7-4BBB-892B-F33021E71FF7}"/>
              </a:ext>
            </a:extLst>
          </p:cNvPr>
          <p:cNvSpPr txBox="1"/>
          <p:nvPr/>
        </p:nvSpPr>
        <p:spPr>
          <a:xfrm>
            <a:off x="1117473" y="2806804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Range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088229-766B-404F-9826-0BE4E9BC1BFD}"/>
              </a:ext>
            </a:extLst>
          </p:cNvPr>
          <p:cNvCxnSpPr>
            <a:cxnSpLocks/>
          </p:cNvCxnSpPr>
          <p:nvPr/>
        </p:nvCxnSpPr>
        <p:spPr>
          <a:xfrm flipV="1">
            <a:off x="3380874" y="3514770"/>
            <a:ext cx="1555338" cy="3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AC3B78-7551-4DE0-8EA7-1A9FFC518FC0}"/>
              </a:ext>
            </a:extLst>
          </p:cNvPr>
          <p:cNvCxnSpPr>
            <a:cxnSpLocks/>
          </p:cNvCxnSpPr>
          <p:nvPr/>
        </p:nvCxnSpPr>
        <p:spPr>
          <a:xfrm>
            <a:off x="3444991" y="2343575"/>
            <a:ext cx="1479364" cy="5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A8C72A6-7EC7-404A-980F-FF8B4B1C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0403" y="2845271"/>
            <a:ext cx="1645315" cy="111487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3A2A134-9088-4FBD-9905-419B433D0F9F}"/>
              </a:ext>
            </a:extLst>
          </p:cNvPr>
          <p:cNvSpPr/>
          <p:nvPr/>
        </p:nvSpPr>
        <p:spPr>
          <a:xfrm>
            <a:off x="927410" y="3210928"/>
            <a:ext cx="2346158" cy="1388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04ADC-A40C-488A-9CB3-8F4C231135E3}"/>
              </a:ext>
            </a:extLst>
          </p:cNvPr>
          <p:cNvSpPr txBox="1"/>
          <p:nvPr/>
        </p:nvSpPr>
        <p:spPr>
          <a:xfrm>
            <a:off x="1107245" y="3600392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10.10.0.0/24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914A2-C54C-47A1-803C-3500D7986E59}"/>
              </a:ext>
            </a:extLst>
          </p:cNvPr>
          <p:cNvSpPr txBox="1"/>
          <p:nvPr/>
        </p:nvSpPr>
        <p:spPr>
          <a:xfrm>
            <a:off x="1130909" y="3923681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Office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BC15FFA-2260-476C-B650-06A0C1467DD9}"/>
              </a:ext>
            </a:extLst>
          </p:cNvPr>
          <p:cNvSpPr/>
          <p:nvPr/>
        </p:nvSpPr>
        <p:spPr>
          <a:xfrm>
            <a:off x="1107245" y="1070426"/>
            <a:ext cx="2337746" cy="172945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BEF3D-1F1D-44D4-9740-C753232611EC}"/>
              </a:ext>
            </a:extLst>
          </p:cNvPr>
          <p:cNvSpPr txBox="1"/>
          <p:nvPr/>
        </p:nvSpPr>
        <p:spPr>
          <a:xfrm>
            <a:off x="1274626" y="1565822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4" name="Picture 33" descr="Shape, logo, arrow&#10;&#10;Description automatically generated">
            <a:extLst>
              <a:ext uri="{FF2B5EF4-FFF2-40B4-BE49-F238E27FC236}">
                <a16:creationId xmlns:a16="http://schemas.microsoft.com/office/drawing/2014/main" id="{0D4F1656-0CD6-41E9-954D-F0140DC2C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1073" y="2860838"/>
            <a:ext cx="879708" cy="87970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DA9B0BA-2A58-4D3B-BDD9-1C6330671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13470" y="2668519"/>
            <a:ext cx="458747" cy="4587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F0D224-9F71-483E-8098-47809CC95C25}"/>
              </a:ext>
            </a:extLst>
          </p:cNvPr>
          <p:cNvCxnSpPr>
            <a:cxnSpLocks/>
          </p:cNvCxnSpPr>
          <p:nvPr/>
        </p:nvCxnSpPr>
        <p:spPr>
          <a:xfrm flipV="1">
            <a:off x="4043339" y="3883660"/>
            <a:ext cx="1213645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09C32B-8C88-4923-96C5-629AA4C50EAF}"/>
              </a:ext>
            </a:extLst>
          </p:cNvPr>
          <p:cNvSpPr txBox="1"/>
          <p:nvPr/>
        </p:nvSpPr>
        <p:spPr>
          <a:xfrm>
            <a:off x="2598466" y="4933034"/>
            <a:ext cx="233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ICMP Echo Requests</a:t>
            </a:r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22BF7882-5452-44F1-973A-1218A1407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42139" y="3611194"/>
            <a:ext cx="458747" cy="458747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38B93C34-A6E4-49B7-A0FC-F8E84CF5EB82}"/>
              </a:ext>
            </a:extLst>
          </p:cNvPr>
          <p:cNvSpPr/>
          <p:nvPr/>
        </p:nvSpPr>
        <p:spPr>
          <a:xfrm>
            <a:off x="7722371" y="1857568"/>
            <a:ext cx="3768461" cy="2917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528513-6E7E-4F81-9DB8-B17072FFC618}"/>
              </a:ext>
            </a:extLst>
          </p:cNvPr>
          <p:cNvSpPr txBox="1"/>
          <p:nvPr/>
        </p:nvSpPr>
        <p:spPr>
          <a:xfrm>
            <a:off x="8607131" y="2991470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Corporate Network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0FE27D-0475-437E-8F29-5229251C8FB2}"/>
              </a:ext>
            </a:extLst>
          </p:cNvPr>
          <p:cNvCxnSpPr>
            <a:cxnSpLocks/>
          </p:cNvCxnSpPr>
          <p:nvPr/>
        </p:nvCxnSpPr>
        <p:spPr>
          <a:xfrm>
            <a:off x="6835718" y="3360802"/>
            <a:ext cx="85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Attribute-based Access Control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85848D3-E122-4DE7-9EA4-2983F14D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2577" y="1878427"/>
            <a:ext cx="2233050" cy="2233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213181-1AE7-4DE3-BE0F-FF716CA388F4}"/>
              </a:ext>
            </a:extLst>
          </p:cNvPr>
          <p:cNvSpPr txBox="1"/>
          <p:nvPr/>
        </p:nvSpPr>
        <p:spPr>
          <a:xfrm>
            <a:off x="1472609" y="1272304"/>
            <a:ext cx="160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Attributes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B6C16-139F-4EA0-B903-084801CB6D36}"/>
              </a:ext>
            </a:extLst>
          </p:cNvPr>
          <p:cNvSpPr txBox="1"/>
          <p:nvPr/>
        </p:nvSpPr>
        <p:spPr>
          <a:xfrm>
            <a:off x="3380064" y="2214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D7666-7E6D-4663-8945-BAC2125634CA}"/>
              </a:ext>
            </a:extLst>
          </p:cNvPr>
          <p:cNvSpPr txBox="1"/>
          <p:nvPr/>
        </p:nvSpPr>
        <p:spPr>
          <a:xfrm>
            <a:off x="3380064" y="2542794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434EA-50DC-41DC-B2F4-143E4FFDFF5A}"/>
              </a:ext>
            </a:extLst>
          </p:cNvPr>
          <p:cNvSpPr txBox="1"/>
          <p:nvPr/>
        </p:nvSpPr>
        <p:spPr>
          <a:xfrm>
            <a:off x="3380063" y="288253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917C06-3352-4F7A-AB14-E5F34F9D9F27}"/>
              </a:ext>
            </a:extLst>
          </p:cNvPr>
          <p:cNvSpPr txBox="1"/>
          <p:nvPr/>
        </p:nvSpPr>
        <p:spPr>
          <a:xfrm>
            <a:off x="3380064" y="322226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number</a:t>
            </a:r>
          </a:p>
        </p:txBody>
      </p:sp>
      <p:pic>
        <p:nvPicPr>
          <p:cNvPr id="33" name="Picture 32" descr="A picture containing shape&#10;&#10;Description automatically generated">
            <a:extLst>
              <a:ext uri="{FF2B5EF4-FFF2-40B4-BE49-F238E27FC236}">
                <a16:creationId xmlns:a16="http://schemas.microsoft.com/office/drawing/2014/main" id="{5B4554E2-C32E-4655-A0A5-577931DC9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73393" y="1884892"/>
            <a:ext cx="1338358" cy="18106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5569E9-7DA4-4C2F-BC60-87B34F8823A3}"/>
              </a:ext>
            </a:extLst>
          </p:cNvPr>
          <p:cNvSpPr txBox="1"/>
          <p:nvPr/>
        </p:nvSpPr>
        <p:spPr>
          <a:xfrm>
            <a:off x="7026813" y="127583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Attributes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EE4DE-CB96-4BA9-B746-8E97043B8E86}"/>
              </a:ext>
            </a:extLst>
          </p:cNvPr>
          <p:cNvSpPr txBox="1"/>
          <p:nvPr/>
        </p:nvSpPr>
        <p:spPr>
          <a:xfrm>
            <a:off x="9406490" y="188489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66A30-CDFF-4021-8FAC-B32824250AF8}"/>
              </a:ext>
            </a:extLst>
          </p:cNvPr>
          <p:cNvSpPr txBox="1"/>
          <p:nvPr/>
        </p:nvSpPr>
        <p:spPr>
          <a:xfrm>
            <a:off x="9395706" y="2358128"/>
            <a:ext cx="167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Type(extension)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FBC5F-5D4B-475E-9AC0-E92317C4B9CA}"/>
              </a:ext>
            </a:extLst>
          </p:cNvPr>
          <p:cNvSpPr txBox="1"/>
          <p:nvPr/>
        </p:nvSpPr>
        <p:spPr>
          <a:xfrm>
            <a:off x="3366887" y="3605081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Zone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2BBDE-1BF7-45DD-AC42-D3E051287F2C}"/>
              </a:ext>
            </a:extLst>
          </p:cNvPr>
          <p:cNvSpPr txBox="1"/>
          <p:nvPr/>
        </p:nvSpPr>
        <p:spPr>
          <a:xfrm>
            <a:off x="9406490" y="2852934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8875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Conditional Access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AC3D805C-B8F7-400C-A1EB-F3924285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Previously defined conditions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 Location</a:t>
            </a:r>
          </a:p>
          <a:p>
            <a:pPr lvl="1"/>
            <a:r>
              <a:rPr lang="en-US" sz="2800" dirty="0"/>
              <a:t> Operating System</a:t>
            </a:r>
          </a:p>
          <a:p>
            <a:pPr lvl="1"/>
            <a:r>
              <a:rPr lang="en-US" sz="2800" dirty="0"/>
              <a:t> Device</a:t>
            </a:r>
          </a:p>
          <a:p>
            <a:pPr lvl="1"/>
            <a:r>
              <a:rPr lang="en-US" sz="2800" dirty="0"/>
              <a:t> IP Address</a:t>
            </a:r>
          </a:p>
          <a:p>
            <a:pPr lvl="1"/>
            <a:r>
              <a:rPr lang="en-US" sz="2800" dirty="0"/>
              <a:t> Subnet</a:t>
            </a:r>
          </a:p>
          <a:p>
            <a:pPr lvl="1"/>
            <a:endParaRPr lang="en-US" sz="2800" dirty="0"/>
          </a:p>
          <a:p>
            <a:pPr lvl="1"/>
            <a:endParaRPr lang="en-US" sz="3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C203D7-3AB9-4F83-A5B8-79A3AC22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3745" y="926246"/>
            <a:ext cx="1956707" cy="195670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0C59117-EE5B-4C01-8FE3-C61E0DADC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28" y="4275495"/>
            <a:ext cx="4659346" cy="1763895"/>
          </a:xfrm>
          <a:prstGeom prst="rect">
            <a:avLst/>
          </a:prstGeom>
        </p:spPr>
      </p:pic>
      <p:pic>
        <p:nvPicPr>
          <p:cNvPr id="10" name="Picture 9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658B0D0C-872E-4CCB-8EC9-2E1D45C48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01050" y="1240924"/>
            <a:ext cx="1164563" cy="1164563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01E38AD-68F2-4884-B98C-0F66C18AE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3745" y="2402736"/>
            <a:ext cx="1247303" cy="17638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3B220E-FADD-49B4-9C66-DB206E8478BF}"/>
              </a:ext>
            </a:extLst>
          </p:cNvPr>
          <p:cNvSpPr txBox="1"/>
          <p:nvPr/>
        </p:nvSpPr>
        <p:spPr>
          <a:xfrm>
            <a:off x="6953250" y="6984470"/>
            <a:ext cx="47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www.mediawiki.org/wiki/Wikimedia_Mobile_engineering/Contribut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4" name="Picture 3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9541D9B-CE24-4735-A2D6-63BC7201D4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46361" y="2514351"/>
            <a:ext cx="2016227" cy="1612982"/>
          </a:xfrm>
          <a:prstGeom prst="rect">
            <a:avLst/>
          </a:prstGeom>
        </p:spPr>
      </p:pic>
      <p:pic>
        <p:nvPicPr>
          <p:cNvPr id="36" name="Picture 35" descr="A picture containing sitting, keyboard, computer, table&#10;&#10;Description automatically generated">
            <a:extLst>
              <a:ext uri="{FF2B5EF4-FFF2-40B4-BE49-F238E27FC236}">
                <a16:creationId xmlns:a16="http://schemas.microsoft.com/office/drawing/2014/main" id="{3B8B6004-543C-4F9D-B988-1F17FB9DF1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747360" y="1115668"/>
            <a:ext cx="1190239" cy="1434239"/>
          </a:xfrm>
          <a:prstGeom prst="rect">
            <a:avLst/>
          </a:prstGeom>
        </p:spPr>
      </p:pic>
      <p:pic>
        <p:nvPicPr>
          <p:cNvPr id="42" name="Picture 41" descr="A flat screen television&#10;&#10;Description automatically generated">
            <a:extLst>
              <a:ext uri="{FF2B5EF4-FFF2-40B4-BE49-F238E27FC236}">
                <a16:creationId xmlns:a16="http://schemas.microsoft.com/office/drawing/2014/main" id="{0E7496C1-AB2D-46E3-B809-4A241048A0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35005" y="2826185"/>
            <a:ext cx="1636889" cy="11049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C1C4C76-9B15-4FE3-A5F5-E11D500075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869921" y="1161288"/>
            <a:ext cx="1086283" cy="12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Privilege Access Management (PAM)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43A4174A-94B3-4B5B-8C67-AD275CDC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Controlling and Monitoring</a:t>
            </a:r>
          </a:p>
          <a:p>
            <a:pPr lvl="1"/>
            <a:r>
              <a:rPr lang="en-US" sz="3000" dirty="0"/>
              <a:t> User with high-level permissions</a:t>
            </a:r>
          </a:p>
          <a:p>
            <a:pPr lvl="1"/>
            <a:r>
              <a:rPr lang="en-US" sz="3000" dirty="0"/>
              <a:t> How the permissions are used</a:t>
            </a:r>
          </a:p>
          <a:p>
            <a:r>
              <a:rPr lang="en-US" sz="3200" dirty="0"/>
              <a:t> Comprehensive auditing</a:t>
            </a:r>
          </a:p>
          <a:p>
            <a:pPr lvl="1"/>
            <a:r>
              <a:rPr lang="en-US" sz="3000" dirty="0"/>
              <a:t> Internal user activity</a:t>
            </a:r>
          </a:p>
          <a:p>
            <a:pPr lvl="1"/>
            <a:r>
              <a:rPr lang="en-US" sz="3000" dirty="0"/>
              <a:t> External vendor activity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37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PAM Solutions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43A4174A-94B3-4B5B-8C67-AD275CDC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Thycotic</a:t>
            </a:r>
          </a:p>
          <a:p>
            <a:r>
              <a:rPr lang="en-US" sz="3000" dirty="0"/>
              <a:t>CyberArk</a:t>
            </a:r>
          </a:p>
          <a:p>
            <a:r>
              <a:rPr lang="en-US" sz="3000" dirty="0" err="1"/>
              <a:t>Arcon</a:t>
            </a:r>
            <a:endParaRPr lang="en-US" sz="3000" dirty="0"/>
          </a:p>
          <a:p>
            <a:r>
              <a:rPr lang="en-US" sz="3000" dirty="0"/>
              <a:t>One Identity </a:t>
            </a:r>
            <a:r>
              <a:rPr lang="en-US" sz="3000" dirty="0" err="1"/>
              <a:t>SafeGuard</a:t>
            </a:r>
            <a:endParaRPr lang="en-US" sz="30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70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Access Control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Controlling access to resources</a:t>
            </a:r>
          </a:p>
          <a:p>
            <a:r>
              <a:rPr lang="en-US" sz="2800" dirty="0"/>
              <a:t>Minimize risk</a:t>
            </a:r>
          </a:p>
          <a:p>
            <a:r>
              <a:rPr lang="en-US" sz="2800" dirty="0"/>
              <a:t>Components</a:t>
            </a:r>
          </a:p>
          <a:p>
            <a:pPr lvl="1"/>
            <a:r>
              <a:rPr lang="en-US" sz="3200" dirty="0"/>
              <a:t> </a:t>
            </a:r>
            <a:r>
              <a:rPr lang="en-US" sz="2400" dirty="0"/>
              <a:t>Subject</a:t>
            </a:r>
          </a:p>
          <a:p>
            <a:pPr lvl="1"/>
            <a:r>
              <a:rPr lang="en-US" sz="2400" dirty="0"/>
              <a:t> Objects</a:t>
            </a:r>
          </a:p>
          <a:p>
            <a:pPr lvl="1"/>
            <a:r>
              <a:rPr lang="en-US" sz="2400" dirty="0"/>
              <a:t> Privileges</a:t>
            </a:r>
            <a:endParaRPr lang="en-US" sz="3200" dirty="0"/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E63EA39-EFF8-4D1B-89F3-1D47F51F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75050" y="2480557"/>
            <a:ext cx="1590368" cy="1590368"/>
          </a:xfrm>
          <a:prstGeom prst="rect">
            <a:avLst/>
          </a:prstGeom>
        </p:spPr>
      </p:pic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67D3A52-CDA3-408A-B03D-2E1D61720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11323" y="2344533"/>
            <a:ext cx="2253777" cy="1803022"/>
          </a:xfrm>
          <a:prstGeom prst="rect">
            <a:avLst/>
          </a:prstGeom>
        </p:spPr>
      </p:pic>
      <p:pic>
        <p:nvPicPr>
          <p:cNvPr id="11" name="Picture 10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81A86D3F-7B50-4247-8FCD-C32AD1FD7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10061" y="2473408"/>
            <a:ext cx="1332617" cy="13326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38588A-3688-4DD1-BBBA-6CA15BEC479D}"/>
              </a:ext>
            </a:extLst>
          </p:cNvPr>
          <p:cNvCxnSpPr>
            <a:cxnSpLocks/>
          </p:cNvCxnSpPr>
          <p:nvPr/>
        </p:nvCxnSpPr>
        <p:spPr>
          <a:xfrm>
            <a:off x="6927574" y="2881222"/>
            <a:ext cx="2619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81B59F-CA40-4C95-B84B-A25B2B4123D3}"/>
              </a:ext>
            </a:extLst>
          </p:cNvPr>
          <p:cNvSpPr txBox="1"/>
          <p:nvPr/>
        </p:nvSpPr>
        <p:spPr>
          <a:xfrm>
            <a:off x="5415999" y="19752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DB34-380E-4C51-B434-CBDD17ED95EE}"/>
              </a:ext>
            </a:extLst>
          </p:cNvPr>
          <p:cNvSpPr txBox="1"/>
          <p:nvPr/>
        </p:nvSpPr>
        <p:spPr>
          <a:xfrm>
            <a:off x="9933356" y="1997004"/>
            <a:ext cx="10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it…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92B0C-FD24-41CA-8706-37DA73D474A6}"/>
              </a:ext>
            </a:extLst>
          </p:cNvPr>
          <p:cNvCxnSpPr>
            <a:cxnSpLocks/>
          </p:cNvCxnSpPr>
          <p:nvPr/>
        </p:nvCxnSpPr>
        <p:spPr>
          <a:xfrm flipH="1">
            <a:off x="6927574" y="3382068"/>
            <a:ext cx="2602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Shape, logo, arrow&#10;&#10;Description automatically generated">
            <a:extLst>
              <a:ext uri="{FF2B5EF4-FFF2-40B4-BE49-F238E27FC236}">
                <a16:creationId xmlns:a16="http://schemas.microsoft.com/office/drawing/2014/main" id="{FADE5053-A97A-441F-B1AE-38BC95623C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677869" y="2366336"/>
            <a:ext cx="879708" cy="8797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14CAAA-C724-4BB7-AD48-F678BECBBFCF}"/>
              </a:ext>
            </a:extLst>
          </p:cNvPr>
          <p:cNvSpPr txBox="1"/>
          <p:nvPr/>
        </p:nvSpPr>
        <p:spPr>
          <a:xfrm>
            <a:off x="7091623" y="2977976"/>
            <a:ext cx="22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Challenged handshake</a:t>
            </a:r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Access Control Components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Subjects</a:t>
            </a:r>
          </a:p>
          <a:p>
            <a:pPr lvl="1"/>
            <a:r>
              <a:rPr lang="en-US" sz="2800" dirty="0"/>
              <a:t> A user or process</a:t>
            </a:r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E5D0AA84-39B1-489C-8DE7-8830D461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50615" y="3238370"/>
            <a:ext cx="1590368" cy="1590368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8A2427B-0D29-4DFA-BA69-FF1C891DD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94422" y="3197276"/>
            <a:ext cx="2253777" cy="1803022"/>
          </a:xfrm>
          <a:prstGeom prst="rect">
            <a:avLst/>
          </a:prstGeom>
        </p:spPr>
      </p:pic>
      <p:pic>
        <p:nvPicPr>
          <p:cNvPr id="6" name="Picture 5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4AF94C6A-19D3-4182-8C77-7908067ED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09351" y="1060712"/>
            <a:ext cx="2253777" cy="2253777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ADFE39B-8600-4C61-BE7B-982877115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178535" y="4729463"/>
            <a:ext cx="1934497" cy="193449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C137002-5FD0-4530-A603-32BB29019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21479" y="1204217"/>
            <a:ext cx="1848640" cy="18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Access Control Components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Objects</a:t>
            </a:r>
          </a:p>
          <a:p>
            <a:pPr lvl="1"/>
            <a:r>
              <a:rPr lang="en-US" sz="2600" dirty="0"/>
              <a:t> Piece of data</a:t>
            </a:r>
          </a:p>
          <a:p>
            <a:pPr lvl="1"/>
            <a:r>
              <a:rPr lang="en-US" sz="2600" dirty="0"/>
              <a:t> Resource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A640B22-D288-4DD3-A507-4BDB81BCE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0535" y="1682397"/>
            <a:ext cx="1951703" cy="1951703"/>
          </a:xfrm>
          <a:prstGeom prst="rect">
            <a:avLst/>
          </a:prstGeom>
        </p:spPr>
      </p:pic>
      <p:pic>
        <p:nvPicPr>
          <p:cNvPr id="12" name="Picture 11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0D8DC213-246F-4265-BB6C-F83E4EE8E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52336" y="1682397"/>
            <a:ext cx="1951703" cy="21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Access Control Components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Privileges</a:t>
            </a:r>
          </a:p>
          <a:p>
            <a:pPr lvl="1"/>
            <a:r>
              <a:rPr lang="en-US" sz="2400" dirty="0"/>
              <a:t> </a:t>
            </a:r>
            <a:r>
              <a:rPr lang="en-US" sz="2800" dirty="0"/>
              <a:t>Sometimes called rights</a:t>
            </a:r>
            <a:endParaRPr lang="en-US" sz="2400" dirty="0"/>
          </a:p>
          <a:p>
            <a:pPr lvl="1"/>
            <a:r>
              <a:rPr lang="en-US" sz="2800" dirty="0"/>
              <a:t> Actions subjects perform</a:t>
            </a:r>
            <a:br>
              <a:rPr lang="en-US" sz="2800" dirty="0"/>
            </a:br>
            <a:r>
              <a:rPr lang="en-US" sz="2800" dirty="0"/>
              <a:t> on objects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6911AB1-3C3C-4A60-A0F1-6D18575F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70638" y="1161288"/>
            <a:ext cx="2072305" cy="2072305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3664481-70E9-4732-8EEC-CC69444A6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96748" y="989256"/>
            <a:ext cx="2426109" cy="242610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D751933-5D87-427D-861F-C7CA4E045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10453" y="3561643"/>
            <a:ext cx="2792854" cy="2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Access Control Models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Mandatory Access Control (MAC)</a:t>
            </a:r>
          </a:p>
          <a:p>
            <a:r>
              <a:rPr lang="en-US" sz="3200" dirty="0"/>
              <a:t>Discretionary Access Control (DAC)</a:t>
            </a:r>
          </a:p>
          <a:p>
            <a:r>
              <a:rPr lang="en-US" sz="3200" dirty="0"/>
              <a:t>Role-based Access Control (RBAC)</a:t>
            </a:r>
          </a:p>
          <a:p>
            <a:r>
              <a:rPr lang="en-US" sz="3200" dirty="0"/>
              <a:t>Rule-based Access Control (RBAC)</a:t>
            </a:r>
          </a:p>
          <a:p>
            <a:r>
              <a:rPr lang="en-US" sz="3200" dirty="0"/>
              <a:t>Attribute-based Access Control (ABAC)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71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Mandatory Access Control (MAC)</a:t>
            </a:r>
          </a:p>
        </p:txBody>
      </p:sp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0788" y="2241609"/>
            <a:ext cx="2656978" cy="26569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2641209" y="140235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CBC04F2-AA47-4627-A015-BA53C2F7A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35638" y="2415428"/>
            <a:ext cx="1498397" cy="20271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893A0E-5840-47C2-B9A9-BBBC2F0BA51A}"/>
              </a:ext>
            </a:extLst>
          </p:cNvPr>
          <p:cNvSpPr txBox="1"/>
          <p:nvPr/>
        </p:nvSpPr>
        <p:spPr>
          <a:xfrm>
            <a:off x="8635895" y="1402356"/>
            <a:ext cx="8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E58AC8-AE1D-4693-9BB3-5BFFF5B31258}"/>
              </a:ext>
            </a:extLst>
          </p:cNvPr>
          <p:cNvSpPr txBox="1"/>
          <p:nvPr/>
        </p:nvSpPr>
        <p:spPr>
          <a:xfrm>
            <a:off x="8217818" y="1782796"/>
            <a:ext cx="195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(Sensitivity Label)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965EBA-783D-4BFB-8A37-56DE943D1C5C}"/>
              </a:ext>
            </a:extLst>
          </p:cNvPr>
          <p:cNvSpPr txBox="1"/>
          <p:nvPr/>
        </p:nvSpPr>
        <p:spPr>
          <a:xfrm>
            <a:off x="2390468" y="1688502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(Access Level)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BF1B2-8967-488D-A660-F31AACDE4E22}"/>
              </a:ext>
            </a:extLst>
          </p:cNvPr>
          <p:cNvSpPr txBox="1"/>
          <p:nvPr/>
        </p:nvSpPr>
        <p:spPr>
          <a:xfrm>
            <a:off x="8686443" y="4815587"/>
            <a:ext cx="78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1B912-F134-4E1A-9D7C-3EDA78E3A046}"/>
              </a:ext>
            </a:extLst>
          </p:cNvPr>
          <p:cNvSpPr txBox="1"/>
          <p:nvPr/>
        </p:nvSpPr>
        <p:spPr>
          <a:xfrm>
            <a:off x="2244112" y="5048062"/>
            <a:ext cx="21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Clearance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2FD4D-75B7-4BBB-892B-F33021E71FF7}"/>
              </a:ext>
            </a:extLst>
          </p:cNvPr>
          <p:cNvSpPr txBox="1"/>
          <p:nvPr/>
        </p:nvSpPr>
        <p:spPr>
          <a:xfrm>
            <a:off x="8446201" y="5321425"/>
            <a:ext cx="125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Top-secret</a:t>
            </a:r>
          </a:p>
        </p:txBody>
      </p:sp>
    </p:spTree>
    <p:extLst>
      <p:ext uri="{BB962C8B-B14F-4D97-AF65-F5344CB8AC3E}">
        <p14:creationId xmlns:p14="http://schemas.microsoft.com/office/powerpoint/2010/main" val="416607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Discretionary Access Control (DAC)</a:t>
            </a:r>
          </a:p>
        </p:txBody>
      </p:sp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4335" y="2219469"/>
            <a:ext cx="2656978" cy="26569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1641187" y="1619067"/>
            <a:ext cx="24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 or Administrator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CBC04F2-AA47-4627-A015-BA53C2F7A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67101" y="2119474"/>
            <a:ext cx="1498397" cy="20271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893A0E-5840-47C2-B9A9-BBBC2F0BA51A}"/>
              </a:ext>
            </a:extLst>
          </p:cNvPr>
          <p:cNvSpPr txBox="1"/>
          <p:nvPr/>
        </p:nvSpPr>
        <p:spPr>
          <a:xfrm>
            <a:off x="8632536" y="1392662"/>
            <a:ext cx="8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1B912-F134-4E1A-9D7C-3EDA78E3A046}"/>
              </a:ext>
            </a:extLst>
          </p:cNvPr>
          <p:cNvSpPr txBox="1"/>
          <p:nvPr/>
        </p:nvSpPr>
        <p:spPr>
          <a:xfrm>
            <a:off x="1766337" y="5011379"/>
            <a:ext cx="21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 access level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2FD4D-75B7-4BBB-892B-F33021E71FF7}"/>
              </a:ext>
            </a:extLst>
          </p:cNvPr>
          <p:cNvSpPr txBox="1"/>
          <p:nvPr/>
        </p:nvSpPr>
        <p:spPr>
          <a:xfrm>
            <a:off x="6122979" y="2283370"/>
            <a:ext cx="19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Control List (ACL)</a:t>
            </a: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4E744842-5501-4D98-8185-84CDA808B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14907" y="3385292"/>
            <a:ext cx="415086" cy="5615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D1144F-BD63-4910-ADF9-317422AD2116}"/>
              </a:ext>
            </a:extLst>
          </p:cNvPr>
          <p:cNvCxnSpPr>
            <a:cxnSpLocks/>
          </p:cNvCxnSpPr>
          <p:nvPr/>
        </p:nvCxnSpPr>
        <p:spPr>
          <a:xfrm flipV="1">
            <a:off x="7355496" y="3217629"/>
            <a:ext cx="1013663" cy="29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48F7F8-CFEE-4FDB-93F6-8DE812FC4804}"/>
              </a:ext>
            </a:extLst>
          </p:cNvPr>
          <p:cNvCxnSpPr>
            <a:cxnSpLocks/>
          </p:cNvCxnSpPr>
          <p:nvPr/>
        </p:nvCxnSpPr>
        <p:spPr>
          <a:xfrm>
            <a:off x="7355496" y="3747088"/>
            <a:ext cx="1013663" cy="19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7D7BCA-ECCE-49C3-B86E-7AE361A3D2A2}"/>
              </a:ext>
            </a:extLst>
          </p:cNvPr>
          <p:cNvSpPr txBox="1"/>
          <p:nvPr/>
        </p:nvSpPr>
        <p:spPr>
          <a:xfrm>
            <a:off x="5940813" y="4929916"/>
            <a:ext cx="234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Control Entries (ACE)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DBD5C00F-2AB0-4670-A5D0-207EBED34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16295" y="5539528"/>
            <a:ext cx="802105" cy="80210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69AC44-F213-466C-8660-EAB55393BB20}"/>
              </a:ext>
            </a:extLst>
          </p:cNvPr>
          <p:cNvCxnSpPr/>
          <p:nvPr/>
        </p:nvCxnSpPr>
        <p:spPr>
          <a:xfrm>
            <a:off x="6758581" y="5977299"/>
            <a:ext cx="75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3E3FFB-AE35-4F23-ABB5-5775064C3633}"/>
              </a:ext>
            </a:extLst>
          </p:cNvPr>
          <p:cNvSpPr txBox="1"/>
          <p:nvPr/>
        </p:nvSpPr>
        <p:spPr>
          <a:xfrm>
            <a:off x="7561576" y="5770038"/>
            <a:ext cx="149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&amp; Write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82076A-9540-4980-B2F1-514EC5EAF10F}"/>
              </a:ext>
            </a:extLst>
          </p:cNvPr>
          <p:cNvCxnSpPr>
            <a:cxnSpLocks/>
          </p:cNvCxnSpPr>
          <p:nvPr/>
        </p:nvCxnSpPr>
        <p:spPr>
          <a:xfrm flipV="1">
            <a:off x="7139584" y="4091657"/>
            <a:ext cx="0" cy="7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C4259C-649E-451C-A35D-08B61DAD077E}"/>
              </a:ext>
            </a:extLst>
          </p:cNvPr>
          <p:cNvSpPr txBox="1"/>
          <p:nvPr/>
        </p:nvSpPr>
        <p:spPr>
          <a:xfrm>
            <a:off x="5508226" y="5748776"/>
            <a:ext cx="8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DF8469-0A73-4D39-82B8-A96EB59EE371}"/>
              </a:ext>
            </a:extLst>
          </p:cNvPr>
          <p:cNvSpPr/>
          <p:nvPr/>
        </p:nvSpPr>
        <p:spPr>
          <a:xfrm>
            <a:off x="5473297" y="4929916"/>
            <a:ext cx="3496071" cy="141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3B7706-81AB-4649-A159-BB22D39A45E0}"/>
              </a:ext>
            </a:extLst>
          </p:cNvPr>
          <p:cNvSpPr/>
          <p:nvPr/>
        </p:nvSpPr>
        <p:spPr>
          <a:xfrm>
            <a:off x="6889404" y="3829024"/>
            <a:ext cx="223470" cy="19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Role-based Access Control (RBAC)</a:t>
            </a:r>
          </a:p>
        </p:txBody>
      </p:sp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26500" y="4694468"/>
            <a:ext cx="1403079" cy="1403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3876101" y="1060095"/>
            <a:ext cx="32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elle Sans"/>
              </a:rPr>
              <a:t>Predefined Organizational Roles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CBC04F2-AA47-4627-A015-BA53C2F7A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82782" y="2270693"/>
            <a:ext cx="982973" cy="1329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965EBA-783D-4BFB-8A37-56DE943D1C5C}"/>
              </a:ext>
            </a:extLst>
          </p:cNvPr>
          <p:cNvSpPr txBox="1"/>
          <p:nvPr/>
        </p:nvSpPr>
        <p:spPr>
          <a:xfrm>
            <a:off x="2193603" y="1684440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2FD4D-75B7-4BBB-892B-F33021E71FF7}"/>
              </a:ext>
            </a:extLst>
          </p:cNvPr>
          <p:cNvSpPr txBox="1"/>
          <p:nvPr/>
        </p:nvSpPr>
        <p:spPr>
          <a:xfrm>
            <a:off x="7448439" y="1475902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Financial Data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8E56F6-FF9F-4D17-A478-4D1093BD1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91023" y="2453428"/>
            <a:ext cx="1403079" cy="1403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170EFE-7883-418F-B0D5-66CCABA74AA9}"/>
              </a:ext>
            </a:extLst>
          </p:cNvPr>
          <p:cNvSpPr txBox="1"/>
          <p:nvPr/>
        </p:nvSpPr>
        <p:spPr>
          <a:xfrm>
            <a:off x="2164328" y="4255190"/>
            <a:ext cx="15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F7AA6-7E1B-4878-9D56-3CF125C78DBA}"/>
              </a:ext>
            </a:extLst>
          </p:cNvPr>
          <p:cNvSpPr txBox="1"/>
          <p:nvPr/>
        </p:nvSpPr>
        <p:spPr>
          <a:xfrm>
            <a:off x="1931192" y="2053772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 Department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95E82-8349-4D31-9678-60FFC9DF06FD}"/>
              </a:ext>
            </a:extLst>
          </p:cNvPr>
          <p:cNvSpPr txBox="1"/>
          <p:nvPr/>
        </p:nvSpPr>
        <p:spPr>
          <a:xfrm>
            <a:off x="1703313" y="3963979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Department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088229-766B-404F-9826-0BE4E9BC1BFD}"/>
              </a:ext>
            </a:extLst>
          </p:cNvPr>
          <p:cNvCxnSpPr>
            <a:cxnSpLocks/>
          </p:cNvCxnSpPr>
          <p:nvPr/>
        </p:nvCxnSpPr>
        <p:spPr>
          <a:xfrm>
            <a:off x="4017972" y="3154967"/>
            <a:ext cx="321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87D716CB-C2C8-4824-98DC-5B6D3CC4AB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06161" y="4922519"/>
            <a:ext cx="1905000" cy="838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71E478-5AC5-418B-AC49-26E131D65166}"/>
              </a:ext>
            </a:extLst>
          </p:cNvPr>
          <p:cNvSpPr txBox="1"/>
          <p:nvPr/>
        </p:nvSpPr>
        <p:spPr>
          <a:xfrm>
            <a:off x="7443431" y="4000185"/>
            <a:ext cx="19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code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AC3B78-7551-4DE0-8EA7-1A9FFC518FC0}"/>
              </a:ext>
            </a:extLst>
          </p:cNvPr>
          <p:cNvCxnSpPr>
            <a:cxnSpLocks/>
          </p:cNvCxnSpPr>
          <p:nvPr/>
        </p:nvCxnSpPr>
        <p:spPr>
          <a:xfrm>
            <a:off x="4017972" y="5073992"/>
            <a:ext cx="288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493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8DF61-E26E-44E0-BAB9-0F1EA6EB5915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2779</TotalTime>
  <Words>494</Words>
  <Application>Microsoft Office PowerPoint</Application>
  <PresentationFormat>Widescreen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Adelle Sans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Access Control</vt:lpstr>
      <vt:lpstr>Access Control Components</vt:lpstr>
      <vt:lpstr>Access Control Components</vt:lpstr>
      <vt:lpstr>Access Control Components</vt:lpstr>
      <vt:lpstr>Access Control Models</vt:lpstr>
      <vt:lpstr>Mandatory Access Control (MAC)</vt:lpstr>
      <vt:lpstr>Discretionary Access Control (DAC)</vt:lpstr>
      <vt:lpstr>Role-based Access Control (RBAC)</vt:lpstr>
      <vt:lpstr>Rule-based Access Control (RBAC)</vt:lpstr>
      <vt:lpstr>Attribute-based Access Control</vt:lpstr>
      <vt:lpstr>Conditional Access</vt:lpstr>
      <vt:lpstr>Privilege Access Management (PAM)</vt:lpstr>
      <vt:lpstr>PAM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189</cp:revision>
  <dcterms:created xsi:type="dcterms:W3CDTF">2019-03-13T18:02:49Z</dcterms:created>
  <dcterms:modified xsi:type="dcterms:W3CDTF">2020-12-02T16:03:39Z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