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sldIdLst>
    <p:sldId id="256" r:id="rId5"/>
    <p:sldId id="284" r:id="rId6"/>
    <p:sldId id="287" r:id="rId7"/>
    <p:sldId id="288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284"/>
            <p14:sldId id="287"/>
            <p14:sldId id="288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85066" autoAdjust="0"/>
  </p:normalViewPr>
  <p:slideViewPr>
    <p:cSldViewPr snapToGrid="0" snapToObjects="1">
      <p:cViewPr varScale="1">
        <p:scale>
          <a:sx n="28" d="100"/>
          <a:sy n="28" d="100"/>
        </p:scale>
        <p:origin x="6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7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0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7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1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ser_(computing)" TargetMode="Externa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://commons.wikimedia.org/wiki/File:Red_X.sv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hyperlink" Target="http://www.pngall.com/hacker-png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pixabay.com/en/quality-hook-check-mark-ticked-off-500950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ser_(computing)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s://pixabay.com/en/quality-hook-check-mark-ticked-off-50095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hyperlink" Target="http://www.pngall.com/hacker-png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://commons.wikimedia.org/wiki/File:Red_X.sv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ser_(computing)" TargetMode="External"/><Relationship Id="rId13" Type="http://schemas.openxmlformats.org/officeDocument/2006/relationships/image" Target="../media/image15.png"/><Relationship Id="rId18" Type="http://schemas.openxmlformats.org/officeDocument/2006/relationships/hyperlink" Target="https://pixabay.com/en/quality-hook-check-mark-ticked-off-500950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s://clipground.com/file-icon-clipart.html" TargetMode="Externa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commons.wikimedia.org/wiki/File:Red_X.sv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11" Type="http://schemas.openxmlformats.org/officeDocument/2006/relationships/image" Target="../media/image14.jpg"/><Relationship Id="rId5" Type="http://schemas.openxmlformats.org/officeDocument/2006/relationships/image" Target="../media/image9.png"/><Relationship Id="rId15" Type="http://schemas.openxmlformats.org/officeDocument/2006/relationships/image" Target="../media/image12.png"/><Relationship Id="rId10" Type="http://schemas.openxmlformats.org/officeDocument/2006/relationships/hyperlink" Target="http://www.pngall.com/hacker-png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commons.wikimedia.org/wiki/File:Lock_font_awesome.sv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Authentication Protocols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Communication Protocol</a:t>
            </a:r>
          </a:p>
          <a:p>
            <a:r>
              <a:rPr lang="en-US" sz="3400" dirty="0"/>
              <a:t>Secure credential transfer</a:t>
            </a:r>
          </a:p>
        </p:txBody>
      </p:sp>
      <p:pic>
        <p:nvPicPr>
          <p:cNvPr id="4" name="Picture 3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7E63EA39-EFF8-4D1B-89F3-1D47F51F4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64910" y="3057832"/>
            <a:ext cx="1590368" cy="1590368"/>
          </a:xfrm>
          <a:prstGeom prst="rect">
            <a:avLst/>
          </a:prstGeom>
        </p:spPr>
      </p:pic>
      <p:pic>
        <p:nvPicPr>
          <p:cNvPr id="6" name="Picture 5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967D3A52-CDA3-408A-B03D-2E1D61720C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32240" y="3057832"/>
            <a:ext cx="2253777" cy="1803022"/>
          </a:xfrm>
          <a:prstGeom prst="rect">
            <a:avLst/>
          </a:prstGeom>
        </p:spPr>
      </p:pic>
      <p:pic>
        <p:nvPicPr>
          <p:cNvPr id="11" name="Picture 10" descr="A picture containing food, holding, orange, blue&#10;&#10;Description automatically generated">
            <a:extLst>
              <a:ext uri="{FF2B5EF4-FFF2-40B4-BE49-F238E27FC236}">
                <a16:creationId xmlns:a16="http://schemas.microsoft.com/office/drawing/2014/main" id="{81A86D3F-7B50-4247-8FCD-C32AD1FD76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30978" y="3186707"/>
            <a:ext cx="1332617" cy="133261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38588A-3688-4DD1-BBBA-6CA15BEC479D}"/>
              </a:ext>
            </a:extLst>
          </p:cNvPr>
          <p:cNvCxnSpPr/>
          <p:nvPr/>
        </p:nvCxnSpPr>
        <p:spPr>
          <a:xfrm>
            <a:off x="4317252" y="3458497"/>
            <a:ext cx="36199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81B59F-CA40-4C95-B84B-A25B2B4123D3}"/>
              </a:ext>
            </a:extLst>
          </p:cNvPr>
          <p:cNvSpPr txBox="1"/>
          <p:nvPr/>
        </p:nvSpPr>
        <p:spPr>
          <a:xfrm>
            <a:off x="3036916" y="26885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am…..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93DB34-380E-4C51-B434-CBDD17ED95EE}"/>
              </a:ext>
            </a:extLst>
          </p:cNvPr>
          <p:cNvSpPr txBox="1"/>
          <p:nvPr/>
        </p:nvSpPr>
        <p:spPr>
          <a:xfrm>
            <a:off x="8323216" y="2574279"/>
            <a:ext cx="107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Prove it…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692B0C-FD24-41CA-8706-37DA73D474A6}"/>
              </a:ext>
            </a:extLst>
          </p:cNvPr>
          <p:cNvCxnSpPr>
            <a:cxnSpLocks/>
          </p:cNvCxnSpPr>
          <p:nvPr/>
        </p:nvCxnSpPr>
        <p:spPr>
          <a:xfrm flipH="1">
            <a:off x="4269083" y="3959343"/>
            <a:ext cx="36512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7AFB5E-4F01-4617-AC8E-956FDF9095FC}"/>
              </a:ext>
            </a:extLst>
          </p:cNvPr>
          <p:cNvCxnSpPr/>
          <p:nvPr/>
        </p:nvCxnSpPr>
        <p:spPr>
          <a:xfrm>
            <a:off x="4332870" y="4435750"/>
            <a:ext cx="36199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25DECF-5361-4E64-AF86-07F798AACD23}"/>
              </a:ext>
            </a:extLst>
          </p:cNvPr>
          <p:cNvSpPr txBox="1"/>
          <p:nvPr/>
        </p:nvSpPr>
        <p:spPr>
          <a:xfrm>
            <a:off x="5008460" y="4066418"/>
            <a:ext cx="212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Username/Password</a:t>
            </a:r>
          </a:p>
        </p:txBody>
      </p:sp>
      <p:pic>
        <p:nvPicPr>
          <p:cNvPr id="24" name="Picture 2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9C8EBEE9-871D-452F-A13F-F2EE2B1E90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196329" y="5148322"/>
            <a:ext cx="1248643" cy="12486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B290098-6AEC-4F47-A605-2D8E45C8F3C1}"/>
              </a:ext>
            </a:extLst>
          </p:cNvPr>
          <p:cNvSpPr txBox="1"/>
          <p:nvPr/>
        </p:nvSpPr>
        <p:spPr>
          <a:xfrm>
            <a:off x="4721041" y="4052233"/>
            <a:ext cx="270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798i6p;ufr;8l75ers654$#@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2BB082-8663-4972-A7DD-07AEA33605F7}"/>
              </a:ext>
            </a:extLst>
          </p:cNvPr>
          <p:cNvCxnSpPr>
            <a:cxnSpLocks/>
          </p:cNvCxnSpPr>
          <p:nvPr/>
        </p:nvCxnSpPr>
        <p:spPr>
          <a:xfrm flipV="1">
            <a:off x="6550798" y="5252230"/>
            <a:ext cx="0" cy="10373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AB27F77E-C3C1-45B1-93CE-38D4B20C34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238810" y="4772195"/>
            <a:ext cx="596950" cy="596950"/>
          </a:xfrm>
          <a:prstGeom prst="rect">
            <a:avLst/>
          </a:prstGeom>
        </p:spPr>
      </p:pic>
      <p:pic>
        <p:nvPicPr>
          <p:cNvPr id="34" name="Picture 33" descr="Shape, logo, arrow&#10;&#10;Description automatically generated">
            <a:extLst>
              <a:ext uri="{FF2B5EF4-FFF2-40B4-BE49-F238E27FC236}">
                <a16:creationId xmlns:a16="http://schemas.microsoft.com/office/drawing/2014/main" id="{FADE5053-A97A-441F-B1AE-38BC95623C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067729" y="2943611"/>
            <a:ext cx="879708" cy="8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3" grpId="0"/>
      <p:bldP spid="23" grpId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Password Authentication Protocol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endParaRPr lang="en-US" sz="3400" dirty="0"/>
          </a:p>
        </p:txBody>
      </p:sp>
      <p:pic>
        <p:nvPicPr>
          <p:cNvPr id="8" name="Picture 7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422D0D5-F951-42F8-864D-0D86FEC66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64910" y="3057832"/>
            <a:ext cx="1590368" cy="1590368"/>
          </a:xfrm>
          <a:prstGeom prst="rect">
            <a:avLst/>
          </a:prstGeom>
        </p:spPr>
      </p:pic>
      <p:pic>
        <p:nvPicPr>
          <p:cNvPr id="9" name="Picture 8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E5E3300C-072A-4ED5-8B02-35D287B4A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32240" y="3057832"/>
            <a:ext cx="2253777" cy="1803022"/>
          </a:xfrm>
          <a:prstGeom prst="rect">
            <a:avLst/>
          </a:prstGeom>
        </p:spPr>
      </p:pic>
      <p:pic>
        <p:nvPicPr>
          <p:cNvPr id="10" name="Picture 9" descr="A picture containing food, holding, orange, blue&#10;&#10;Description automatically generated">
            <a:extLst>
              <a:ext uri="{FF2B5EF4-FFF2-40B4-BE49-F238E27FC236}">
                <a16:creationId xmlns:a16="http://schemas.microsoft.com/office/drawing/2014/main" id="{266E7500-AF99-4142-AA3C-E9EC0B4A1E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30978" y="3186707"/>
            <a:ext cx="1332617" cy="133261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3E61FE-DB47-410F-B95A-97534FDFFC25}"/>
              </a:ext>
            </a:extLst>
          </p:cNvPr>
          <p:cNvCxnSpPr/>
          <p:nvPr/>
        </p:nvCxnSpPr>
        <p:spPr>
          <a:xfrm>
            <a:off x="4317252" y="3458497"/>
            <a:ext cx="36199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340480-7521-4969-AA0B-E082CE11A138}"/>
              </a:ext>
            </a:extLst>
          </p:cNvPr>
          <p:cNvCxnSpPr>
            <a:cxnSpLocks/>
          </p:cNvCxnSpPr>
          <p:nvPr/>
        </p:nvCxnSpPr>
        <p:spPr>
          <a:xfrm flipH="1">
            <a:off x="4269083" y="3959343"/>
            <a:ext cx="36512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6761587-5599-4504-91D3-84105F25E6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196329" y="5148322"/>
            <a:ext cx="1248643" cy="124864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26FE70-513B-4D34-AAF5-C8593A1A24D9}"/>
              </a:ext>
            </a:extLst>
          </p:cNvPr>
          <p:cNvCxnSpPr>
            <a:cxnSpLocks/>
          </p:cNvCxnSpPr>
          <p:nvPr/>
        </p:nvCxnSpPr>
        <p:spPr>
          <a:xfrm flipV="1">
            <a:off x="6550798" y="4519324"/>
            <a:ext cx="0" cy="1770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Shape, logo, arrow&#10;&#10;Description automatically generated">
            <a:extLst>
              <a:ext uri="{FF2B5EF4-FFF2-40B4-BE49-F238E27FC236}">
                <a16:creationId xmlns:a16="http://schemas.microsoft.com/office/drawing/2014/main" id="{D5F03613-EA10-4307-AC08-079D628B1A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005118" y="5568438"/>
            <a:ext cx="879708" cy="8797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5E63C75-B972-445D-B8B3-2A1F30FC5C85}"/>
              </a:ext>
            </a:extLst>
          </p:cNvPr>
          <p:cNvSpPr txBox="1"/>
          <p:nvPr/>
        </p:nvSpPr>
        <p:spPr>
          <a:xfrm>
            <a:off x="5172265" y="3495676"/>
            <a:ext cx="197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Bob/P@ssw0rd123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7950CB-A332-443D-96ED-1692DCC9C018}"/>
              </a:ext>
            </a:extLst>
          </p:cNvPr>
          <p:cNvSpPr txBox="1"/>
          <p:nvPr/>
        </p:nvSpPr>
        <p:spPr>
          <a:xfrm>
            <a:off x="4918518" y="2901897"/>
            <a:ext cx="239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Request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0AC8F-1E13-4487-9281-6FEAFDEF750A}"/>
              </a:ext>
            </a:extLst>
          </p:cNvPr>
          <p:cNvSpPr txBox="1"/>
          <p:nvPr/>
        </p:nvSpPr>
        <p:spPr>
          <a:xfrm>
            <a:off x="5137766" y="4003120"/>
            <a:ext cx="201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Authentication-ack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DF93C4-8A5A-4875-9560-6F0F12ACA37B}"/>
              </a:ext>
            </a:extLst>
          </p:cNvPr>
          <p:cNvSpPr txBox="1"/>
          <p:nvPr/>
        </p:nvSpPr>
        <p:spPr>
          <a:xfrm>
            <a:off x="5084194" y="4006669"/>
            <a:ext cx="208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Authentication-</a:t>
            </a:r>
            <a:r>
              <a:rPr lang="en-US" dirty="0" err="1"/>
              <a:t>nack</a:t>
            </a:r>
            <a:endParaRPr lang="en-US" dirty="0"/>
          </a:p>
        </p:txBody>
      </p:sp>
      <p:pic>
        <p:nvPicPr>
          <p:cNvPr id="28" name="Picture 27" descr="Shape, logo, arrow&#10;&#10;Description automatically generated">
            <a:extLst>
              <a:ext uri="{FF2B5EF4-FFF2-40B4-BE49-F238E27FC236}">
                <a16:creationId xmlns:a16="http://schemas.microsoft.com/office/drawing/2014/main" id="{DE04B7E7-697B-4317-9D7A-EBA35DCCF2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155084" y="2777650"/>
            <a:ext cx="879708" cy="879708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FAE8BB58-C951-4120-A3A7-488531D5A0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296463" y="3562254"/>
            <a:ext cx="596950" cy="5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7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6" grpId="0"/>
      <p:bldP spid="26" grpId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Challenge Handshake Authentication Protocol</a:t>
            </a:r>
          </a:p>
        </p:txBody>
      </p:sp>
      <p:pic>
        <p:nvPicPr>
          <p:cNvPr id="8" name="Picture 7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422D0D5-F951-42F8-864D-0D86FEC66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64910" y="2349908"/>
            <a:ext cx="1590368" cy="1590368"/>
          </a:xfrm>
          <a:prstGeom prst="rect">
            <a:avLst/>
          </a:prstGeom>
        </p:spPr>
      </p:pic>
      <p:pic>
        <p:nvPicPr>
          <p:cNvPr id="9" name="Picture 8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E5E3300C-072A-4ED5-8B02-35D287B4A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63374" y="2349908"/>
            <a:ext cx="2253777" cy="1803022"/>
          </a:xfrm>
          <a:prstGeom prst="rect">
            <a:avLst/>
          </a:prstGeom>
        </p:spPr>
      </p:pic>
      <p:pic>
        <p:nvPicPr>
          <p:cNvPr id="10" name="Picture 9" descr="A picture containing food, holding, orange, blue&#10;&#10;Description automatically generated">
            <a:extLst>
              <a:ext uri="{FF2B5EF4-FFF2-40B4-BE49-F238E27FC236}">
                <a16:creationId xmlns:a16="http://schemas.microsoft.com/office/drawing/2014/main" id="{266E7500-AF99-4142-AA3C-E9EC0B4A1E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62112" y="2478783"/>
            <a:ext cx="1332617" cy="133261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3E61FE-DB47-410F-B95A-97534FDFFC25}"/>
              </a:ext>
            </a:extLst>
          </p:cNvPr>
          <p:cNvCxnSpPr/>
          <p:nvPr/>
        </p:nvCxnSpPr>
        <p:spPr>
          <a:xfrm>
            <a:off x="4300217" y="2262726"/>
            <a:ext cx="36199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340480-7521-4969-AA0B-E082CE11A138}"/>
              </a:ext>
            </a:extLst>
          </p:cNvPr>
          <p:cNvCxnSpPr>
            <a:cxnSpLocks/>
          </p:cNvCxnSpPr>
          <p:nvPr/>
        </p:nvCxnSpPr>
        <p:spPr>
          <a:xfrm flipH="1">
            <a:off x="4237847" y="2858129"/>
            <a:ext cx="36512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CA8E2B-06AA-4B30-BC50-6BFE311B93D3}"/>
              </a:ext>
            </a:extLst>
          </p:cNvPr>
          <p:cNvCxnSpPr/>
          <p:nvPr/>
        </p:nvCxnSpPr>
        <p:spPr>
          <a:xfrm>
            <a:off x="4237847" y="3571443"/>
            <a:ext cx="36199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BA60E4-AADA-4A55-A5AF-A4BC577B28BA}"/>
              </a:ext>
            </a:extLst>
          </p:cNvPr>
          <p:cNvSpPr txBox="1"/>
          <p:nvPr/>
        </p:nvSpPr>
        <p:spPr>
          <a:xfrm>
            <a:off x="660846" y="4109642"/>
            <a:ext cx="344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Bob’s password encrypts challenge</a:t>
            </a:r>
          </a:p>
        </p:txBody>
      </p:sp>
      <p:pic>
        <p:nvPicPr>
          <p:cNvPr id="19" name="Picture 1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6761587-5599-4504-91D3-84105F25E6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094685" y="5273580"/>
            <a:ext cx="1248643" cy="124864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26FE70-513B-4D34-AAF5-C8593A1A24D9}"/>
              </a:ext>
            </a:extLst>
          </p:cNvPr>
          <p:cNvCxnSpPr>
            <a:cxnSpLocks/>
          </p:cNvCxnSpPr>
          <p:nvPr/>
        </p:nvCxnSpPr>
        <p:spPr>
          <a:xfrm flipV="1">
            <a:off x="5990359" y="4332727"/>
            <a:ext cx="0" cy="2035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AD60D7-8D16-4573-A3FE-C7F8939E1329}"/>
              </a:ext>
            </a:extLst>
          </p:cNvPr>
          <p:cNvSpPr txBox="1"/>
          <p:nvPr/>
        </p:nvSpPr>
        <p:spPr>
          <a:xfrm>
            <a:off x="4960355" y="2403393"/>
            <a:ext cx="243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Challenge (random bits)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5CBC04F2-AA47-4627-A015-BA53C2F7AD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892983" y="4667281"/>
            <a:ext cx="340781" cy="461034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D1621AEC-5DEE-4724-A29F-0FD0EC1A6D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063373" y="4948005"/>
            <a:ext cx="319167" cy="319167"/>
          </a:xfrm>
          <a:prstGeom prst="rect">
            <a:avLst/>
          </a:prstGeom>
        </p:spPr>
      </p:pic>
      <p:pic>
        <p:nvPicPr>
          <p:cNvPr id="26" name="Picture 25" descr="A picture containing shape&#10;&#10;Description automatically generated">
            <a:extLst>
              <a:ext uri="{FF2B5EF4-FFF2-40B4-BE49-F238E27FC236}">
                <a16:creationId xmlns:a16="http://schemas.microsoft.com/office/drawing/2014/main" id="{012E3571-9B81-48C3-8A9E-6479092CD0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332870" y="2929004"/>
            <a:ext cx="415020" cy="561470"/>
          </a:xfrm>
          <a:prstGeom prst="rect">
            <a:avLst/>
          </a:prstGeom>
        </p:spPr>
      </p:pic>
      <p:pic>
        <p:nvPicPr>
          <p:cNvPr id="27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93E3D11C-4170-46CA-8B4E-603B22CB56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470375" y="3145113"/>
            <a:ext cx="388697" cy="388697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B3F00B-EE3E-4B1F-9229-5438F38E43BE}"/>
              </a:ext>
            </a:extLst>
          </p:cNvPr>
          <p:cNvCxnSpPr>
            <a:cxnSpLocks/>
          </p:cNvCxnSpPr>
          <p:nvPr/>
        </p:nvCxnSpPr>
        <p:spPr>
          <a:xfrm flipH="1" flipV="1">
            <a:off x="4213247" y="4211158"/>
            <a:ext cx="3619968" cy="128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39FC80-EFCD-4F5D-AD7C-60E649BA6A80}"/>
              </a:ext>
            </a:extLst>
          </p:cNvPr>
          <p:cNvSpPr txBox="1"/>
          <p:nvPr/>
        </p:nvSpPr>
        <p:spPr>
          <a:xfrm>
            <a:off x="4859072" y="3773580"/>
            <a:ext cx="26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Confirmed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176112-1EA5-4AF0-833B-7AB445D43AD4}"/>
              </a:ext>
            </a:extLst>
          </p:cNvPr>
          <p:cNvSpPr txBox="1"/>
          <p:nvPr/>
        </p:nvSpPr>
        <p:spPr>
          <a:xfrm>
            <a:off x="4895092" y="1739667"/>
            <a:ext cx="239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D80F5E-AC32-48D4-A2D3-A2DBF3FAE93A}"/>
              </a:ext>
            </a:extLst>
          </p:cNvPr>
          <p:cNvSpPr txBox="1"/>
          <p:nvPr/>
        </p:nvSpPr>
        <p:spPr>
          <a:xfrm>
            <a:off x="7857815" y="3939334"/>
            <a:ext cx="344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Bob’s password decrypts challenge</a:t>
            </a:r>
          </a:p>
        </p:txBody>
      </p:sp>
      <p:pic>
        <p:nvPicPr>
          <p:cNvPr id="38" name="Picture 37" descr="A picture containing shape&#10;&#10;Description automatically generated">
            <a:extLst>
              <a:ext uri="{FF2B5EF4-FFF2-40B4-BE49-F238E27FC236}">
                <a16:creationId xmlns:a16="http://schemas.microsoft.com/office/drawing/2014/main" id="{5E9A586E-C622-4EC4-90C6-9A43E7A03E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908034" y="4436764"/>
            <a:ext cx="340781" cy="461034"/>
          </a:xfrm>
          <a:prstGeom prst="rect">
            <a:avLst/>
          </a:prstGeom>
        </p:spPr>
      </p:pic>
      <p:pic>
        <p:nvPicPr>
          <p:cNvPr id="39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DC07F1D2-2E06-48AB-B87C-F6A2DB662D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078424" y="4717488"/>
            <a:ext cx="319167" cy="319167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9B158E37-ED86-4A84-BDC7-F96B374C12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324903" y="4450318"/>
            <a:ext cx="596950" cy="59695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1C27ED1-EEF1-4BAF-B18D-684D966EA091}"/>
              </a:ext>
            </a:extLst>
          </p:cNvPr>
          <p:cNvSpPr txBox="1"/>
          <p:nvPr/>
        </p:nvSpPr>
        <p:spPr>
          <a:xfrm>
            <a:off x="9231927" y="2034065"/>
            <a:ext cx="163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Bob’s password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0F02D7-8863-4050-A8C9-FBD771B260B0}"/>
              </a:ext>
            </a:extLst>
          </p:cNvPr>
          <p:cNvSpPr txBox="1"/>
          <p:nvPr/>
        </p:nvSpPr>
        <p:spPr>
          <a:xfrm>
            <a:off x="198067" y="2081467"/>
            <a:ext cx="163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Bob’s password</a:t>
            </a:r>
          </a:p>
        </p:txBody>
      </p:sp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72DBB2C1-5554-4440-9A77-4FAB6A3810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621595" y="2902441"/>
            <a:ext cx="596950" cy="596950"/>
          </a:xfrm>
          <a:prstGeom prst="rect">
            <a:avLst/>
          </a:prstGeom>
        </p:spPr>
      </p:pic>
      <p:pic>
        <p:nvPicPr>
          <p:cNvPr id="44" name="Picture 43" descr="Shape, logo, arrow&#10;&#10;Description automatically generated">
            <a:extLst>
              <a:ext uri="{FF2B5EF4-FFF2-40B4-BE49-F238E27FC236}">
                <a16:creationId xmlns:a16="http://schemas.microsoft.com/office/drawing/2014/main" id="{50CF309E-3823-4F9D-A366-53561DF914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8984529" y="2259177"/>
            <a:ext cx="879708" cy="8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7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016 -0.00231 " pathEditMode="relative" ptsTypes="AA">
                                      <p:cBhvr>
                                        <p:cTn id="7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016 -0.00231 " pathEditMode="relative" ptsTypes="AA">
                                      <p:cBhvr>
                                        <p:cTn id="7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7" grpId="0"/>
      <p:bldP spid="32" grpId="0"/>
      <p:bldP spid="34" grpId="0"/>
      <p:bldP spid="36" grpId="0"/>
      <p:bldP spid="36" grpId="1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CHAP Variants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CHAP</a:t>
            </a:r>
          </a:p>
          <a:p>
            <a:pPr lvl="1"/>
            <a:r>
              <a:rPr lang="en-US" sz="3200" dirty="0"/>
              <a:t> Non-Windows environments</a:t>
            </a:r>
          </a:p>
          <a:p>
            <a:r>
              <a:rPr lang="en-US" sz="3400" dirty="0"/>
              <a:t>MS-CHAP</a:t>
            </a:r>
          </a:p>
          <a:p>
            <a:pPr lvl="1"/>
            <a:r>
              <a:rPr lang="en-US" sz="3200" dirty="0"/>
              <a:t> Microsoft’s CHAP implementation</a:t>
            </a:r>
          </a:p>
          <a:p>
            <a:pPr lvl="1"/>
            <a:r>
              <a:rPr lang="en-US" sz="3200" dirty="0"/>
              <a:t> Weak</a:t>
            </a:r>
          </a:p>
          <a:p>
            <a:r>
              <a:rPr lang="en-US" sz="3400" dirty="0"/>
              <a:t>MS-CHAPv2</a:t>
            </a:r>
          </a:p>
          <a:p>
            <a:pPr lvl="1"/>
            <a:r>
              <a:rPr lang="en-US" sz="3200" dirty="0"/>
              <a:t> Mutual authentication</a:t>
            </a:r>
            <a:endParaRPr lang="en-US" sz="3000" dirty="0"/>
          </a:p>
          <a:p>
            <a:pPr lvl="1"/>
            <a:r>
              <a:rPr lang="en-US" sz="3000" dirty="0"/>
              <a:t> Stronger cryptographic keys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349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B37D3D-50C1-46FC-8D92-3F1F047872A4}">
  <ds:schemaRefs>
    <ds:schemaRef ds:uri="7de64167-ec1d-41c3-9c60-bdac5dd5df14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25f43890-8f97-4037-b6ca-5734ee50196d"/>
  </ds:schemaRefs>
</ds:datastoreItem>
</file>

<file path=customXml/itemProps2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C769C4-88E0-4EAA-B1CB-D04DF2E30EE5}"/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2464</TotalTime>
  <Words>85</Words>
  <Application>Microsoft Office PowerPoint</Application>
  <PresentationFormat>Widescreen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Authentication Protocols</vt:lpstr>
      <vt:lpstr>Password Authentication Protocol</vt:lpstr>
      <vt:lpstr>Challenge Handshake Authentication Protocol</vt:lpstr>
      <vt:lpstr>CHAP Variants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175</cp:revision>
  <dcterms:created xsi:type="dcterms:W3CDTF">2019-03-13T18:02:49Z</dcterms:created>
  <dcterms:modified xsi:type="dcterms:W3CDTF">2021-01-18T21:44:30Z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