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5066" autoAdjust="0"/>
  </p:normalViewPr>
  <p:slideViewPr>
    <p:cSldViewPr snapToGrid="0" snapToObjects="1">
      <p:cViewPr varScale="1">
        <p:scale>
          <a:sx n="97" d="100"/>
          <a:sy n="97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Authentication types are called EAP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6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EAP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-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FAST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, also known as Flexible Authentication via Secure Tunneling, is an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EAP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(Extensible Authentication Protocol) developed by Cisco. It is used in wireless networks and point-to-point connections to perform session authentication.</a:t>
            </a:r>
          </a:p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EAP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TLS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which includes support for certificate-based mutual authentication, and smartcards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7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3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://commons.wikimedia.org/wiki/File:Red_X.svg" TargetMode="External"/><Relationship Id="rId2" Type="http://schemas.openxmlformats.org/officeDocument/2006/relationships/notesSlide" Target="../notesSlides/notesSlide5.xml"/><Relationship Id="rId16" Type="http://schemas.openxmlformats.org/officeDocument/2006/relationships/hyperlink" Target="https://en.wikipedia.org/wiki/Network_switch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jpg"/><Relationship Id="rId10" Type="http://schemas.openxmlformats.org/officeDocument/2006/relationships/hyperlink" Target="https://pixabay.com/en/quality-hook-check-mark-ticked-off-500950/" TargetMode="External"/><Relationship Id="rId4" Type="http://schemas.openxmlformats.org/officeDocument/2006/relationships/hyperlink" Target="http://www.pngall.com/laptop-png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en.wikibooks.org/wiki/File:Osa_device-wireless-router.sv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Extensible Authentication Protocol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Framework for authentication</a:t>
            </a:r>
          </a:p>
          <a:p>
            <a:r>
              <a:rPr lang="en-US" sz="3200" dirty="0"/>
              <a:t>Used in wireless networks</a:t>
            </a:r>
          </a:p>
          <a:p>
            <a:r>
              <a:rPr lang="en-US" sz="3200" dirty="0"/>
              <a:t>Expands upon PPP authentication</a:t>
            </a:r>
          </a:p>
          <a:p>
            <a:r>
              <a:rPr lang="en-US" sz="3200" dirty="0"/>
              <a:t>Supports multiple authentication types</a:t>
            </a:r>
          </a:p>
        </p:txBody>
      </p:sp>
    </p:spTree>
    <p:extLst>
      <p:ext uri="{BB962C8B-B14F-4D97-AF65-F5344CB8AC3E}">
        <p14:creationId xmlns:p14="http://schemas.microsoft.com/office/powerpoint/2010/main" val="377710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EAP Methods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EAP-FAST</a:t>
            </a:r>
          </a:p>
          <a:p>
            <a:r>
              <a:rPr lang="en-US" sz="3000" dirty="0"/>
              <a:t>EAP-TLS</a:t>
            </a:r>
          </a:p>
          <a:p>
            <a:r>
              <a:rPr lang="en-US" sz="3200" dirty="0"/>
              <a:t>EAP-TTLS</a:t>
            </a:r>
          </a:p>
        </p:txBody>
      </p:sp>
    </p:spTree>
    <p:extLst>
      <p:ext uri="{BB962C8B-B14F-4D97-AF65-F5344CB8AC3E}">
        <p14:creationId xmlns:p14="http://schemas.microsoft.com/office/powerpoint/2010/main" val="42111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802.1X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Port-based authentication</a:t>
            </a:r>
          </a:p>
          <a:p>
            <a:r>
              <a:rPr lang="en-US" sz="3400" dirty="0"/>
              <a:t> Components</a:t>
            </a:r>
          </a:p>
          <a:p>
            <a:pPr lvl="1"/>
            <a:r>
              <a:rPr lang="en-US" sz="3200" dirty="0"/>
              <a:t> Supplicant</a:t>
            </a:r>
          </a:p>
          <a:p>
            <a:pPr lvl="1"/>
            <a:r>
              <a:rPr lang="en-US" sz="3200" dirty="0"/>
              <a:t> Authenticator</a:t>
            </a:r>
          </a:p>
          <a:p>
            <a:pPr lvl="1"/>
            <a:r>
              <a:rPr lang="en-US" sz="3200" dirty="0"/>
              <a:t> Authenticator Server</a:t>
            </a:r>
          </a:p>
        </p:txBody>
      </p:sp>
    </p:spTree>
    <p:extLst>
      <p:ext uri="{BB962C8B-B14F-4D97-AF65-F5344CB8AC3E}">
        <p14:creationId xmlns:p14="http://schemas.microsoft.com/office/powerpoint/2010/main" val="18619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802.1X</a:t>
            </a:r>
          </a:p>
        </p:txBody>
      </p:sp>
      <p:pic>
        <p:nvPicPr>
          <p:cNvPr id="4" name="Content Placeholder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D228D709-C391-4D0A-A907-9AF9A7341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6539" y="3310259"/>
            <a:ext cx="1272953" cy="1272953"/>
          </a:xfrm>
        </p:spPr>
      </p:pic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21360" y="3178966"/>
            <a:ext cx="1590368" cy="1590368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00917" y="3677181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>
            <a:cxnSpLocks/>
          </p:cNvCxnSpPr>
          <p:nvPr/>
        </p:nvCxnSpPr>
        <p:spPr>
          <a:xfrm>
            <a:off x="3747745" y="3978150"/>
            <a:ext cx="1231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Picture 27" descr="Shape, logo, arrow&#10;&#10;Description automatically generated">
            <a:extLst>
              <a:ext uri="{FF2B5EF4-FFF2-40B4-BE49-F238E27FC236}">
                <a16:creationId xmlns:a16="http://schemas.microsoft.com/office/drawing/2014/main" id="{DE04B7E7-697B-4317-9D7A-EBA35DCCF2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47811" y="3280510"/>
            <a:ext cx="879708" cy="879708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AE8BB58-C951-4120-A3A7-488531D5A0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389190" y="4193091"/>
            <a:ext cx="596950" cy="596950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B3017C3-2867-4E3B-820A-A47C8A5F69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252646" y="2798981"/>
            <a:ext cx="1425196" cy="142519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E71102-24F0-40B1-976E-F013E5C0BD76}"/>
              </a:ext>
            </a:extLst>
          </p:cNvPr>
          <p:cNvSpPr txBox="1"/>
          <p:nvPr/>
        </p:nvSpPr>
        <p:spPr>
          <a:xfrm>
            <a:off x="2230579" y="2320055"/>
            <a:ext cx="116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Supplicant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F200E-41B7-489A-9CBA-CC9EF05101CD}"/>
              </a:ext>
            </a:extLst>
          </p:cNvPr>
          <p:cNvSpPr txBox="1"/>
          <p:nvPr/>
        </p:nvSpPr>
        <p:spPr>
          <a:xfrm>
            <a:off x="5290346" y="1850588"/>
            <a:ext cx="14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468C0-4639-4893-B920-09A30C2100BA}"/>
              </a:ext>
            </a:extLst>
          </p:cNvPr>
          <p:cNvSpPr txBox="1"/>
          <p:nvPr/>
        </p:nvSpPr>
        <p:spPr>
          <a:xfrm>
            <a:off x="7901806" y="2361866"/>
            <a:ext cx="223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Server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935CAD-4B5D-477A-9D16-7683D5430575}"/>
              </a:ext>
            </a:extLst>
          </p:cNvPr>
          <p:cNvSpPr txBox="1"/>
          <p:nvPr/>
        </p:nvSpPr>
        <p:spPr>
          <a:xfrm>
            <a:off x="2029326" y="2718014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(Wireless Client)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B72C31-D4BE-46DE-BEB0-BBAECBC7A16B}"/>
              </a:ext>
            </a:extLst>
          </p:cNvPr>
          <p:cNvSpPr txBox="1"/>
          <p:nvPr/>
        </p:nvSpPr>
        <p:spPr>
          <a:xfrm>
            <a:off x="4706984" y="2590600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(802.1X compliant AP/WLC)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F12E63-9278-42BD-BA22-4FED89807D38}"/>
              </a:ext>
            </a:extLst>
          </p:cNvPr>
          <p:cNvSpPr txBox="1"/>
          <p:nvPr/>
        </p:nvSpPr>
        <p:spPr>
          <a:xfrm>
            <a:off x="8155709" y="2718014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(RADIUS Server)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B66CC7-4D13-448C-BF60-F125E54DFBED}"/>
              </a:ext>
            </a:extLst>
          </p:cNvPr>
          <p:cNvCxnSpPr>
            <a:cxnSpLocks/>
          </p:cNvCxnSpPr>
          <p:nvPr/>
        </p:nvCxnSpPr>
        <p:spPr>
          <a:xfrm flipH="1">
            <a:off x="6774663" y="4269698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966A7E-F36B-4E21-8C07-F6A881223809}"/>
              </a:ext>
            </a:extLst>
          </p:cNvPr>
          <p:cNvCxnSpPr>
            <a:cxnSpLocks/>
          </p:cNvCxnSpPr>
          <p:nvPr/>
        </p:nvCxnSpPr>
        <p:spPr>
          <a:xfrm>
            <a:off x="6774663" y="3946735"/>
            <a:ext cx="12837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9DB673-0434-4E4A-BCB2-D1A17FA2ED1C}"/>
              </a:ext>
            </a:extLst>
          </p:cNvPr>
          <p:cNvCxnSpPr>
            <a:cxnSpLocks/>
          </p:cNvCxnSpPr>
          <p:nvPr/>
        </p:nvCxnSpPr>
        <p:spPr>
          <a:xfrm flipH="1">
            <a:off x="3690422" y="4343489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C78DEF9E-EA0E-43BD-97B1-969DE6F51C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75995" y="5055765"/>
            <a:ext cx="534597" cy="534597"/>
          </a:xfrm>
          <a:prstGeom prst="rect">
            <a:avLst/>
          </a:prstGeom>
        </p:spPr>
      </p:pic>
      <p:pic>
        <p:nvPicPr>
          <p:cNvPr id="44" name="Picture 43" descr="Shape, logo, arrow&#10;&#10;Description automatically generated">
            <a:extLst>
              <a:ext uri="{FF2B5EF4-FFF2-40B4-BE49-F238E27FC236}">
                <a16:creationId xmlns:a16="http://schemas.microsoft.com/office/drawing/2014/main" id="{E0E1FF43-0E4C-4572-A324-F3369411E0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87648" y="4901563"/>
            <a:ext cx="879708" cy="879708"/>
          </a:xfrm>
          <a:prstGeom prst="rect">
            <a:avLst/>
          </a:prstGeom>
        </p:spPr>
      </p:pic>
      <p:pic>
        <p:nvPicPr>
          <p:cNvPr id="46" name="Picture 45" descr="A close up of a guitar&#10;&#10;Description automatically generated">
            <a:extLst>
              <a:ext uri="{FF2B5EF4-FFF2-40B4-BE49-F238E27FC236}">
                <a16:creationId xmlns:a16="http://schemas.microsoft.com/office/drawing/2014/main" id="{6D93D7C1-3FD3-4DAC-8F1E-53036DC4F4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075995" y="4704439"/>
            <a:ext cx="1691361" cy="34741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346CBED-95BE-4B0E-9D9D-017B598D0A69}"/>
              </a:ext>
            </a:extLst>
          </p:cNvPr>
          <p:cNvSpPr txBox="1"/>
          <p:nvPr/>
        </p:nvSpPr>
        <p:spPr>
          <a:xfrm>
            <a:off x="5088400" y="4308050"/>
            <a:ext cx="2056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WLAN controller</a:t>
            </a:r>
          </a:p>
        </p:txBody>
      </p:sp>
    </p:spTree>
    <p:extLst>
      <p:ext uri="{BB962C8B-B14F-4D97-AF65-F5344CB8AC3E}">
        <p14:creationId xmlns:p14="http://schemas.microsoft.com/office/powerpoint/2010/main" val="86262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3927C5EE-9801-4E90-8A28-6F7CBC798A72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2464</TotalTime>
  <Words>122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Adelle Sans</vt:lpstr>
      <vt:lpstr>arial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Extensible Authentication Protocol</vt:lpstr>
      <vt:lpstr>EAP Methods</vt:lpstr>
      <vt:lpstr>802.1X</vt:lpstr>
      <vt:lpstr>802.1X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174</cp:revision>
  <dcterms:created xsi:type="dcterms:W3CDTF">2019-03-13T18:02:49Z</dcterms:created>
  <dcterms:modified xsi:type="dcterms:W3CDTF">2021-01-18T21:48:19Z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