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8.jp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sldIdLst>
    <p:sldId id="256" r:id="rId5"/>
    <p:sldId id="284" r:id="rId6"/>
    <p:sldId id="291" r:id="rId7"/>
    <p:sldId id="292" r:id="rId8"/>
    <p:sldId id="287" r:id="rId9"/>
    <p:sldId id="288" r:id="rId10"/>
    <p:sldId id="290" r:id="rId11"/>
    <p:sldId id="293" r:id="rId12"/>
    <p:sldId id="294" r:id="rId13"/>
    <p:sldId id="295" r:id="rId14"/>
    <p:sldId id="296" r:id="rId15"/>
    <p:sldId id="298" r:id="rId16"/>
    <p:sldId id="299" r:id="rId17"/>
    <p:sldId id="300" r:id="rId18"/>
    <p:sldId id="297" r:id="rId19"/>
    <p:sldId id="302" r:id="rId20"/>
    <p:sldId id="301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291"/>
            <p14:sldId id="292"/>
            <p14:sldId id="287"/>
            <p14:sldId id="288"/>
            <p14:sldId id="290"/>
            <p14:sldId id="293"/>
            <p14:sldId id="294"/>
            <p14:sldId id="295"/>
            <p14:sldId id="296"/>
            <p14:sldId id="298"/>
            <p14:sldId id="299"/>
            <p14:sldId id="300"/>
            <p14:sldId id="297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85066" autoAdjust="0"/>
  </p:normalViewPr>
  <p:slideViewPr>
    <p:cSldViewPr snapToGrid="0" snapToObjects="1">
      <p:cViewPr varScale="1">
        <p:scale>
          <a:sx n="97" d="100"/>
          <a:sy n="97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3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0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TACACS+ 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This allows separate authentication solutions that can still use TACACS+ for authorization and accounting. For example, with TACACS+, it is possible to use Kerberos authentication and TACACS+ authorization and accounting. 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8585B"/>
                </a:solidFill>
                <a:effectLst/>
                <a:latin typeface="CiscoSans"/>
                <a:ea typeface="+mn-ea"/>
                <a:cs typeface="+mn-cs"/>
              </a:rPr>
              <a:t>- </a:t>
            </a:r>
            <a:r>
              <a:rPr lang="en-US" b="0" i="0" dirty="0">
                <a:solidFill>
                  <a:srgbClr val="58585B"/>
                </a:solidFill>
                <a:effectLst/>
                <a:latin typeface="inherit"/>
              </a:rPr>
              <a:t>AppleTalk Remote Access (ARA) protocol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58585B"/>
                </a:solidFill>
                <a:effectLst/>
                <a:latin typeface="inherit"/>
              </a:rPr>
              <a:t>- NetBIOS Frame Protocol Control protocol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58585B"/>
                </a:solidFill>
                <a:effectLst/>
                <a:latin typeface="inherit"/>
              </a:rPr>
              <a:t>- Novell Asynchronous Services Interface (NASI)</a:t>
            </a:r>
          </a:p>
          <a:p>
            <a:pPr algn="l" fontAlgn="base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58585B"/>
                </a:solidFill>
                <a:effectLst/>
                <a:latin typeface="inherit"/>
              </a:rPr>
              <a:t>- X.25 PAD connection</a:t>
            </a:r>
          </a:p>
          <a:p>
            <a:endParaRPr lang="en-US" sz="1200" b="0" i="0" kern="1200" dirty="0">
              <a:solidFill>
                <a:srgbClr val="58585B"/>
              </a:solidFill>
              <a:effectLst/>
              <a:latin typeface="CiscoSans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3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39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4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5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2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types are called EAP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EAP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FAST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also known as Flexible Authentication via Secure Tunneling, is an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EAP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(Extensible Authentication Protocol) developed by Cisco. It is used in wireless networks and point-to-point connections to perform session authentication.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EAP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TLS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which includes support for certificate-based mutual authentication, and smartcards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Red_X.svg" TargetMode="External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en.wikipedia.org/wiki/Network_switch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8.jpg"/><Relationship Id="rId10" Type="http://schemas.openxmlformats.org/officeDocument/2006/relationships/hyperlink" Target="https://pixabay.com/en/quality-hook-check-mark-ticked-off-500950/" TargetMode="External"/><Relationship Id="rId4" Type="http://schemas.openxmlformats.org/officeDocument/2006/relationships/hyperlink" Target="http://www.pngall.com/laptop-png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en.wikibooks.org/wiki/File:Osa_device-wireless-router.sv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Red_X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hyperlink" Target="https://pixabay.com/en/quality-hook-check-mark-ticked-off-500950/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3.png"/><Relationship Id="rId14" Type="http://schemas.openxmlformats.org/officeDocument/2006/relationships/hyperlink" Target="https://en.wikibooks.org/wiki/File:Osa_device-wireless-router.svg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pngall.com/key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Red_X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pixabay.com/en/quality-hook-check-mark-ticked-off-50095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pixabay.com/en/quality-hook-check-mark-ticked-off-50095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commons.wikimedia.org/wiki/File:Red_X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clipground.com/file-icon-clipart.html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commons.wikimedia.org/wiki/File:Red_X.sv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11" Type="http://schemas.openxmlformats.org/officeDocument/2006/relationships/image" Target="../media/image14.jpg"/><Relationship Id="rId5" Type="http://schemas.openxmlformats.org/officeDocument/2006/relationships/image" Target="../media/image9.png"/><Relationship Id="rId15" Type="http://schemas.openxmlformats.org/officeDocument/2006/relationships/image" Target="../media/image12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Lock_font_awesome.sv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802.1X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Port-based authentication</a:t>
            </a:r>
          </a:p>
          <a:p>
            <a:r>
              <a:rPr lang="en-US" sz="3400" dirty="0"/>
              <a:t> Components</a:t>
            </a:r>
          </a:p>
          <a:p>
            <a:pPr lvl="1"/>
            <a:r>
              <a:rPr lang="en-US" sz="3200" dirty="0"/>
              <a:t> Supplicant</a:t>
            </a:r>
          </a:p>
          <a:p>
            <a:pPr lvl="1"/>
            <a:r>
              <a:rPr lang="en-US" sz="3200" dirty="0"/>
              <a:t> Authenticator</a:t>
            </a:r>
          </a:p>
          <a:p>
            <a:pPr lvl="1"/>
            <a:r>
              <a:rPr lang="en-US" sz="3200" dirty="0"/>
              <a:t> Authenticator Server</a:t>
            </a:r>
          </a:p>
        </p:txBody>
      </p:sp>
    </p:spTree>
    <p:extLst>
      <p:ext uri="{BB962C8B-B14F-4D97-AF65-F5344CB8AC3E}">
        <p14:creationId xmlns:p14="http://schemas.microsoft.com/office/powerpoint/2010/main" val="18619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802.1X</a:t>
            </a:r>
          </a:p>
        </p:txBody>
      </p:sp>
      <p:pic>
        <p:nvPicPr>
          <p:cNvPr id="4" name="Content Placeholder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D228D709-C391-4D0A-A907-9AF9A734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6539" y="3310259"/>
            <a:ext cx="1272953" cy="1272953"/>
          </a:xfrm>
        </p:spPr>
      </p:pic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21360" y="3178966"/>
            <a:ext cx="1590368" cy="1590368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00917" y="3677181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>
            <a:cxnSpLocks/>
          </p:cNvCxnSpPr>
          <p:nvPr/>
        </p:nvCxnSpPr>
        <p:spPr>
          <a:xfrm>
            <a:off x="3747745" y="3978150"/>
            <a:ext cx="1231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Shape, logo, arrow&#10;&#10;Description automatically generated">
            <a:extLst>
              <a:ext uri="{FF2B5EF4-FFF2-40B4-BE49-F238E27FC236}">
                <a16:creationId xmlns:a16="http://schemas.microsoft.com/office/drawing/2014/main" id="{DE04B7E7-697B-4317-9D7A-EBA35DCC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47811" y="3280510"/>
            <a:ext cx="879708" cy="87970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AE8BB58-C951-4120-A3A7-488531D5A0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89190" y="4193091"/>
            <a:ext cx="596950" cy="59695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B3017C3-2867-4E3B-820A-A47C8A5F69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252646" y="2798981"/>
            <a:ext cx="1425196" cy="14251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E71102-24F0-40B1-976E-F013E5C0BD76}"/>
              </a:ext>
            </a:extLst>
          </p:cNvPr>
          <p:cNvSpPr txBox="1"/>
          <p:nvPr/>
        </p:nvSpPr>
        <p:spPr>
          <a:xfrm>
            <a:off x="2230579" y="2320055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Supplicant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F200E-41B7-489A-9CBA-CC9EF05101CD}"/>
              </a:ext>
            </a:extLst>
          </p:cNvPr>
          <p:cNvSpPr txBox="1"/>
          <p:nvPr/>
        </p:nvSpPr>
        <p:spPr>
          <a:xfrm>
            <a:off x="5290346" y="1850588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468C0-4639-4893-B920-09A30C2100BA}"/>
              </a:ext>
            </a:extLst>
          </p:cNvPr>
          <p:cNvSpPr txBox="1"/>
          <p:nvPr/>
        </p:nvSpPr>
        <p:spPr>
          <a:xfrm>
            <a:off x="7901806" y="2361866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35CAD-4B5D-477A-9D16-7683D5430575}"/>
              </a:ext>
            </a:extLst>
          </p:cNvPr>
          <p:cNvSpPr txBox="1"/>
          <p:nvPr/>
        </p:nvSpPr>
        <p:spPr>
          <a:xfrm>
            <a:off x="2029326" y="2718014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(Wireless Client)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B72C31-D4BE-46DE-BEB0-BBAECBC7A16B}"/>
              </a:ext>
            </a:extLst>
          </p:cNvPr>
          <p:cNvSpPr txBox="1"/>
          <p:nvPr/>
        </p:nvSpPr>
        <p:spPr>
          <a:xfrm>
            <a:off x="4706984" y="25906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(802.1X compliant AP/WLC)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F12E63-9278-42BD-BA22-4FED89807D38}"/>
              </a:ext>
            </a:extLst>
          </p:cNvPr>
          <p:cNvSpPr txBox="1"/>
          <p:nvPr/>
        </p:nvSpPr>
        <p:spPr>
          <a:xfrm>
            <a:off x="8155709" y="271801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(RADIUS Server)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B66CC7-4D13-448C-BF60-F125E54DFBED}"/>
              </a:ext>
            </a:extLst>
          </p:cNvPr>
          <p:cNvCxnSpPr>
            <a:cxnSpLocks/>
          </p:cNvCxnSpPr>
          <p:nvPr/>
        </p:nvCxnSpPr>
        <p:spPr>
          <a:xfrm flipH="1">
            <a:off x="6774663" y="4269698"/>
            <a:ext cx="121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66A7E-F36B-4E21-8C07-F6A881223809}"/>
              </a:ext>
            </a:extLst>
          </p:cNvPr>
          <p:cNvCxnSpPr>
            <a:cxnSpLocks/>
          </p:cNvCxnSpPr>
          <p:nvPr/>
        </p:nvCxnSpPr>
        <p:spPr>
          <a:xfrm>
            <a:off x="6774663" y="3946735"/>
            <a:ext cx="12837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9DB673-0434-4E4A-BCB2-D1A17FA2ED1C}"/>
              </a:ext>
            </a:extLst>
          </p:cNvPr>
          <p:cNvCxnSpPr>
            <a:cxnSpLocks/>
          </p:cNvCxnSpPr>
          <p:nvPr/>
        </p:nvCxnSpPr>
        <p:spPr>
          <a:xfrm flipH="1">
            <a:off x="3690422" y="4343489"/>
            <a:ext cx="121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C78DEF9E-EA0E-43BD-97B1-969DE6F51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75995" y="5055765"/>
            <a:ext cx="534597" cy="534597"/>
          </a:xfrm>
          <a:prstGeom prst="rect">
            <a:avLst/>
          </a:prstGeom>
        </p:spPr>
      </p:pic>
      <p:pic>
        <p:nvPicPr>
          <p:cNvPr id="44" name="Picture 43" descr="Shape, logo, arrow&#10;&#10;Description automatically generated">
            <a:extLst>
              <a:ext uri="{FF2B5EF4-FFF2-40B4-BE49-F238E27FC236}">
                <a16:creationId xmlns:a16="http://schemas.microsoft.com/office/drawing/2014/main" id="{E0E1FF43-0E4C-4572-A324-F3369411E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87648" y="4901563"/>
            <a:ext cx="879708" cy="879708"/>
          </a:xfrm>
          <a:prstGeom prst="rect">
            <a:avLst/>
          </a:prstGeom>
        </p:spPr>
      </p:pic>
      <p:pic>
        <p:nvPicPr>
          <p:cNvPr id="46" name="Picture 45" descr="A close up of a guitar&#10;&#10;Description automatically generated">
            <a:extLst>
              <a:ext uri="{FF2B5EF4-FFF2-40B4-BE49-F238E27FC236}">
                <a16:creationId xmlns:a16="http://schemas.microsoft.com/office/drawing/2014/main" id="{6D93D7C1-3FD3-4DAC-8F1E-53036DC4F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75995" y="4704439"/>
            <a:ext cx="1691361" cy="34741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346CBED-95BE-4B0E-9D9D-017B598D0A69}"/>
              </a:ext>
            </a:extLst>
          </p:cNvPr>
          <p:cNvSpPr txBox="1"/>
          <p:nvPr/>
        </p:nvSpPr>
        <p:spPr>
          <a:xfrm>
            <a:off x="5088400" y="4308050"/>
            <a:ext cx="2056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WLAN controller</a:t>
            </a:r>
          </a:p>
        </p:txBody>
      </p:sp>
    </p:spTree>
    <p:extLst>
      <p:ext uri="{BB962C8B-B14F-4D97-AF65-F5344CB8AC3E}">
        <p14:creationId xmlns:p14="http://schemas.microsoft.com/office/powerpoint/2010/main" val="8626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Remote Authentication Dial-in User Service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Open standard</a:t>
            </a:r>
          </a:p>
          <a:p>
            <a:r>
              <a:rPr lang="en-US" sz="3400" dirty="0"/>
              <a:t>Uses UDP ports</a:t>
            </a:r>
            <a:endParaRPr lang="en-US" sz="3000" dirty="0"/>
          </a:p>
          <a:p>
            <a:r>
              <a:rPr lang="en-US" sz="3000" dirty="0"/>
              <a:t> </a:t>
            </a:r>
            <a:r>
              <a:rPr lang="en-US" sz="3400" dirty="0"/>
              <a:t>Centralizes</a:t>
            </a:r>
            <a:endParaRPr lang="en-US" sz="3000" dirty="0"/>
          </a:p>
          <a:p>
            <a:pPr lvl="1"/>
            <a:r>
              <a:rPr lang="en-US" sz="3200" dirty="0"/>
              <a:t> Authentication</a:t>
            </a:r>
          </a:p>
          <a:p>
            <a:pPr lvl="1"/>
            <a:r>
              <a:rPr lang="en-US" sz="3200" dirty="0"/>
              <a:t> Authorization</a:t>
            </a:r>
          </a:p>
          <a:p>
            <a:pPr lvl="1"/>
            <a:r>
              <a:rPr lang="en-US" sz="3200" dirty="0"/>
              <a:t> Accounting</a:t>
            </a:r>
          </a:p>
        </p:txBody>
      </p:sp>
    </p:spTree>
    <p:extLst>
      <p:ext uri="{BB962C8B-B14F-4D97-AF65-F5344CB8AC3E}">
        <p14:creationId xmlns:p14="http://schemas.microsoft.com/office/powerpoint/2010/main" val="57060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Terminal Access Controller Access Control System (TACACS)</a:t>
            </a:r>
          </a:p>
          <a:p>
            <a:pPr lvl="1"/>
            <a:r>
              <a:rPr lang="en-US" sz="3200" dirty="0"/>
              <a:t> Cisco Proprietary</a:t>
            </a:r>
          </a:p>
          <a:p>
            <a:pPr lvl="1"/>
            <a:r>
              <a:rPr lang="en-US" sz="3200" dirty="0"/>
              <a:t> Separates the AAA roles</a:t>
            </a:r>
          </a:p>
          <a:p>
            <a:pPr lvl="1"/>
            <a:r>
              <a:rPr lang="en-US" sz="3200" dirty="0"/>
              <a:t> Used TCP and encryption</a:t>
            </a:r>
          </a:p>
        </p:txBody>
      </p:sp>
    </p:spTree>
    <p:extLst>
      <p:ext uri="{BB962C8B-B14F-4D97-AF65-F5344CB8AC3E}">
        <p14:creationId xmlns:p14="http://schemas.microsoft.com/office/powerpoint/2010/main" val="28306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B8D9B1-D409-411C-8BC9-6E9F6D088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95882"/>
              </p:ext>
            </p:extLst>
          </p:nvPr>
        </p:nvGraphicFramePr>
        <p:xfrm>
          <a:off x="2379406" y="1442004"/>
          <a:ext cx="6391788" cy="4747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95894">
                  <a:extLst>
                    <a:ext uri="{9D8B030D-6E8A-4147-A177-3AD203B41FA5}">
                      <a16:colId xmlns:a16="http://schemas.microsoft.com/office/drawing/2014/main" val="3744277819"/>
                    </a:ext>
                  </a:extLst>
                </a:gridCol>
                <a:gridCol w="3195894">
                  <a:extLst>
                    <a:ext uri="{9D8B030D-6E8A-4147-A177-3AD203B41FA5}">
                      <a16:colId xmlns:a16="http://schemas.microsoft.com/office/drawing/2014/main" val="3324529921"/>
                    </a:ext>
                  </a:extLst>
                </a:gridCol>
              </a:tblGrid>
              <a:tr h="949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RADIUS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TACACS+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545153"/>
                  </a:ext>
                </a:extLst>
              </a:tr>
              <a:tr h="949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Authentication, Authorization and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Separates Authentication and Authorization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76395"/>
                  </a:ext>
                </a:extLst>
              </a:tr>
              <a:tr h="949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Lack of multiprotocol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Multiprotocol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87623"/>
                  </a:ext>
                </a:extLst>
              </a:tr>
              <a:tr h="949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Uses UDP </a:t>
                      </a:r>
                    </a:p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(password only encryption)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Uses TCP</a:t>
                      </a:r>
                    </a:p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(Full encryption)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17834"/>
                  </a:ext>
                </a:extLst>
              </a:tr>
              <a:tr h="949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Open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 panose="02000503000000020004"/>
                        </a:rPr>
                        <a:t>Proprietary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99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C3F1EDC-D76D-4BCF-8AE6-521E173C3D16}"/>
              </a:ext>
            </a:extLst>
          </p:cNvPr>
          <p:cNvSpPr/>
          <p:nvPr/>
        </p:nvSpPr>
        <p:spPr>
          <a:xfrm>
            <a:off x="2379406" y="2372274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BB9C7E-F263-4026-A874-30DCA1E4F01A}"/>
              </a:ext>
            </a:extLst>
          </p:cNvPr>
          <p:cNvSpPr/>
          <p:nvPr/>
        </p:nvSpPr>
        <p:spPr>
          <a:xfrm>
            <a:off x="5575710" y="2372274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5D117-2112-4C9F-82C0-1F5CFC2914C7}"/>
              </a:ext>
            </a:extLst>
          </p:cNvPr>
          <p:cNvSpPr/>
          <p:nvPr/>
        </p:nvSpPr>
        <p:spPr>
          <a:xfrm>
            <a:off x="2379406" y="3335140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6BAF1-0D9D-43BB-8F76-D960050898A8}"/>
              </a:ext>
            </a:extLst>
          </p:cNvPr>
          <p:cNvSpPr/>
          <p:nvPr/>
        </p:nvSpPr>
        <p:spPr>
          <a:xfrm>
            <a:off x="5575710" y="3335140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3FB07-5F9B-4366-A6A6-EF15390C66C5}"/>
              </a:ext>
            </a:extLst>
          </p:cNvPr>
          <p:cNvSpPr/>
          <p:nvPr/>
        </p:nvSpPr>
        <p:spPr>
          <a:xfrm>
            <a:off x="2380226" y="4263405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2EAEB3-C6A6-414E-9EB3-4BAD2D94A31A}"/>
              </a:ext>
            </a:extLst>
          </p:cNvPr>
          <p:cNvSpPr/>
          <p:nvPr/>
        </p:nvSpPr>
        <p:spPr>
          <a:xfrm>
            <a:off x="5575710" y="4261400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20F2E4-02A1-47E1-872F-70F5A7E381C6}"/>
              </a:ext>
            </a:extLst>
          </p:cNvPr>
          <p:cNvSpPr/>
          <p:nvPr/>
        </p:nvSpPr>
        <p:spPr>
          <a:xfrm>
            <a:off x="2379406" y="5229280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71DB7-CD83-496C-B173-CD3AEFC55F43}"/>
              </a:ext>
            </a:extLst>
          </p:cNvPr>
          <p:cNvSpPr/>
          <p:nvPr/>
        </p:nvSpPr>
        <p:spPr>
          <a:xfrm>
            <a:off x="5574890" y="5229280"/>
            <a:ext cx="3195484" cy="960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E036D8B2-F778-49F4-A637-AF57F947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57109" y="1759949"/>
            <a:ext cx="1082216" cy="10822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pic>
        <p:nvPicPr>
          <p:cNvPr id="4" name="Content Placeholder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D228D709-C391-4D0A-A907-9AF9A734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28494" y="2944419"/>
            <a:ext cx="1272953" cy="1272953"/>
          </a:xfrm>
        </p:spPr>
      </p:pic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7672" y="3021654"/>
            <a:ext cx="1590368" cy="1590368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7773" y="3375148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>
            <a:cxnSpLocks/>
          </p:cNvCxnSpPr>
          <p:nvPr/>
        </p:nvCxnSpPr>
        <p:spPr>
          <a:xfrm flipV="1">
            <a:off x="3133528" y="2674348"/>
            <a:ext cx="1749169" cy="888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Shape, logo, arrow&#10;&#10;Description automatically generated">
            <a:extLst>
              <a:ext uri="{FF2B5EF4-FFF2-40B4-BE49-F238E27FC236}">
                <a16:creationId xmlns:a16="http://schemas.microsoft.com/office/drawing/2014/main" id="{DE04B7E7-697B-4317-9D7A-EBA35DCC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464123" y="3123198"/>
            <a:ext cx="879708" cy="87970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AE8BB58-C951-4120-A3A7-488531D5A0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605502" y="4035779"/>
            <a:ext cx="596950" cy="59695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B3017C3-2867-4E3B-820A-A47C8A5F69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802438" y="4979464"/>
            <a:ext cx="1425196" cy="14251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E71102-24F0-40B1-976E-F013E5C0BD76}"/>
              </a:ext>
            </a:extLst>
          </p:cNvPr>
          <p:cNvSpPr txBox="1"/>
          <p:nvPr/>
        </p:nvSpPr>
        <p:spPr>
          <a:xfrm>
            <a:off x="1327905" y="2294394"/>
            <a:ext cx="180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Access Client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F200E-41B7-489A-9CBA-CC9EF05101CD}"/>
              </a:ext>
            </a:extLst>
          </p:cNvPr>
          <p:cNvSpPr txBox="1"/>
          <p:nvPr/>
        </p:nvSpPr>
        <p:spPr>
          <a:xfrm>
            <a:off x="4636896" y="1133412"/>
            <a:ext cx="192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RADIUS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468C0-4639-4893-B920-09A30C2100BA}"/>
              </a:ext>
            </a:extLst>
          </p:cNvPr>
          <p:cNvSpPr txBox="1"/>
          <p:nvPr/>
        </p:nvSpPr>
        <p:spPr>
          <a:xfrm>
            <a:off x="8437672" y="2314848"/>
            <a:ext cx="2005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/>
              </a:rPr>
              <a:t>RADIUS Server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B72C31-D4BE-46DE-BEB0-BBAECBC7A16B}"/>
              </a:ext>
            </a:extLst>
          </p:cNvPr>
          <p:cNvSpPr txBox="1"/>
          <p:nvPr/>
        </p:nvSpPr>
        <p:spPr>
          <a:xfrm>
            <a:off x="4428759" y="6185847"/>
            <a:ext cx="2125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/>
              </a:rPr>
              <a:t>802.1X compliant AP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B66CC7-4D13-448C-BF60-F125E54DFBED}"/>
              </a:ext>
            </a:extLst>
          </p:cNvPr>
          <p:cNvCxnSpPr>
            <a:cxnSpLocks/>
          </p:cNvCxnSpPr>
          <p:nvPr/>
        </p:nvCxnSpPr>
        <p:spPr>
          <a:xfrm>
            <a:off x="6456030" y="4045085"/>
            <a:ext cx="18072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66A7E-F36B-4E21-8C07-F6A881223809}"/>
              </a:ext>
            </a:extLst>
          </p:cNvPr>
          <p:cNvCxnSpPr>
            <a:cxnSpLocks/>
          </p:cNvCxnSpPr>
          <p:nvPr/>
        </p:nvCxnSpPr>
        <p:spPr>
          <a:xfrm>
            <a:off x="6441517" y="2720577"/>
            <a:ext cx="1833196" cy="10688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C78DEF9E-EA0E-43BD-97B1-969DE6F51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89639" y="2508557"/>
            <a:ext cx="534597" cy="534597"/>
          </a:xfrm>
          <a:prstGeom prst="rect">
            <a:avLst/>
          </a:prstGeom>
        </p:spPr>
      </p:pic>
      <p:pic>
        <p:nvPicPr>
          <p:cNvPr id="44" name="Picture 43" descr="Shape, logo, arrow&#10;&#10;Description automatically generated">
            <a:extLst>
              <a:ext uri="{FF2B5EF4-FFF2-40B4-BE49-F238E27FC236}">
                <a16:creationId xmlns:a16="http://schemas.microsoft.com/office/drawing/2014/main" id="{E0E1FF43-0E4C-4572-A324-F3369411E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46026" y="2079247"/>
            <a:ext cx="1072268" cy="1072268"/>
          </a:xfrm>
          <a:prstGeom prst="rect">
            <a:avLst/>
          </a:prstGeom>
        </p:spPr>
      </p:pic>
      <p:pic>
        <p:nvPicPr>
          <p:cNvPr id="23" name="Picture 22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B0EFC5C1-D519-4839-93AD-5042FFE31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57109" y="3486884"/>
            <a:ext cx="1082216" cy="108221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CECA243-AC8E-4B15-B5B9-532E72C1CAFE}"/>
              </a:ext>
            </a:extLst>
          </p:cNvPr>
          <p:cNvSpPr txBox="1"/>
          <p:nvPr/>
        </p:nvSpPr>
        <p:spPr>
          <a:xfrm>
            <a:off x="4892920" y="4630688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/>
              </a:rPr>
              <a:t>VPN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A48E9E-B675-44A2-B603-27978CF6D4AA}"/>
              </a:ext>
            </a:extLst>
          </p:cNvPr>
          <p:cNvSpPr txBox="1"/>
          <p:nvPr/>
        </p:nvSpPr>
        <p:spPr>
          <a:xfrm>
            <a:off x="4827027" y="3039848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/>
              </a:rPr>
              <a:t>Dial-up 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E8BC-DF64-4C4B-8CEF-9BAF67974FA3}"/>
              </a:ext>
            </a:extLst>
          </p:cNvPr>
          <p:cNvCxnSpPr>
            <a:cxnSpLocks/>
          </p:cNvCxnSpPr>
          <p:nvPr/>
        </p:nvCxnSpPr>
        <p:spPr>
          <a:xfrm>
            <a:off x="3133528" y="4061571"/>
            <a:ext cx="1749169" cy="83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0A8A67-DBF0-4DC7-90F6-653E7F90FA61}"/>
              </a:ext>
            </a:extLst>
          </p:cNvPr>
          <p:cNvCxnSpPr>
            <a:cxnSpLocks/>
          </p:cNvCxnSpPr>
          <p:nvPr/>
        </p:nvCxnSpPr>
        <p:spPr>
          <a:xfrm>
            <a:off x="3066131" y="4582835"/>
            <a:ext cx="1729786" cy="863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88DC91B4-12AB-40B2-8269-AFAB89F8C1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54443" y="4096091"/>
            <a:ext cx="534597" cy="534597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9430B960-A9A2-4A9E-A84E-69D9956887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954443" y="5712391"/>
            <a:ext cx="534597" cy="534597"/>
          </a:xfrm>
          <a:prstGeom prst="rect">
            <a:avLst/>
          </a:prstGeom>
        </p:spPr>
      </p:pic>
      <p:pic>
        <p:nvPicPr>
          <p:cNvPr id="45" name="Picture 44" descr="Shape, logo, arrow&#10;&#10;Description automatically generated">
            <a:extLst>
              <a:ext uri="{FF2B5EF4-FFF2-40B4-BE49-F238E27FC236}">
                <a16:creationId xmlns:a16="http://schemas.microsoft.com/office/drawing/2014/main" id="{4580E722-AE32-4BE6-9781-90EDC3EE1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43027" y="3680039"/>
            <a:ext cx="1072268" cy="1072268"/>
          </a:xfrm>
          <a:prstGeom prst="rect">
            <a:avLst/>
          </a:prstGeom>
        </p:spPr>
      </p:pic>
      <p:pic>
        <p:nvPicPr>
          <p:cNvPr id="46" name="Picture 45" descr="Shape, logo, arrow&#10;&#10;Description automatically generated">
            <a:extLst>
              <a:ext uri="{FF2B5EF4-FFF2-40B4-BE49-F238E27FC236}">
                <a16:creationId xmlns:a16="http://schemas.microsoft.com/office/drawing/2014/main" id="{5523B88B-312E-4635-A218-2772A6246B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59866" y="5225763"/>
            <a:ext cx="1072268" cy="107226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F8FCC0-4487-419F-A902-152E28536028}"/>
              </a:ext>
            </a:extLst>
          </p:cNvPr>
          <p:cNvCxnSpPr>
            <a:cxnSpLocks/>
          </p:cNvCxnSpPr>
          <p:nvPr/>
        </p:nvCxnSpPr>
        <p:spPr>
          <a:xfrm flipV="1">
            <a:off x="6480206" y="4357898"/>
            <a:ext cx="1794507" cy="1202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FEC5B0-F307-417C-AB79-B6A3058EDCB2}"/>
              </a:ext>
            </a:extLst>
          </p:cNvPr>
          <p:cNvSpPr txBox="1"/>
          <p:nvPr/>
        </p:nvSpPr>
        <p:spPr>
          <a:xfrm>
            <a:off x="3132647" y="3729254"/>
            <a:ext cx="1421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elle Sans" panose="02000503000000020004"/>
              </a:rPr>
              <a:t>Access request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766552-1AD8-4A26-8668-A07A99627BD3}"/>
              </a:ext>
            </a:extLst>
          </p:cNvPr>
          <p:cNvSpPr txBox="1"/>
          <p:nvPr/>
        </p:nvSpPr>
        <p:spPr>
          <a:xfrm>
            <a:off x="6441517" y="3687597"/>
            <a:ext cx="1587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elle Sans" panose="02000503000000020004"/>
              </a:rPr>
              <a:t>RADIUS message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0E71B1-56F4-4569-AECC-D7450ACA35CD}"/>
              </a:ext>
            </a:extLst>
          </p:cNvPr>
          <p:cNvSpPr txBox="1"/>
          <p:nvPr/>
        </p:nvSpPr>
        <p:spPr>
          <a:xfrm>
            <a:off x="6444442" y="4107651"/>
            <a:ext cx="165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elle Sans" panose="02000503000000020004"/>
              </a:rPr>
              <a:t>RADIUS challenge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BECB12-98FE-4337-B860-88D4D219AC05}"/>
              </a:ext>
            </a:extLst>
          </p:cNvPr>
          <p:cNvSpPr txBox="1"/>
          <p:nvPr/>
        </p:nvSpPr>
        <p:spPr>
          <a:xfrm>
            <a:off x="8246279" y="5353508"/>
            <a:ext cx="1657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elle Sans" panose="02000503000000020004"/>
              </a:rPr>
              <a:t>RADIUS challenge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95D0D7-4BF4-4892-9200-5A6E61BE25C8}"/>
              </a:ext>
            </a:extLst>
          </p:cNvPr>
          <p:cNvSpPr txBox="1"/>
          <p:nvPr/>
        </p:nvSpPr>
        <p:spPr>
          <a:xfrm>
            <a:off x="8398679" y="5837553"/>
            <a:ext cx="142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elle Sans" panose="02000503000000020004"/>
              </a:rPr>
              <a:t>Access granted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99EA6C-9A93-4992-AC5E-E8EBA898DA20}"/>
              </a:ext>
            </a:extLst>
          </p:cNvPr>
          <p:cNvSpPr txBox="1"/>
          <p:nvPr/>
        </p:nvSpPr>
        <p:spPr>
          <a:xfrm>
            <a:off x="8398679" y="6152321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delle Sans" panose="02000503000000020004"/>
              </a:rPr>
              <a:t>Access denied</a:t>
            </a:r>
          </a:p>
        </p:txBody>
      </p:sp>
    </p:spTree>
    <p:extLst>
      <p:ext uri="{BB962C8B-B14F-4D97-AF65-F5344CB8AC3E}">
        <p14:creationId xmlns:p14="http://schemas.microsoft.com/office/powerpoint/2010/main" val="10484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8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7" dur="2000" fill="hold"/>
                                        <p:tgtEl>
                                          <p:spTgt spid="5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5" dur="200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5" grpId="0"/>
      <p:bldP spid="35" grpId="1"/>
      <p:bldP spid="25" grpId="0"/>
      <p:bldP spid="25" grpId="1"/>
      <p:bldP spid="26" grpId="0"/>
      <p:bldP spid="26" grpId="1"/>
      <p:bldP spid="51" grpId="0"/>
      <p:bldP spid="51" grpId="1"/>
      <p:bldP spid="52" grpId="0"/>
      <p:bldP spid="52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Kerberos</a:t>
            </a:r>
          </a:p>
          <a:p>
            <a:pPr lvl="1"/>
            <a:r>
              <a:rPr lang="en-US" sz="3000" dirty="0"/>
              <a:t> Developed by MIT</a:t>
            </a:r>
          </a:p>
          <a:p>
            <a:pPr lvl="1"/>
            <a:r>
              <a:rPr lang="en-US" sz="3000" dirty="0"/>
              <a:t> Open-source</a:t>
            </a:r>
          </a:p>
          <a:p>
            <a:pPr lvl="1"/>
            <a:r>
              <a:rPr lang="en-US" sz="3000" dirty="0"/>
              <a:t> Time-sensitive authentication</a:t>
            </a:r>
          </a:p>
          <a:p>
            <a:pPr lvl="1"/>
            <a:r>
              <a:rPr lang="en-US" sz="3000" dirty="0"/>
              <a:t> Default for MS Active Directory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8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Kerberos</a:t>
            </a:r>
          </a:p>
          <a:p>
            <a:pPr lvl="1"/>
            <a:r>
              <a:rPr lang="en-US" sz="3000" dirty="0"/>
              <a:t> Components</a:t>
            </a:r>
          </a:p>
          <a:p>
            <a:pPr lvl="2"/>
            <a:r>
              <a:rPr lang="en-US" sz="2800" dirty="0"/>
              <a:t> Authentication Server</a:t>
            </a:r>
          </a:p>
          <a:p>
            <a:pPr lvl="2"/>
            <a:r>
              <a:rPr lang="en-US" sz="2800" dirty="0"/>
              <a:t> Key distribution center</a:t>
            </a:r>
          </a:p>
          <a:p>
            <a:pPr lvl="2"/>
            <a:r>
              <a:rPr lang="en-US" sz="2800" dirty="0"/>
              <a:t> Ticket-granting ticket</a:t>
            </a:r>
          </a:p>
          <a:p>
            <a:pPr lvl="2"/>
            <a:r>
              <a:rPr lang="en-US" sz="2800" dirty="0"/>
              <a:t> Ticket-granting service</a:t>
            </a:r>
          </a:p>
        </p:txBody>
      </p:sp>
    </p:spTree>
    <p:extLst>
      <p:ext uri="{BB962C8B-B14F-4D97-AF65-F5344CB8AC3E}">
        <p14:creationId xmlns:p14="http://schemas.microsoft.com/office/powerpoint/2010/main" val="22170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33340" y="1838631"/>
            <a:ext cx="2176235" cy="2176235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5E3300C-072A-4ED5-8B02-35D287B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3475" y="1802638"/>
            <a:ext cx="2253777" cy="1803022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7816" y="1951168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>
            <a:cxnSpLocks/>
          </p:cNvCxnSpPr>
          <p:nvPr/>
        </p:nvCxnSpPr>
        <p:spPr>
          <a:xfrm>
            <a:off x="4500781" y="2194822"/>
            <a:ext cx="456456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340480-7521-4969-AA0B-E082CE11A138}"/>
              </a:ext>
            </a:extLst>
          </p:cNvPr>
          <p:cNvCxnSpPr>
            <a:cxnSpLocks/>
          </p:cNvCxnSpPr>
          <p:nvPr/>
        </p:nvCxnSpPr>
        <p:spPr>
          <a:xfrm flipH="1">
            <a:off x="4436938" y="2723665"/>
            <a:ext cx="4583760" cy="20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E63C75-B972-445D-B8B3-2A1F30FC5C85}"/>
              </a:ext>
            </a:extLst>
          </p:cNvPr>
          <p:cNvSpPr txBox="1"/>
          <p:nvPr/>
        </p:nvSpPr>
        <p:spPr>
          <a:xfrm>
            <a:off x="827274" y="3287874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TGT Stored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950CB-A332-443D-96ED-1692DCC9C018}"/>
              </a:ext>
            </a:extLst>
          </p:cNvPr>
          <p:cNvSpPr txBox="1"/>
          <p:nvPr/>
        </p:nvSpPr>
        <p:spPr>
          <a:xfrm>
            <a:off x="5353963" y="1617972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B85C9-9518-4885-A9A1-B31ED2DBA5F8}"/>
              </a:ext>
            </a:extLst>
          </p:cNvPr>
          <p:cNvSpPr txBox="1"/>
          <p:nvPr/>
        </p:nvSpPr>
        <p:spPr>
          <a:xfrm>
            <a:off x="4906697" y="2295165"/>
            <a:ext cx="380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verified/Encrypted TGT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F405B-0A7D-459A-A269-C5A38762012D}"/>
              </a:ext>
            </a:extLst>
          </p:cNvPr>
          <p:cNvSpPr txBox="1"/>
          <p:nvPr/>
        </p:nvSpPr>
        <p:spPr>
          <a:xfrm>
            <a:off x="9248250" y="121361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Kerberos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AAF059-3617-4E92-AAB3-275007B94101}"/>
              </a:ext>
            </a:extLst>
          </p:cNvPr>
          <p:cNvCxnSpPr>
            <a:cxnSpLocks/>
          </p:cNvCxnSpPr>
          <p:nvPr/>
        </p:nvCxnSpPr>
        <p:spPr>
          <a:xfrm>
            <a:off x="4436938" y="3283785"/>
            <a:ext cx="4628404" cy="4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EB671-A3C8-40BA-9DD5-2EF8BCE528A8}"/>
              </a:ext>
            </a:extLst>
          </p:cNvPr>
          <p:cNvSpPr txBox="1"/>
          <p:nvPr/>
        </p:nvSpPr>
        <p:spPr>
          <a:xfrm>
            <a:off x="4739008" y="2876860"/>
            <a:ext cx="40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TGT is sent to  TGS with name of resource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981746-13CB-451C-856B-EE20DB8414B3}"/>
              </a:ext>
            </a:extLst>
          </p:cNvPr>
          <p:cNvCxnSpPr>
            <a:cxnSpLocks/>
          </p:cNvCxnSpPr>
          <p:nvPr/>
        </p:nvCxnSpPr>
        <p:spPr>
          <a:xfrm flipH="1">
            <a:off x="4436938" y="3814266"/>
            <a:ext cx="4583760" cy="20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BE963DC-DE7F-4720-9ACF-9E7BE00721C3}"/>
              </a:ext>
            </a:extLst>
          </p:cNvPr>
          <p:cNvSpPr txBox="1"/>
          <p:nvPr/>
        </p:nvSpPr>
        <p:spPr>
          <a:xfrm>
            <a:off x="5572911" y="3358777"/>
            <a:ext cx="189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issued</a:t>
            </a:r>
          </a:p>
        </p:txBody>
      </p:sp>
      <p:pic>
        <p:nvPicPr>
          <p:cNvPr id="36" name="Picture 35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976699C-DC28-4E42-807B-18E23C24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73364" y="4715495"/>
            <a:ext cx="1590368" cy="15903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DFF604-2D45-491D-91F4-66AFA677C094}"/>
              </a:ext>
            </a:extLst>
          </p:cNvPr>
          <p:cNvSpPr txBox="1"/>
          <p:nvPr/>
        </p:nvSpPr>
        <p:spPr>
          <a:xfrm>
            <a:off x="5465382" y="4386959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E8359-5C31-4E69-BC33-3F6C52E667EB}"/>
              </a:ext>
            </a:extLst>
          </p:cNvPr>
          <p:cNvSpPr txBox="1"/>
          <p:nvPr/>
        </p:nvSpPr>
        <p:spPr>
          <a:xfrm>
            <a:off x="846732" y="3835025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785A9D0-D1EE-4C6C-B87D-63AA9FD034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5595" y="3146435"/>
            <a:ext cx="1128904" cy="3611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EFEA7870-AAD9-4E5B-A634-B45F29A81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60856" y="4819711"/>
            <a:ext cx="605237" cy="6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2" grpId="0"/>
      <p:bldP spid="31" grpId="0"/>
      <p:bldP spid="33" grpId="0"/>
      <p:bldP spid="35" grpId="0"/>
      <p:bldP spid="38" grpId="0"/>
      <p:bldP spid="39" grpId="0"/>
      <p:bldP spid="3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Communication Protocol</a:t>
            </a:r>
          </a:p>
          <a:p>
            <a:r>
              <a:rPr lang="en-US" sz="3400" dirty="0"/>
              <a:t>Secure credential transfer</a:t>
            </a:r>
          </a:p>
        </p:txBody>
      </p:sp>
      <p:pic>
        <p:nvPicPr>
          <p:cNvPr id="4" name="Picture 3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7E63EA39-EFF8-4D1B-89F3-1D47F51F4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64910" y="3057832"/>
            <a:ext cx="1590368" cy="1590368"/>
          </a:xfrm>
          <a:prstGeom prst="rect">
            <a:avLst/>
          </a:prstGeom>
        </p:spPr>
      </p:pic>
      <p:pic>
        <p:nvPicPr>
          <p:cNvPr id="6" name="Picture 5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967D3A52-CDA3-408A-B03D-2E1D61720C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32240" y="3057832"/>
            <a:ext cx="2253777" cy="1803022"/>
          </a:xfrm>
          <a:prstGeom prst="rect">
            <a:avLst/>
          </a:prstGeom>
        </p:spPr>
      </p:pic>
      <p:pic>
        <p:nvPicPr>
          <p:cNvPr id="11" name="Picture 10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81A86D3F-7B50-4247-8FCD-C32AD1FD7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30978" y="3186707"/>
            <a:ext cx="1332617" cy="133261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38588A-3688-4DD1-BBBA-6CA15BEC479D}"/>
              </a:ext>
            </a:extLst>
          </p:cNvPr>
          <p:cNvCxnSpPr/>
          <p:nvPr/>
        </p:nvCxnSpPr>
        <p:spPr>
          <a:xfrm>
            <a:off x="4317252" y="3458497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81B59F-CA40-4C95-B84B-A25B2B4123D3}"/>
              </a:ext>
            </a:extLst>
          </p:cNvPr>
          <p:cNvSpPr txBox="1"/>
          <p:nvPr/>
        </p:nvSpPr>
        <p:spPr>
          <a:xfrm>
            <a:off x="3036916" y="26885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am…..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DB34-380E-4C51-B434-CBDD17ED95EE}"/>
              </a:ext>
            </a:extLst>
          </p:cNvPr>
          <p:cNvSpPr txBox="1"/>
          <p:nvPr/>
        </p:nvSpPr>
        <p:spPr>
          <a:xfrm>
            <a:off x="8323216" y="2574279"/>
            <a:ext cx="10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it…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692B0C-FD24-41CA-8706-37DA73D474A6}"/>
              </a:ext>
            </a:extLst>
          </p:cNvPr>
          <p:cNvCxnSpPr>
            <a:cxnSpLocks/>
          </p:cNvCxnSpPr>
          <p:nvPr/>
        </p:nvCxnSpPr>
        <p:spPr>
          <a:xfrm flipH="1">
            <a:off x="4269083" y="3959343"/>
            <a:ext cx="3651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7AFB5E-4F01-4617-AC8E-956FDF9095FC}"/>
              </a:ext>
            </a:extLst>
          </p:cNvPr>
          <p:cNvCxnSpPr/>
          <p:nvPr/>
        </p:nvCxnSpPr>
        <p:spPr>
          <a:xfrm>
            <a:off x="4332870" y="4435750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25DECF-5361-4E64-AF86-07F798AACD23}"/>
              </a:ext>
            </a:extLst>
          </p:cNvPr>
          <p:cNvSpPr txBox="1"/>
          <p:nvPr/>
        </p:nvSpPr>
        <p:spPr>
          <a:xfrm>
            <a:off x="5008460" y="4066418"/>
            <a:ext cx="21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Username/Password</a:t>
            </a:r>
          </a:p>
        </p:txBody>
      </p:sp>
      <p:pic>
        <p:nvPicPr>
          <p:cNvPr id="24" name="Picture 2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C8EBEE9-871D-452F-A13F-F2EE2B1E90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96329" y="5148322"/>
            <a:ext cx="1248643" cy="124864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B290098-6AEC-4F47-A605-2D8E45C8F3C1}"/>
              </a:ext>
            </a:extLst>
          </p:cNvPr>
          <p:cNvSpPr txBox="1"/>
          <p:nvPr/>
        </p:nvSpPr>
        <p:spPr>
          <a:xfrm>
            <a:off x="4721041" y="4052233"/>
            <a:ext cx="2700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798i6p;ufr;8l75ers654$#@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BB082-8663-4972-A7DD-07AEA33605F7}"/>
              </a:ext>
            </a:extLst>
          </p:cNvPr>
          <p:cNvCxnSpPr>
            <a:cxnSpLocks/>
          </p:cNvCxnSpPr>
          <p:nvPr/>
        </p:nvCxnSpPr>
        <p:spPr>
          <a:xfrm flipV="1">
            <a:off x="6550798" y="5252230"/>
            <a:ext cx="0" cy="10373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AB27F77E-C3C1-45B1-93CE-38D4B20C34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238810" y="4772195"/>
            <a:ext cx="596950" cy="596950"/>
          </a:xfrm>
          <a:prstGeom prst="rect">
            <a:avLst/>
          </a:prstGeom>
        </p:spPr>
      </p:pic>
      <p:pic>
        <p:nvPicPr>
          <p:cNvPr id="34" name="Picture 33" descr="Shape, logo, arrow&#10;&#10;Description automatically generated">
            <a:extLst>
              <a:ext uri="{FF2B5EF4-FFF2-40B4-BE49-F238E27FC236}">
                <a16:creationId xmlns:a16="http://schemas.microsoft.com/office/drawing/2014/main" id="{FADE5053-A97A-441F-B1AE-38BC95623C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67729" y="2943611"/>
            <a:ext cx="879708" cy="8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  <p:bldP spid="23" grpId="1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Point-to-point Protocol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PPP</a:t>
            </a:r>
          </a:p>
          <a:p>
            <a:pPr lvl="1"/>
            <a:r>
              <a:rPr lang="en-US" sz="3200" dirty="0"/>
              <a:t> Components</a:t>
            </a:r>
          </a:p>
          <a:p>
            <a:pPr lvl="2"/>
            <a:r>
              <a:rPr lang="en-US" sz="3000" dirty="0"/>
              <a:t> Link Control Protocol</a:t>
            </a:r>
          </a:p>
          <a:p>
            <a:pPr lvl="2"/>
            <a:r>
              <a:rPr lang="en-US" sz="3000" dirty="0"/>
              <a:t> Authentication Protocol</a:t>
            </a:r>
          </a:p>
          <a:p>
            <a:pPr lvl="2"/>
            <a:r>
              <a:rPr lang="en-US" sz="3000" dirty="0"/>
              <a:t> Network Control Protocol</a:t>
            </a:r>
          </a:p>
        </p:txBody>
      </p:sp>
    </p:spTree>
    <p:extLst>
      <p:ext uri="{BB962C8B-B14F-4D97-AF65-F5344CB8AC3E}">
        <p14:creationId xmlns:p14="http://schemas.microsoft.com/office/powerpoint/2010/main" val="39719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PPP Components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Link Control Protocol</a:t>
            </a:r>
          </a:p>
          <a:p>
            <a:pPr lvl="1"/>
            <a:r>
              <a:rPr lang="en-US" sz="3000" dirty="0"/>
              <a:t> Establishes, configures, maintains connection</a:t>
            </a:r>
          </a:p>
          <a:p>
            <a:pPr lvl="1"/>
            <a:r>
              <a:rPr lang="en-US" sz="3000" dirty="0"/>
              <a:t> Handles authentication</a:t>
            </a:r>
          </a:p>
          <a:p>
            <a:r>
              <a:rPr lang="en-US" sz="3200" dirty="0"/>
              <a:t>Authentication Protocol</a:t>
            </a:r>
          </a:p>
          <a:p>
            <a:pPr lvl="1"/>
            <a:r>
              <a:rPr lang="en-US" sz="3000" dirty="0"/>
              <a:t> Determines the authentication protocol</a:t>
            </a:r>
          </a:p>
          <a:p>
            <a:pPr lvl="1"/>
            <a:r>
              <a:rPr lang="en-US" sz="3000" dirty="0"/>
              <a:t> PAP, CHAP</a:t>
            </a:r>
            <a:endParaRPr lang="en-US" sz="2800" dirty="0"/>
          </a:p>
          <a:p>
            <a:r>
              <a:rPr lang="en-US" sz="3200" dirty="0"/>
              <a:t>Network Control Protocol</a:t>
            </a:r>
          </a:p>
          <a:p>
            <a:pPr lvl="1"/>
            <a:r>
              <a:rPr lang="en-US" sz="3000" dirty="0"/>
              <a:t> Determines how to handle L3 protocols</a:t>
            </a:r>
          </a:p>
        </p:txBody>
      </p:sp>
    </p:spTree>
    <p:extLst>
      <p:ext uri="{BB962C8B-B14F-4D97-AF65-F5344CB8AC3E}">
        <p14:creationId xmlns:p14="http://schemas.microsoft.com/office/powerpoint/2010/main" val="148669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Password Authentication Protocol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endParaRPr lang="en-US" sz="3400" dirty="0"/>
          </a:p>
        </p:txBody>
      </p:sp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64910" y="3057832"/>
            <a:ext cx="1590368" cy="1590368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5E3300C-072A-4ED5-8B02-35D287B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32240" y="3057832"/>
            <a:ext cx="2253777" cy="1803022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30978" y="3186707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/>
          <p:nvPr/>
        </p:nvCxnSpPr>
        <p:spPr>
          <a:xfrm>
            <a:off x="4317252" y="3458497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340480-7521-4969-AA0B-E082CE11A138}"/>
              </a:ext>
            </a:extLst>
          </p:cNvPr>
          <p:cNvCxnSpPr>
            <a:cxnSpLocks/>
          </p:cNvCxnSpPr>
          <p:nvPr/>
        </p:nvCxnSpPr>
        <p:spPr>
          <a:xfrm flipH="1">
            <a:off x="4269083" y="3959343"/>
            <a:ext cx="3651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6761587-5599-4504-91D3-84105F25E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196329" y="5148322"/>
            <a:ext cx="1248643" cy="12486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6FE70-513B-4D34-AAF5-C8593A1A24D9}"/>
              </a:ext>
            </a:extLst>
          </p:cNvPr>
          <p:cNvCxnSpPr>
            <a:cxnSpLocks/>
          </p:cNvCxnSpPr>
          <p:nvPr/>
        </p:nvCxnSpPr>
        <p:spPr>
          <a:xfrm flipV="1">
            <a:off x="6550798" y="4519324"/>
            <a:ext cx="0" cy="17702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Shape, logo, arrow&#10;&#10;Description automatically generated">
            <a:extLst>
              <a:ext uri="{FF2B5EF4-FFF2-40B4-BE49-F238E27FC236}">
                <a16:creationId xmlns:a16="http://schemas.microsoft.com/office/drawing/2014/main" id="{D5F03613-EA10-4307-AC08-079D628B1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05118" y="5568438"/>
            <a:ext cx="879708" cy="8797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E63C75-B972-445D-B8B3-2A1F30FC5C85}"/>
              </a:ext>
            </a:extLst>
          </p:cNvPr>
          <p:cNvSpPr txBox="1"/>
          <p:nvPr/>
        </p:nvSpPr>
        <p:spPr>
          <a:xfrm>
            <a:off x="5172265" y="3495676"/>
            <a:ext cx="197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Bob/P@ssw0rd123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950CB-A332-443D-96ED-1692DCC9C018}"/>
              </a:ext>
            </a:extLst>
          </p:cNvPr>
          <p:cNvSpPr txBox="1"/>
          <p:nvPr/>
        </p:nvSpPr>
        <p:spPr>
          <a:xfrm>
            <a:off x="4918518" y="2901897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D0AC8F-1E13-4487-9281-6FEAFDEF750A}"/>
              </a:ext>
            </a:extLst>
          </p:cNvPr>
          <p:cNvSpPr txBox="1"/>
          <p:nvPr/>
        </p:nvSpPr>
        <p:spPr>
          <a:xfrm>
            <a:off x="5137766" y="4003120"/>
            <a:ext cx="20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Authentication-ack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DF93C4-8A5A-4875-9560-6F0F12ACA37B}"/>
              </a:ext>
            </a:extLst>
          </p:cNvPr>
          <p:cNvSpPr txBox="1"/>
          <p:nvPr/>
        </p:nvSpPr>
        <p:spPr>
          <a:xfrm>
            <a:off x="5084194" y="4006669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Authentication-</a:t>
            </a:r>
            <a:r>
              <a:rPr lang="en-US" dirty="0" err="1"/>
              <a:t>nack</a:t>
            </a:r>
            <a:endParaRPr lang="en-US" dirty="0"/>
          </a:p>
        </p:txBody>
      </p:sp>
      <p:pic>
        <p:nvPicPr>
          <p:cNvPr id="28" name="Picture 27" descr="Shape, logo, arrow&#10;&#10;Description automatically generated">
            <a:extLst>
              <a:ext uri="{FF2B5EF4-FFF2-40B4-BE49-F238E27FC236}">
                <a16:creationId xmlns:a16="http://schemas.microsoft.com/office/drawing/2014/main" id="{DE04B7E7-697B-4317-9D7A-EBA35DCCF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155084" y="2777650"/>
            <a:ext cx="879708" cy="87970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AE8BB58-C951-4120-A3A7-488531D5A0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296463" y="3562254"/>
            <a:ext cx="596950" cy="5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7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6" grpId="0"/>
      <p:bldP spid="26" grpId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Challenge Handshake Authentication Protocol</a:t>
            </a:r>
          </a:p>
        </p:txBody>
      </p:sp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64910" y="2349908"/>
            <a:ext cx="1590368" cy="1590368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5E3300C-072A-4ED5-8B02-35D287B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3374" y="2349908"/>
            <a:ext cx="2253777" cy="1803022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62112" y="2478783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/>
          <p:nvPr/>
        </p:nvCxnSpPr>
        <p:spPr>
          <a:xfrm>
            <a:off x="4300217" y="2262726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340480-7521-4969-AA0B-E082CE11A138}"/>
              </a:ext>
            </a:extLst>
          </p:cNvPr>
          <p:cNvCxnSpPr>
            <a:cxnSpLocks/>
          </p:cNvCxnSpPr>
          <p:nvPr/>
        </p:nvCxnSpPr>
        <p:spPr>
          <a:xfrm flipH="1">
            <a:off x="4237847" y="2858129"/>
            <a:ext cx="36512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CA8E2B-06AA-4B30-BC50-6BFE311B93D3}"/>
              </a:ext>
            </a:extLst>
          </p:cNvPr>
          <p:cNvCxnSpPr/>
          <p:nvPr/>
        </p:nvCxnSpPr>
        <p:spPr>
          <a:xfrm>
            <a:off x="4237847" y="3571443"/>
            <a:ext cx="361996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BA60E4-AADA-4A55-A5AF-A4BC577B28BA}"/>
              </a:ext>
            </a:extLst>
          </p:cNvPr>
          <p:cNvSpPr txBox="1"/>
          <p:nvPr/>
        </p:nvSpPr>
        <p:spPr>
          <a:xfrm>
            <a:off x="660846" y="4109642"/>
            <a:ext cx="34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 encrypts challenge</a:t>
            </a:r>
          </a:p>
        </p:txBody>
      </p:sp>
      <p:pic>
        <p:nvPicPr>
          <p:cNvPr id="19" name="Picture 18" descr="A picture containing computer&#10;&#10;Description automatically generated">
            <a:extLst>
              <a:ext uri="{FF2B5EF4-FFF2-40B4-BE49-F238E27FC236}">
                <a16:creationId xmlns:a16="http://schemas.microsoft.com/office/drawing/2014/main" id="{B6761587-5599-4504-91D3-84105F25E6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94685" y="5273580"/>
            <a:ext cx="1248643" cy="124864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6FE70-513B-4D34-AAF5-C8593A1A24D9}"/>
              </a:ext>
            </a:extLst>
          </p:cNvPr>
          <p:cNvCxnSpPr>
            <a:cxnSpLocks/>
          </p:cNvCxnSpPr>
          <p:nvPr/>
        </p:nvCxnSpPr>
        <p:spPr>
          <a:xfrm flipV="1">
            <a:off x="5990359" y="4332727"/>
            <a:ext cx="0" cy="2035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AD60D7-8D16-4573-A3FE-C7F8939E1329}"/>
              </a:ext>
            </a:extLst>
          </p:cNvPr>
          <p:cNvSpPr txBox="1"/>
          <p:nvPr/>
        </p:nvSpPr>
        <p:spPr>
          <a:xfrm>
            <a:off x="4960355" y="2403393"/>
            <a:ext cx="24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 (random bits)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CBC04F2-AA47-4627-A015-BA53C2F7AD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892983" y="4667281"/>
            <a:ext cx="340781" cy="461034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1621AEC-5DEE-4724-A29F-0FD0EC1A6D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063373" y="4948005"/>
            <a:ext cx="319167" cy="319167"/>
          </a:xfrm>
          <a:prstGeom prst="rect">
            <a:avLst/>
          </a:prstGeom>
        </p:spPr>
      </p:pic>
      <p:pic>
        <p:nvPicPr>
          <p:cNvPr id="26" name="Picture 25" descr="A picture containing shape&#10;&#10;Description automatically generated">
            <a:extLst>
              <a:ext uri="{FF2B5EF4-FFF2-40B4-BE49-F238E27FC236}">
                <a16:creationId xmlns:a16="http://schemas.microsoft.com/office/drawing/2014/main" id="{012E3571-9B81-48C3-8A9E-6479092CD0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332870" y="2929004"/>
            <a:ext cx="415020" cy="561470"/>
          </a:xfrm>
          <a:prstGeom prst="rect">
            <a:avLst/>
          </a:prstGeom>
        </p:spPr>
      </p:pic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93E3D11C-4170-46CA-8B4E-603B22CB56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470375" y="3145113"/>
            <a:ext cx="388697" cy="38869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B3F00B-EE3E-4B1F-9229-5438F38E43BE}"/>
              </a:ext>
            </a:extLst>
          </p:cNvPr>
          <p:cNvCxnSpPr>
            <a:cxnSpLocks/>
          </p:cNvCxnSpPr>
          <p:nvPr/>
        </p:nvCxnSpPr>
        <p:spPr>
          <a:xfrm flipH="1" flipV="1">
            <a:off x="4213247" y="4211158"/>
            <a:ext cx="3619968" cy="128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39FC80-EFCD-4F5D-AD7C-60E649BA6A80}"/>
              </a:ext>
            </a:extLst>
          </p:cNvPr>
          <p:cNvSpPr txBox="1"/>
          <p:nvPr/>
        </p:nvSpPr>
        <p:spPr>
          <a:xfrm>
            <a:off x="4859072" y="3773580"/>
            <a:ext cx="26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Confirmed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176112-1EA5-4AF0-833B-7AB445D43AD4}"/>
              </a:ext>
            </a:extLst>
          </p:cNvPr>
          <p:cNvSpPr txBox="1"/>
          <p:nvPr/>
        </p:nvSpPr>
        <p:spPr>
          <a:xfrm>
            <a:off x="4895092" y="1739667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D80F5E-AC32-48D4-A2D3-A2DBF3FAE93A}"/>
              </a:ext>
            </a:extLst>
          </p:cNvPr>
          <p:cNvSpPr txBox="1"/>
          <p:nvPr/>
        </p:nvSpPr>
        <p:spPr>
          <a:xfrm>
            <a:off x="7857815" y="3939334"/>
            <a:ext cx="34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 decrypts challenge</a:t>
            </a:r>
          </a:p>
        </p:txBody>
      </p:sp>
      <p:pic>
        <p:nvPicPr>
          <p:cNvPr id="38" name="Picture 37" descr="A picture containing shape&#10;&#10;Description automatically generated">
            <a:extLst>
              <a:ext uri="{FF2B5EF4-FFF2-40B4-BE49-F238E27FC236}">
                <a16:creationId xmlns:a16="http://schemas.microsoft.com/office/drawing/2014/main" id="{5E9A586E-C622-4EC4-90C6-9A43E7A03E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08034" y="4436764"/>
            <a:ext cx="340781" cy="461034"/>
          </a:xfrm>
          <a:prstGeom prst="rect">
            <a:avLst/>
          </a:prstGeom>
        </p:spPr>
      </p:pic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DC07F1D2-2E06-48AB-B87C-F6A2DB662D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78424" y="4717488"/>
            <a:ext cx="319167" cy="319167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9B158E37-ED86-4A84-BDC7-F96B374C12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6324903" y="4450318"/>
            <a:ext cx="596950" cy="5969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1C27ED1-EEF1-4BAF-B18D-684D966EA091}"/>
              </a:ext>
            </a:extLst>
          </p:cNvPr>
          <p:cNvSpPr txBox="1"/>
          <p:nvPr/>
        </p:nvSpPr>
        <p:spPr>
          <a:xfrm>
            <a:off x="9231927" y="2034065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0F02D7-8863-4050-A8C9-FBD771B260B0}"/>
              </a:ext>
            </a:extLst>
          </p:cNvPr>
          <p:cNvSpPr txBox="1"/>
          <p:nvPr/>
        </p:nvSpPr>
        <p:spPr>
          <a:xfrm>
            <a:off x="198067" y="2081467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password</a:t>
            </a:r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2DBB2C1-5554-4440-9A77-4FAB6A381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621595" y="2902441"/>
            <a:ext cx="596950" cy="596950"/>
          </a:xfrm>
          <a:prstGeom prst="rect">
            <a:avLst/>
          </a:prstGeom>
        </p:spPr>
      </p:pic>
      <p:pic>
        <p:nvPicPr>
          <p:cNvPr id="44" name="Picture 43" descr="Shape, logo, arrow&#10;&#10;Description automatically generated">
            <a:extLst>
              <a:ext uri="{FF2B5EF4-FFF2-40B4-BE49-F238E27FC236}">
                <a16:creationId xmlns:a16="http://schemas.microsoft.com/office/drawing/2014/main" id="{50CF309E-3823-4F9D-A366-53561DF914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8984529" y="2259177"/>
            <a:ext cx="879708" cy="8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16 -0.00231 " pathEditMode="relative" ptsTypes="AA">
                                      <p:cBhvr>
                                        <p:cTn id="7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016 -0.00231 " pathEditMode="relative" ptsTypes="AA">
                                      <p:cBhvr>
                                        <p:cTn id="7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32" grpId="0"/>
      <p:bldP spid="34" grpId="0"/>
      <p:bldP spid="36" grpId="0"/>
      <p:bldP spid="36" grpId="1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CHAP Variants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CHAP</a:t>
            </a:r>
          </a:p>
          <a:p>
            <a:pPr lvl="1"/>
            <a:r>
              <a:rPr lang="en-US" sz="3200" dirty="0"/>
              <a:t> Non-Windows environments</a:t>
            </a:r>
          </a:p>
          <a:p>
            <a:r>
              <a:rPr lang="en-US" sz="3400" dirty="0"/>
              <a:t>MS-CHAP</a:t>
            </a:r>
          </a:p>
          <a:p>
            <a:pPr lvl="1"/>
            <a:r>
              <a:rPr lang="en-US" sz="3200" dirty="0"/>
              <a:t> Microsoft’s CHAP implementation</a:t>
            </a:r>
          </a:p>
          <a:p>
            <a:pPr lvl="1"/>
            <a:r>
              <a:rPr lang="en-US" sz="3200" dirty="0"/>
              <a:t> Weak</a:t>
            </a:r>
          </a:p>
          <a:p>
            <a:r>
              <a:rPr lang="en-US" sz="3400" dirty="0"/>
              <a:t>MS-CHAPv2</a:t>
            </a:r>
          </a:p>
          <a:p>
            <a:pPr lvl="1"/>
            <a:r>
              <a:rPr lang="en-US" sz="3200" dirty="0"/>
              <a:t> Mutual authentication</a:t>
            </a:r>
            <a:endParaRPr lang="en-US" sz="3000" dirty="0"/>
          </a:p>
          <a:p>
            <a:pPr lvl="1"/>
            <a:r>
              <a:rPr lang="en-US" sz="3000" dirty="0"/>
              <a:t> Stronger cryptographic keys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349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Extensible Authentication Protocol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Framework for authentication</a:t>
            </a:r>
          </a:p>
          <a:p>
            <a:r>
              <a:rPr lang="en-US" sz="3200" dirty="0"/>
              <a:t>Used in wireless networks</a:t>
            </a:r>
          </a:p>
          <a:p>
            <a:r>
              <a:rPr lang="en-US" sz="3200" dirty="0"/>
              <a:t>Expands upon PPP authentication</a:t>
            </a:r>
          </a:p>
          <a:p>
            <a:r>
              <a:rPr lang="en-US" sz="3200" dirty="0"/>
              <a:t>Supports multiple authentication types</a:t>
            </a:r>
          </a:p>
        </p:txBody>
      </p:sp>
    </p:spTree>
    <p:extLst>
      <p:ext uri="{BB962C8B-B14F-4D97-AF65-F5344CB8AC3E}">
        <p14:creationId xmlns:p14="http://schemas.microsoft.com/office/powerpoint/2010/main" val="37771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EAP Methods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EAP-FAST</a:t>
            </a:r>
          </a:p>
          <a:p>
            <a:r>
              <a:rPr lang="en-US" sz="3000" dirty="0"/>
              <a:t>EAP-TLS</a:t>
            </a:r>
          </a:p>
          <a:p>
            <a:r>
              <a:rPr lang="en-US" sz="3200" dirty="0"/>
              <a:t>EAP-TTLS</a:t>
            </a:r>
          </a:p>
        </p:txBody>
      </p:sp>
    </p:spTree>
    <p:extLst>
      <p:ext uri="{BB962C8B-B14F-4D97-AF65-F5344CB8AC3E}">
        <p14:creationId xmlns:p14="http://schemas.microsoft.com/office/powerpoint/2010/main" val="42111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DA5C72-FEE9-4D63-B643-AA25452A98A6}"/>
</file>

<file path=customXml/itemProps3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2464</TotalTime>
  <Words>519</Words>
  <Application>Microsoft Office PowerPoint</Application>
  <PresentationFormat>Widescreen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Adelle Sans</vt:lpstr>
      <vt:lpstr>Arial</vt:lpstr>
      <vt:lpstr>Arial</vt:lpstr>
      <vt:lpstr>Calibri</vt:lpstr>
      <vt:lpstr>CiscoSans</vt:lpstr>
      <vt:lpstr>Courier New</vt:lpstr>
      <vt:lpstr>inherit</vt:lpstr>
      <vt:lpstr>Proxima Nova</vt:lpstr>
      <vt:lpstr>Proxima Nova Semibold</vt:lpstr>
      <vt:lpstr>Roboto</vt:lpstr>
      <vt:lpstr>2019 Presentation Dark Theme</vt:lpstr>
      <vt:lpstr>PowerPoint Presentation</vt:lpstr>
      <vt:lpstr>Authentication Protocols</vt:lpstr>
      <vt:lpstr>Point-to-point Protocol</vt:lpstr>
      <vt:lpstr>PPP Components</vt:lpstr>
      <vt:lpstr>Password Authentication Protocol</vt:lpstr>
      <vt:lpstr>Challenge Handshake Authentication Protocol</vt:lpstr>
      <vt:lpstr>CHAP Variants</vt:lpstr>
      <vt:lpstr>Extensible Authentication Protocol</vt:lpstr>
      <vt:lpstr>EAP Methods</vt:lpstr>
      <vt:lpstr>802.1X</vt:lpstr>
      <vt:lpstr>802.1X</vt:lpstr>
      <vt:lpstr>Remote Authentication Dial-in User Service</vt:lpstr>
      <vt:lpstr>Authentication Protocols</vt:lpstr>
      <vt:lpstr>Authentication Protocols</vt:lpstr>
      <vt:lpstr>Authentication Protocols</vt:lpstr>
      <vt:lpstr>Authentication Protocols</vt:lpstr>
      <vt:lpstr>Authentication Protocols</vt:lpstr>
      <vt:lpstr>Authentication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173</cp:revision>
  <dcterms:created xsi:type="dcterms:W3CDTF">2019-03-13T18:02:49Z</dcterms:created>
  <dcterms:modified xsi:type="dcterms:W3CDTF">2020-11-30T18:34:54Z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