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9"/>
  </p:notesMasterIdLst>
  <p:sldIdLst>
    <p:sldId id="256" r:id="rId5"/>
    <p:sldId id="302" r:id="rId6"/>
    <p:sldId id="301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2"/>
            <p14:sldId id="301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5066" autoAdjust="0"/>
  </p:normalViewPr>
  <p:slideViewPr>
    <p:cSldViewPr snapToGrid="0" snapToObjects="1">
      <p:cViewPr varScale="1">
        <p:scale>
          <a:sx n="63" d="100"/>
          <a:sy n="63" d="100"/>
        </p:scale>
        <p:origin x="9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confuse with 802.11x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66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not confuse with 802.11x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ser_(computing)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stitchingwithattitude.blogspot.com/2012/03/webinar-learning-new-things.html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://www.pngall.com/key-png" TargetMode="External"/><Relationship Id="rId4" Type="http://schemas.openxmlformats.org/officeDocument/2006/relationships/hyperlink" Target="https://bitsum.com/server/" TargetMode="Externa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Kerberos</a:t>
            </a:r>
          </a:p>
          <a:p>
            <a:pPr lvl="1"/>
            <a:r>
              <a:rPr lang="en-US" sz="3000" dirty="0"/>
              <a:t> Developed by MIT</a:t>
            </a:r>
          </a:p>
          <a:p>
            <a:pPr lvl="1"/>
            <a:r>
              <a:rPr lang="en-US" sz="3000" dirty="0"/>
              <a:t> Open-source</a:t>
            </a:r>
          </a:p>
          <a:p>
            <a:pPr lvl="1"/>
            <a:r>
              <a:rPr lang="en-US" sz="3000" dirty="0"/>
              <a:t> Time-sensitive authentication</a:t>
            </a:r>
          </a:p>
          <a:p>
            <a:pPr lvl="1"/>
            <a:r>
              <a:rPr lang="en-US" sz="3000" dirty="0"/>
              <a:t> Default for MS Active Directory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088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Kerberos</a:t>
            </a:r>
          </a:p>
          <a:p>
            <a:pPr lvl="1"/>
            <a:r>
              <a:rPr lang="en-US" sz="3000" dirty="0"/>
              <a:t> Components</a:t>
            </a:r>
          </a:p>
          <a:p>
            <a:pPr lvl="2"/>
            <a:r>
              <a:rPr lang="en-US" sz="2800" dirty="0"/>
              <a:t> Authentication Server</a:t>
            </a:r>
          </a:p>
          <a:p>
            <a:pPr lvl="2"/>
            <a:r>
              <a:rPr lang="en-US" sz="2800" dirty="0"/>
              <a:t> Key distribution center</a:t>
            </a:r>
          </a:p>
          <a:p>
            <a:pPr lvl="2"/>
            <a:r>
              <a:rPr lang="en-US" sz="2800" dirty="0"/>
              <a:t> Ticket-granting ticket</a:t>
            </a:r>
          </a:p>
          <a:p>
            <a:pPr lvl="2"/>
            <a:r>
              <a:rPr lang="en-US" sz="2800" dirty="0"/>
              <a:t> Ticket-granting service</a:t>
            </a:r>
          </a:p>
        </p:txBody>
      </p:sp>
    </p:spTree>
    <p:extLst>
      <p:ext uri="{BB962C8B-B14F-4D97-AF65-F5344CB8AC3E}">
        <p14:creationId xmlns:p14="http://schemas.microsoft.com/office/powerpoint/2010/main" val="22170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Authentication Protocols</a:t>
            </a:r>
          </a:p>
        </p:txBody>
      </p:sp>
      <p:pic>
        <p:nvPicPr>
          <p:cNvPr id="8" name="Picture 7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422D0D5-F951-42F8-864D-0D86FEC66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33340" y="1838631"/>
            <a:ext cx="2176235" cy="2176235"/>
          </a:xfrm>
          <a:prstGeom prst="rect">
            <a:avLst/>
          </a:prstGeom>
        </p:spPr>
      </p:pic>
      <p:pic>
        <p:nvPicPr>
          <p:cNvPr id="9" name="Picture 8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E5E3300C-072A-4ED5-8B02-35D287B4A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63475" y="1802638"/>
            <a:ext cx="2253777" cy="1803022"/>
          </a:xfrm>
          <a:prstGeom prst="rect">
            <a:avLst/>
          </a:prstGeom>
        </p:spPr>
      </p:pic>
      <p:pic>
        <p:nvPicPr>
          <p:cNvPr id="10" name="Picture 9" descr="A picture containing food, holding, orange, blue&#10;&#10;Description automatically generated">
            <a:extLst>
              <a:ext uri="{FF2B5EF4-FFF2-40B4-BE49-F238E27FC236}">
                <a16:creationId xmlns:a16="http://schemas.microsoft.com/office/drawing/2014/main" id="{266E7500-AF99-4142-AA3C-E9EC0B4A1E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07816" y="1951168"/>
            <a:ext cx="1332617" cy="133261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3E61FE-DB47-410F-B95A-97534FDFFC25}"/>
              </a:ext>
            </a:extLst>
          </p:cNvPr>
          <p:cNvCxnSpPr>
            <a:cxnSpLocks/>
          </p:cNvCxnSpPr>
          <p:nvPr/>
        </p:nvCxnSpPr>
        <p:spPr>
          <a:xfrm>
            <a:off x="4500781" y="2194822"/>
            <a:ext cx="4564561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340480-7521-4969-AA0B-E082CE11A138}"/>
              </a:ext>
            </a:extLst>
          </p:cNvPr>
          <p:cNvCxnSpPr>
            <a:cxnSpLocks/>
          </p:cNvCxnSpPr>
          <p:nvPr/>
        </p:nvCxnSpPr>
        <p:spPr>
          <a:xfrm flipH="1">
            <a:off x="4436938" y="2723665"/>
            <a:ext cx="4583760" cy="207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5E63C75-B972-445D-B8B3-2A1F30FC5C85}"/>
              </a:ext>
            </a:extLst>
          </p:cNvPr>
          <p:cNvSpPr txBox="1"/>
          <p:nvPr/>
        </p:nvSpPr>
        <p:spPr>
          <a:xfrm>
            <a:off x="827274" y="3287874"/>
            <a:ext cx="1216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TGT Stored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950CB-A332-443D-96ED-1692DCC9C018}"/>
              </a:ext>
            </a:extLst>
          </p:cNvPr>
          <p:cNvSpPr txBox="1"/>
          <p:nvPr/>
        </p:nvSpPr>
        <p:spPr>
          <a:xfrm>
            <a:off x="5353963" y="1617972"/>
            <a:ext cx="2393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Request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3B85C9-9518-4885-A9A1-B31ED2DBA5F8}"/>
              </a:ext>
            </a:extLst>
          </p:cNvPr>
          <p:cNvSpPr txBox="1"/>
          <p:nvPr/>
        </p:nvSpPr>
        <p:spPr>
          <a:xfrm>
            <a:off x="4906697" y="2295165"/>
            <a:ext cx="380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 verified/Encrypted TGT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F405B-0A7D-459A-A269-C5A38762012D}"/>
              </a:ext>
            </a:extLst>
          </p:cNvPr>
          <p:cNvSpPr txBox="1"/>
          <p:nvPr/>
        </p:nvSpPr>
        <p:spPr>
          <a:xfrm>
            <a:off x="9248250" y="1213611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Kerberos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AAF059-3617-4E92-AAB3-275007B94101}"/>
              </a:ext>
            </a:extLst>
          </p:cNvPr>
          <p:cNvCxnSpPr>
            <a:cxnSpLocks/>
          </p:cNvCxnSpPr>
          <p:nvPr/>
        </p:nvCxnSpPr>
        <p:spPr>
          <a:xfrm>
            <a:off x="4436938" y="3283785"/>
            <a:ext cx="4628404" cy="4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5EB671-A3C8-40BA-9DD5-2EF8BCE528A8}"/>
              </a:ext>
            </a:extLst>
          </p:cNvPr>
          <p:cNvSpPr txBox="1"/>
          <p:nvPr/>
        </p:nvSpPr>
        <p:spPr>
          <a:xfrm>
            <a:off x="4739008" y="2876860"/>
            <a:ext cx="4078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TGT is sent to  TGS with name of resource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A981746-13CB-451C-856B-EE20DB8414B3}"/>
              </a:ext>
            </a:extLst>
          </p:cNvPr>
          <p:cNvCxnSpPr>
            <a:cxnSpLocks/>
          </p:cNvCxnSpPr>
          <p:nvPr/>
        </p:nvCxnSpPr>
        <p:spPr>
          <a:xfrm flipH="1">
            <a:off x="4436938" y="3814266"/>
            <a:ext cx="4583760" cy="207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BE963DC-DE7F-4720-9ACF-9E7BE00721C3}"/>
              </a:ext>
            </a:extLst>
          </p:cNvPr>
          <p:cNvSpPr txBox="1"/>
          <p:nvPr/>
        </p:nvSpPr>
        <p:spPr>
          <a:xfrm>
            <a:off x="5572911" y="3358777"/>
            <a:ext cx="189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 issued</a:t>
            </a:r>
          </a:p>
        </p:txBody>
      </p:sp>
      <p:pic>
        <p:nvPicPr>
          <p:cNvPr id="36" name="Picture 35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C976699C-DC28-4E42-807B-18E23C244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573364" y="4715495"/>
            <a:ext cx="1590368" cy="159036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DFF604-2D45-491D-91F4-66AFA677C094}"/>
              </a:ext>
            </a:extLst>
          </p:cNvPr>
          <p:cNvSpPr txBox="1"/>
          <p:nvPr/>
        </p:nvSpPr>
        <p:spPr>
          <a:xfrm>
            <a:off x="5465382" y="4386959"/>
            <a:ext cx="169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Resource Server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E8359-5C31-4E69-BC33-3F6C52E667EB}"/>
              </a:ext>
            </a:extLst>
          </p:cNvPr>
          <p:cNvSpPr txBox="1"/>
          <p:nvPr/>
        </p:nvSpPr>
        <p:spPr>
          <a:xfrm>
            <a:off x="846732" y="3835025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785A9D0-D1EE-4C6C-B87D-63AA9FD0343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715595" y="3146435"/>
            <a:ext cx="1128904" cy="36118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 descr="A picture containing sitting, computer, computer&#10;&#10;Description automatically generated">
            <a:extLst>
              <a:ext uri="{FF2B5EF4-FFF2-40B4-BE49-F238E27FC236}">
                <a16:creationId xmlns:a16="http://schemas.microsoft.com/office/drawing/2014/main" id="{EFEA7870-AAD9-4E5B-A634-B45F29A810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60856" y="4819711"/>
            <a:ext cx="605237" cy="60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4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2" grpId="0"/>
      <p:bldP spid="31" grpId="0"/>
      <p:bldP spid="33" grpId="0"/>
      <p:bldP spid="35" grpId="0"/>
      <p:bldP spid="38" grpId="0"/>
      <p:bldP spid="39" grpId="0"/>
      <p:bldP spid="39" grpId="1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B3BC358D-9BD6-4CCE-898A-60851E799058}"/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B37D3D-50C1-46FC-8D92-3F1F047872A4}">
  <ds:schemaRefs>
    <ds:schemaRef ds:uri="7de64167-ec1d-41c3-9c60-bdac5dd5df14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25f43890-8f97-4037-b6ca-5734ee50196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2466</TotalTime>
  <Words>79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Authentication Protocols</vt:lpstr>
      <vt:lpstr>Authentication Protocols</vt:lpstr>
      <vt:lpstr>Authentication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174</cp:revision>
  <dcterms:created xsi:type="dcterms:W3CDTF">2019-03-13T18:02:49Z</dcterms:created>
  <dcterms:modified xsi:type="dcterms:W3CDTF">2021-01-19T13:59:09Z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